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59" r:id="rId4"/>
    <p:sldId id="260" r:id="rId5"/>
    <p:sldId id="261" r:id="rId6"/>
    <p:sldId id="262" r:id="rId7"/>
    <p:sldId id="263" r:id="rId8"/>
    <p:sldId id="264" r:id="rId9"/>
    <p:sldId id="257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66" d="100"/>
          <a:sy n="66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91BE1E-A8DC-4BCE-B601-B2FA65B31894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343619" cy="1800200"/>
          </a:xfrm>
        </p:spPr>
        <p:txBody>
          <a:bodyPr>
            <a:noAutofit/>
          </a:bodyPr>
          <a:lstStyle/>
          <a:p>
            <a:pPr algn="ctr"/>
            <a:r>
              <a:rPr lang="ru-RU" sz="5500" b="1" dirty="0" smtClean="0"/>
              <a:t>«СЧАСТЛИВЫЙ»</a:t>
            </a:r>
            <a:br>
              <a:rPr lang="ru-RU" sz="5500" b="1" dirty="0" smtClean="0"/>
            </a:br>
            <a:r>
              <a:rPr lang="ru-RU" sz="5500" b="1" dirty="0" smtClean="0"/>
              <a:t> БИЛЕТИК</a:t>
            </a:r>
            <a:endParaRPr lang="ru-RU" sz="5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0" y="4992887"/>
            <a:ext cx="3825463" cy="129614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2"/>
                </a:solidFill>
                <a:latin typeface="+mj-lt"/>
              </a:rPr>
              <a:t>Ищенко Софья,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2"/>
                </a:solidFill>
                <a:latin typeface="+mj-lt"/>
              </a:rPr>
              <a:t>ученица 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6 «а» </a:t>
            </a:r>
            <a:r>
              <a:rPr lang="ru-RU" b="1" dirty="0" smtClean="0">
                <a:solidFill>
                  <a:schemeClr val="tx2"/>
                </a:solidFill>
                <a:latin typeface="+mj-lt"/>
              </a:rPr>
              <a:t>класса</a:t>
            </a:r>
            <a:endParaRPr lang="ru-RU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Picture 2" descr="C:\Documents and Settings\Admin\Мои документы\Мои рисунки\Рисунок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576" y="3638862"/>
            <a:ext cx="280831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841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98531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«Письмо»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26931"/>
            <a:ext cx="8229600" cy="989464"/>
          </a:xfrm>
        </p:spPr>
        <p:txBody>
          <a:bodyPr/>
          <a:lstStyle/>
          <a:p>
            <a:r>
              <a:rPr lang="ru-RU" sz="2400" dirty="0" smtClean="0">
                <a:latin typeface="+mj-lt"/>
              </a:rPr>
              <a:t>«Письмо» </a:t>
            </a:r>
            <a:r>
              <a:rPr lang="ru-RU" sz="2400" dirty="0">
                <a:latin typeface="+mj-lt"/>
              </a:rPr>
              <a:t>(суммы первых трёх цифр отличаются от суммы последних трёх на </a:t>
            </a:r>
            <a:r>
              <a:rPr lang="ru-RU" sz="2400" dirty="0" smtClean="0">
                <a:latin typeface="+mj-lt"/>
              </a:rPr>
              <a:t>два) </a:t>
            </a:r>
            <a:r>
              <a:rPr lang="ru-RU" sz="2400" dirty="0" smtClean="0">
                <a:latin typeface="+mj-lt"/>
              </a:rPr>
              <a:t>– </a:t>
            </a:r>
            <a:r>
              <a:rPr lang="ru-RU" sz="2400" b="1" dirty="0" smtClean="0">
                <a:latin typeface="+mj-lt"/>
              </a:rPr>
              <a:t>106524</a:t>
            </a:r>
            <a:r>
              <a:rPr lang="ru-RU" sz="2400" dirty="0" smtClean="0">
                <a:latin typeface="+mj-lt"/>
              </a:rPr>
              <a:t> билетов. </a:t>
            </a:r>
          </a:p>
          <a:p>
            <a:endParaRPr lang="ru-RU" dirty="0"/>
          </a:p>
        </p:txBody>
      </p:sp>
      <p:pic>
        <p:nvPicPr>
          <p:cNvPr id="21507" name="Picture 3" descr="C:\Users\Ирина\Downloads\Билеты\Письм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7704" y="3068959"/>
            <a:ext cx="3989017" cy="2857803"/>
          </a:xfrm>
          <a:prstGeom prst="rect">
            <a:avLst/>
          </a:prstGeom>
          <a:noFill/>
        </p:spPr>
      </p:pic>
      <p:pic>
        <p:nvPicPr>
          <p:cNvPr id="3074" name="Picture 2" descr="C:\Documents and Settings\Admin\Мои документы\РИСУНКИ\Разное\Концтовары.письма\email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413110"/>
            <a:ext cx="2772308" cy="18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«Счастливые» билеты</a:t>
            </a:r>
            <a:endParaRPr lang="ru-RU" sz="4000" dirty="0"/>
          </a:p>
        </p:txBody>
      </p:sp>
      <p:pic>
        <p:nvPicPr>
          <p:cNvPr id="1026" name="Picture 2" descr="C:\Documents and Settings\Admin\Мои документы\Неделя наук\Ищенко Соня\Ищенко Соня с коллекцией счастливых билето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2"/>
            <a:ext cx="3363162" cy="448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dmin\Мои документы\Неделя наук\Ищенко Соня\Копия P31000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36" y="1916832"/>
            <a:ext cx="3363162" cy="448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Ирина\Pictures\1295192556_F1E8F0E5EDFC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308304" y="5373216"/>
            <a:ext cx="1433047" cy="1213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2817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5618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Виды «счастливых» билетов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3345" y="1772816"/>
            <a:ext cx="8229600" cy="4389120"/>
          </a:xfrm>
        </p:spPr>
        <p:txBody>
          <a:bodyPr>
            <a:normAutofit fontScale="92500"/>
          </a:bodyPr>
          <a:lstStyle/>
          <a:p>
            <a:pPr lvl="0">
              <a:spcAft>
                <a:spcPts val="600"/>
              </a:spcAft>
            </a:pPr>
            <a:r>
              <a:rPr lang="ru-RU" b="1" dirty="0" smtClean="0">
                <a:latin typeface="+mj-lt"/>
              </a:rPr>
              <a:t>Московский </a:t>
            </a:r>
            <a:r>
              <a:rPr lang="ru-RU" dirty="0" smtClean="0">
                <a:latin typeface="+mj-lt"/>
              </a:rPr>
              <a:t>— если на автобусном билете напечатано шестизначное число, и сумма первых трёх цифр равна сумме последних трёх, то этот билет считается счастливым. </a:t>
            </a:r>
          </a:p>
          <a:p>
            <a:pPr lvl="0">
              <a:spcAft>
                <a:spcPts val="600"/>
              </a:spcAft>
            </a:pPr>
            <a:r>
              <a:rPr lang="ru-RU" b="1" dirty="0" smtClean="0">
                <a:latin typeface="+mj-lt"/>
              </a:rPr>
              <a:t>Ленинградский, или Питерский </a:t>
            </a:r>
            <a:r>
              <a:rPr lang="ru-RU" dirty="0" smtClean="0">
                <a:latin typeface="+mj-lt"/>
              </a:rPr>
              <a:t>(менее </a:t>
            </a:r>
            <a:r>
              <a:rPr lang="ru-RU" dirty="0" smtClean="0">
                <a:latin typeface="+mj-lt"/>
              </a:rPr>
              <a:t>распространён-</a:t>
            </a:r>
            <a:r>
              <a:rPr lang="ru-RU" dirty="0" err="1" smtClean="0">
                <a:latin typeface="+mj-lt"/>
              </a:rPr>
              <a:t>ный</a:t>
            </a:r>
            <a:r>
              <a:rPr lang="ru-RU" dirty="0" smtClean="0">
                <a:latin typeface="+mj-lt"/>
              </a:rPr>
              <a:t>) — если сумма чётных цифр билета равна сумме нечётных цифр билета, то билет считается счастливым. Другой вариант — суммы каждой пары цифр равны. 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ru-RU" b="1" dirty="0" smtClean="0">
                <a:latin typeface="+mj-lt"/>
              </a:rPr>
              <a:t>Некоторые люди </a:t>
            </a:r>
            <a:r>
              <a:rPr lang="ru-RU" dirty="0" smtClean="0">
                <a:latin typeface="+mj-lt"/>
              </a:rPr>
              <a:t>считают билет счастливым, 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 smtClean="0">
                <a:latin typeface="+mj-lt"/>
              </a:rPr>
              <a:t>    если сумма его цифр является квадратом 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   некоторого целого числа.</a:t>
            </a:r>
            <a:endParaRPr lang="ru-RU" dirty="0">
              <a:latin typeface="+mj-lt"/>
            </a:endParaRPr>
          </a:p>
        </p:txBody>
      </p:sp>
      <p:pic>
        <p:nvPicPr>
          <p:cNvPr id="5" name="Picture 2" descr="C:\Documents and Settings\Admin\Мои документы\Мои рисунки\Рисунок6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662" y="4437112"/>
            <a:ext cx="1779247" cy="205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Количество «счастливых» билетов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4698" y="1923931"/>
            <a:ext cx="7931224" cy="4389120"/>
          </a:xfrm>
        </p:spPr>
        <p:txBody>
          <a:bodyPr/>
          <a:lstStyle/>
          <a:p>
            <a:r>
              <a:rPr lang="ru-RU" dirty="0" smtClean="0">
                <a:latin typeface="+mj-lt"/>
              </a:rPr>
              <a:t>Существует формула, позволяющая определить точное количество «счастливых» </a:t>
            </a:r>
            <a:r>
              <a:rPr lang="ru-RU" dirty="0" smtClean="0">
                <a:latin typeface="+mj-lt"/>
              </a:rPr>
              <a:t>билетов </a:t>
            </a:r>
            <a:r>
              <a:rPr lang="ru-RU" dirty="0" smtClean="0">
                <a:latin typeface="+mj-lt"/>
              </a:rPr>
              <a:t>на некотором заданном </a:t>
            </a:r>
            <a:r>
              <a:rPr lang="ru-RU" dirty="0">
                <a:latin typeface="+mj-lt"/>
              </a:rPr>
              <a:t>промежутке номеров: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 descr="C_{{6,10}}={\frac  {1}{\pi }}\int \limits _{0}^{{\pi }}\left({\frac  {\sin 10x}{\sin {x}}}\right)^{{6}}dx,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614"/>
          <a:stretch>
            <a:fillRect/>
          </a:stretch>
        </p:blipFill>
        <p:spPr bwMode="auto">
          <a:xfrm>
            <a:off x="2122038" y="3439830"/>
            <a:ext cx="4896544" cy="1357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 descr="C:\Documents and Settings\Admin\Мои документы\Мои рисунки\Рисунок5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665794"/>
            <a:ext cx="1800200" cy="178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11430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 smtClean="0"/>
              <a:t>Вероятность появления </a:t>
            </a:r>
            <a:br>
              <a:rPr lang="ru-RU" sz="4000" b="1" dirty="0" smtClean="0"/>
            </a:br>
            <a:r>
              <a:rPr lang="ru-RU" sz="4000" b="1" dirty="0" smtClean="0"/>
              <a:t>«счастливого» билета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r>
              <a:rPr lang="ru-RU" sz="2500" dirty="0" smtClean="0">
                <a:latin typeface="+mj-lt"/>
              </a:rPr>
              <a:t>Общее число билетов с шестизначными номерами от 000 001 до 999 999 составляет 999 999 билетов. Подсчитано, что среди них </a:t>
            </a:r>
            <a:r>
              <a:rPr lang="ru-RU" sz="2500" b="1" dirty="0" smtClean="0">
                <a:latin typeface="+mj-lt"/>
              </a:rPr>
              <a:t>55 251</a:t>
            </a:r>
            <a:r>
              <a:rPr lang="ru-RU" sz="2500" dirty="0" smtClean="0">
                <a:latin typeface="+mj-lt"/>
              </a:rPr>
              <a:t> билетов «счастливые». Таким образом, вероятность появления «счастливого» билета составляет :</a:t>
            </a:r>
          </a:p>
          <a:p>
            <a:endParaRPr lang="ru-RU" dirty="0" smtClean="0">
              <a:latin typeface="+mj-lt"/>
            </a:endParaRPr>
          </a:p>
          <a:p>
            <a:endParaRPr lang="ru-RU" dirty="0"/>
          </a:p>
        </p:txBody>
      </p:sp>
      <p:pic>
        <p:nvPicPr>
          <p:cNvPr id="18439" name="Picture 7" descr="C:\Users\Ирина\Downloads\Билеты\Image2014_03_09_16_10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350343" y="4005064"/>
            <a:ext cx="6406207" cy="1076288"/>
          </a:xfrm>
          <a:prstGeom prst="rect">
            <a:avLst/>
          </a:prstGeom>
          <a:noFill/>
        </p:spPr>
      </p:pic>
      <p:pic>
        <p:nvPicPr>
          <p:cNvPr id="2050" name="Picture 2" descr="C:\Documents and Settings\Admin\Мои документы\РИСУНКИ\Человек\3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644" y="4747519"/>
            <a:ext cx="1839812" cy="193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05675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Три «счастливых» </a:t>
            </a:r>
            <a:r>
              <a:rPr lang="ru-RU" sz="4000" b="1" dirty="0"/>
              <a:t>билета в месяц</a:t>
            </a:r>
            <a:endParaRPr lang="ru-RU" sz="4000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+mj-lt"/>
              </a:rPr>
              <a:t>Если найти величину, обратную вероятности </a:t>
            </a:r>
            <a:r>
              <a:rPr lang="ru-RU" i="1" dirty="0" smtClean="0">
                <a:latin typeface="+mj-lt"/>
              </a:rPr>
              <a:t>Р</a:t>
            </a:r>
            <a:r>
              <a:rPr lang="ru-RU" dirty="0" smtClean="0">
                <a:latin typeface="+mj-lt"/>
              </a:rPr>
              <a:t>, то получим 18.</a:t>
            </a:r>
          </a:p>
          <a:p>
            <a:pPr marL="0" indent="0">
              <a:buNone/>
            </a:pPr>
            <a:endParaRPr lang="ru-RU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То есть, округляя, получим, что примерно каждый 18-й билет «счастливый».</a:t>
            </a:r>
            <a:endParaRPr lang="ru-RU" dirty="0">
              <a:latin typeface="+mj-lt"/>
            </a:endParaRPr>
          </a:p>
        </p:txBody>
      </p:sp>
      <p:pic>
        <p:nvPicPr>
          <p:cNvPr id="19459" name="Picture 3" descr="C:\Users\Ирина\Downloads\Билеты\Image2014_03_09_16_1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051720" y="2924944"/>
            <a:ext cx="4829935" cy="114459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\Мои документы\Мои рисунки\Копия (2) Счастливый билет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013176"/>
            <a:ext cx="3126943" cy="153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368" y="575771"/>
            <a:ext cx="8229600" cy="90901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Интересные факты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365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latin typeface="+mj-lt"/>
              </a:rPr>
              <a:t>Наибольшее количество шансов на получение «счастливого» билетика имеется при приобретении билетов с номерами </a:t>
            </a:r>
            <a:r>
              <a:rPr lang="ru-RU" sz="2400" b="1" dirty="0" smtClean="0">
                <a:latin typeface="+mj-lt"/>
              </a:rPr>
              <a:t>от 400 000 до 600 000</a:t>
            </a:r>
            <a:r>
              <a:rPr lang="ru-RU" sz="2400" dirty="0" smtClean="0">
                <a:latin typeface="+mj-lt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latin typeface="+mj-lt"/>
              </a:rPr>
              <a:t>Интересный момент – это нахождение, насколько близко к текущему номеру находится предыдущий или следующий «счастливый» номер. Иногда это легко сделать в уме, когда сразу после покупке билета видно, что «счастливый» билет «ушёл» одному из оплативших проезд до или после вас. Но, оказывается, между некоторыми счастливыми билетами расстояние может быть довольно значительным – </a:t>
            </a:r>
            <a:r>
              <a:rPr lang="ru-RU" sz="2400" b="1" dirty="0" smtClean="0">
                <a:latin typeface="+mj-lt"/>
              </a:rPr>
              <a:t>1001 номер</a:t>
            </a:r>
            <a:r>
              <a:rPr lang="ru-RU" sz="2400" dirty="0" smtClean="0">
                <a:latin typeface="+mj-lt"/>
              </a:rPr>
              <a:t>! Самое же маленькое расстояние – </a:t>
            </a:r>
            <a:r>
              <a:rPr lang="ru-RU" sz="2400" b="1" dirty="0" smtClean="0">
                <a:latin typeface="+mj-lt"/>
              </a:rPr>
              <a:t>всего 9 билетов.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574" y="662524"/>
            <a:ext cx="8229600" cy="1254307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 smtClean="0"/>
              <a:t>Статистика разных категорий «счастливых» номеров</a:t>
            </a:r>
            <a:endParaRPr lang="ru-RU" sz="4000" b="1" dirty="0"/>
          </a:p>
        </p:txBody>
      </p:sp>
      <p:pic>
        <p:nvPicPr>
          <p:cNvPr id="20482" name="Picture 2" descr="C:\Users\Ирина\Downloads\Билеты\Image2014_03_09_16_3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2060848"/>
            <a:ext cx="8358246" cy="2803280"/>
          </a:xfrm>
          <a:prstGeom prst="rect">
            <a:avLst/>
          </a:prstGeom>
          <a:noFill/>
        </p:spPr>
      </p:pic>
      <p:pic>
        <p:nvPicPr>
          <p:cNvPr id="4098" name="Picture 2" descr="C:\Documents and Settings\Admin\Мои документы\РИСУНКИ\Школа\Карандаш Ручка\карандаш 1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869160"/>
            <a:ext cx="1766485" cy="175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5675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«Встреча»</a:t>
            </a:r>
            <a:endParaRPr lang="ru-RU" sz="4000" b="1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120"/>
          </a:xfrm>
        </p:spPr>
        <p:txBody>
          <a:bodyPr/>
          <a:lstStyle/>
          <a:p>
            <a:r>
              <a:rPr lang="ru-RU" sz="2400" dirty="0" smtClean="0">
                <a:latin typeface="+mj-lt"/>
              </a:rPr>
              <a:t>Если рассмотрим 999 999 билетов, то количество билетов типа «встреча» (суммы первых трёх цифр отличаются от суммы последних трёх на единицу) составляет </a:t>
            </a:r>
            <a:r>
              <a:rPr lang="ru-RU" sz="2400" b="1" dirty="0" smtClean="0">
                <a:latin typeface="+mj-lt"/>
              </a:rPr>
              <a:t>109494</a:t>
            </a:r>
            <a:r>
              <a:rPr lang="ru-RU" sz="2400" dirty="0" smtClean="0">
                <a:latin typeface="+mj-lt"/>
              </a:rPr>
              <a:t> билетов.</a:t>
            </a:r>
          </a:p>
          <a:p>
            <a:endParaRPr lang="ru-RU" dirty="0"/>
          </a:p>
        </p:txBody>
      </p:sp>
      <p:pic>
        <p:nvPicPr>
          <p:cNvPr id="4098" name="Picture 2" descr="C:\Users\Ирина\Downloads\Билеты\Встреча2.jpg"/>
          <p:cNvPicPr>
            <a:picLocks noChangeAspect="1" noChangeArrowheads="1"/>
          </p:cNvPicPr>
          <p:nvPr/>
        </p:nvPicPr>
        <p:blipFill rotWithShape="1">
          <a:blip r:embed="rId2" cstate="print"/>
          <a:srcRect b="50000"/>
          <a:stretch/>
        </p:blipFill>
        <p:spPr bwMode="auto">
          <a:xfrm>
            <a:off x="3707904" y="3603191"/>
            <a:ext cx="4488462" cy="2103967"/>
          </a:xfrm>
          <a:prstGeom prst="rect">
            <a:avLst/>
          </a:prstGeom>
          <a:noFill/>
        </p:spPr>
      </p:pic>
      <p:pic>
        <p:nvPicPr>
          <p:cNvPr id="5122" name="Picture 2" descr="C:\Documents and Settings\Admin\Мои документы\РИСУНКИ\Школа\p_20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666581"/>
            <a:ext cx="1988815" cy="197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223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«СЧАСТЛИВЫЙ»  БИЛЕТИК</vt:lpstr>
      <vt:lpstr>«Счастливые» билеты</vt:lpstr>
      <vt:lpstr>Виды «счастливых» билетов</vt:lpstr>
      <vt:lpstr>Количество «счастливых» билетов</vt:lpstr>
      <vt:lpstr>Вероятность появления  «счастливого» билета</vt:lpstr>
      <vt:lpstr>Три «счастливых» билета в месяц</vt:lpstr>
      <vt:lpstr>Интересные факты</vt:lpstr>
      <vt:lpstr>Статистика разных категорий «счастливых» номеров</vt:lpstr>
      <vt:lpstr>«Встреча»</vt:lpstr>
      <vt:lpstr>«Письмо»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Догадова</cp:lastModifiedBy>
  <cp:revision>24</cp:revision>
  <dcterms:created xsi:type="dcterms:W3CDTF">2014-03-09T09:17:09Z</dcterms:created>
  <dcterms:modified xsi:type="dcterms:W3CDTF">2014-03-10T11:54:09Z</dcterms:modified>
</cp:coreProperties>
</file>