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1" r:id="rId6"/>
    <p:sldId id="262" r:id="rId7"/>
    <p:sldId id="263" r:id="rId8"/>
    <p:sldId id="266" r:id="rId9"/>
    <p:sldId id="267" r:id="rId10"/>
    <p:sldId id="268" r:id="rId11"/>
    <p:sldId id="269" r:id="rId12"/>
    <p:sldId id="270" r:id="rId13"/>
    <p:sldId id="271" r:id="rId14"/>
    <p:sldId id="272" r:id="rId15"/>
    <p:sldId id="273" r:id="rId16"/>
    <p:sldId id="274" r:id="rId17"/>
    <p:sldId id="276" r:id="rId18"/>
    <p:sldId id="277" r:id="rId19"/>
    <p:sldId id="278" r:id="rId20"/>
    <p:sldId id="279" r:id="rId21"/>
    <p:sldId id="280" r:id="rId22"/>
    <p:sldId id="281" r:id="rId23"/>
    <p:sldId id="282" r:id="rId24"/>
    <p:sldId id="283" r:id="rId25"/>
    <p:sldId id="284"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57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1910DE51-33F4-4DA1-8D18-2A89614A2FDA}" type="datetimeFigureOut">
              <a:rPr lang="ru-RU" smtClean="0"/>
              <a:t>22.01.2015</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41C5796A-94A1-43E9-851D-8ACC4B0ECB17}"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910DE51-33F4-4DA1-8D18-2A89614A2FDA}" type="datetimeFigureOut">
              <a:rPr lang="ru-RU" smtClean="0"/>
              <a:t>22.01.2015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C5796A-94A1-43E9-851D-8ACC4B0ECB1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910DE51-33F4-4DA1-8D18-2A89614A2FDA}" type="datetimeFigureOut">
              <a:rPr lang="ru-RU" smtClean="0"/>
              <a:t>22.01.2015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C5796A-94A1-43E9-851D-8ACC4B0ECB17}"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910DE51-33F4-4DA1-8D18-2A89614A2FDA}" type="datetimeFigureOut">
              <a:rPr lang="ru-RU" smtClean="0"/>
              <a:t>22.01.2015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C5796A-94A1-43E9-851D-8ACC4B0ECB17}"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910DE51-33F4-4DA1-8D18-2A89614A2FDA}" type="datetimeFigureOut">
              <a:rPr lang="ru-RU" smtClean="0"/>
              <a:t>22.01.2015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C5796A-94A1-43E9-851D-8ACC4B0ECB17}"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910DE51-33F4-4DA1-8D18-2A89614A2FDA}" type="datetimeFigureOut">
              <a:rPr lang="ru-RU" smtClean="0"/>
              <a:t>22.01.2015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1C5796A-94A1-43E9-851D-8ACC4B0ECB17}"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1910DE51-33F4-4DA1-8D18-2A89614A2FDA}" type="datetimeFigureOut">
              <a:rPr lang="ru-RU" smtClean="0"/>
              <a:t>22.01.2015</a:t>
            </a:fld>
            <a:endParaRPr lang="ru-RU"/>
          </a:p>
        </p:txBody>
      </p:sp>
      <p:sp>
        <p:nvSpPr>
          <p:cNvPr id="27" name="Номер слайда 26"/>
          <p:cNvSpPr>
            <a:spLocks noGrp="1"/>
          </p:cNvSpPr>
          <p:nvPr>
            <p:ph type="sldNum" sz="quarter" idx="11"/>
          </p:nvPr>
        </p:nvSpPr>
        <p:spPr/>
        <p:txBody>
          <a:bodyPr rtlCol="0"/>
          <a:lstStyle/>
          <a:p>
            <a:fld id="{41C5796A-94A1-43E9-851D-8ACC4B0ECB17}" type="slidenum">
              <a:rPr lang="ru-RU" smtClean="0"/>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1910DE51-33F4-4DA1-8D18-2A89614A2FDA}" type="datetimeFigureOut">
              <a:rPr lang="ru-RU" smtClean="0"/>
              <a:t>22.01.2015</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41C5796A-94A1-43E9-851D-8ACC4B0ECB17}"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910DE51-33F4-4DA1-8D18-2A89614A2FDA}" type="datetimeFigureOut">
              <a:rPr lang="ru-RU" smtClean="0"/>
              <a:t>22.01.2015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1C5796A-94A1-43E9-851D-8ACC4B0ECB17}"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910DE51-33F4-4DA1-8D18-2A89614A2FDA}" type="datetimeFigureOut">
              <a:rPr lang="ru-RU" smtClean="0"/>
              <a:t>22.01.2015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1C5796A-94A1-43E9-851D-8ACC4B0ECB17}"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910DE51-33F4-4DA1-8D18-2A89614A2FDA}" type="datetimeFigureOut">
              <a:rPr lang="ru-RU" smtClean="0"/>
              <a:t>22.01.2015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1C5796A-94A1-43E9-851D-8ACC4B0ECB17}"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910DE51-33F4-4DA1-8D18-2A89614A2FDA}" type="datetimeFigureOut">
              <a:rPr lang="ru-RU" smtClean="0"/>
              <a:t>22.01.2015</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41C5796A-94A1-43E9-851D-8ACC4B0ECB17}"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br9m7vRsf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4748" y="6018"/>
            <a:ext cx="9158748" cy="6851982"/>
          </a:xfrm>
          <a:prstGeom prst="rect">
            <a:avLst/>
          </a:prstGeom>
        </p:spPr>
      </p:pic>
      <p:sp>
        <p:nvSpPr>
          <p:cNvPr id="2" name="Заголовок 1"/>
          <p:cNvSpPr>
            <a:spLocks noGrp="1"/>
          </p:cNvSpPr>
          <p:nvPr>
            <p:ph type="ctrTitle"/>
          </p:nvPr>
        </p:nvSpPr>
        <p:spPr>
          <a:xfrm>
            <a:off x="371510" y="1988840"/>
            <a:ext cx="8400980" cy="1872208"/>
          </a:xfrm>
        </p:spPr>
        <p:txBody>
          <a:bodyPr>
            <a:noAutofit/>
          </a:bodyPr>
          <a:lstStyle/>
          <a:p>
            <a:pPr algn="ctr"/>
            <a:r>
              <a:rPr lang="ru-RU" sz="5400" b="1" dirty="0" smtClean="0">
                <a:effectLst>
                  <a:outerShdw blurRad="38100" dist="38100" dir="2700000" algn="tl">
                    <a:srgbClr val="000000">
                      <a:alpha val="43137"/>
                    </a:srgbClr>
                  </a:outerShdw>
                </a:effectLst>
              </a:rPr>
              <a:t>Тайна Бермудского треугольника</a:t>
            </a:r>
            <a:endParaRPr lang="ru-RU" sz="5400" b="1" dirty="0">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959054" y="4005064"/>
            <a:ext cx="7211144" cy="744794"/>
          </a:xfrm>
        </p:spPr>
        <p:txBody>
          <a:bodyPr>
            <a:normAutofit/>
          </a:bodyPr>
          <a:lstStyle/>
          <a:p>
            <a:pPr algn="ctr"/>
            <a:r>
              <a:rPr lang="ru-RU" sz="3200" b="1" dirty="0" smtClean="0">
                <a:solidFill>
                  <a:schemeClr val="bg1"/>
                </a:solidFill>
                <a:effectLst>
                  <a:outerShdw blurRad="38100" dist="38100" dir="2700000" algn="tl">
                    <a:srgbClr val="000000">
                      <a:alpha val="43137"/>
                    </a:srgbClr>
                  </a:outerShdw>
                </a:effectLst>
                <a:latin typeface="+mj-lt"/>
              </a:rPr>
              <a:t>Материал для любознательных</a:t>
            </a:r>
            <a:endParaRPr lang="ru-RU" sz="32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732507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br9m7vRsfM"/>
          <p:cNvPicPr>
            <a:picLocks noChangeAspect="1" noChangeArrowheads="1"/>
          </p:cNvPicPr>
          <p:nvPr/>
        </p:nvPicPr>
        <p:blipFill rotWithShape="1">
          <a:blip r:embed="rId2">
            <a:extLst>
              <a:ext uri="{28A0092B-C50C-407E-A947-70E740481C1C}">
                <a14:useLocalDpi xmlns:a14="http://schemas.microsoft.com/office/drawing/2010/main" val="0"/>
              </a:ext>
            </a:extLst>
          </a:blip>
          <a:srcRect t="44468" b="39605"/>
          <a:stretch/>
        </p:blipFill>
        <p:spPr>
          <a:xfrm>
            <a:off x="0" y="-5680"/>
            <a:ext cx="9158748" cy="1091382"/>
          </a:xfrm>
          <a:prstGeom prst="rect">
            <a:avLst/>
          </a:prstGeom>
        </p:spPr>
      </p:pic>
      <p:sp>
        <p:nvSpPr>
          <p:cNvPr id="3" name="Заголовок 2"/>
          <p:cNvSpPr>
            <a:spLocks noGrp="1"/>
          </p:cNvSpPr>
          <p:nvPr>
            <p:ph type="title"/>
          </p:nvPr>
        </p:nvSpPr>
        <p:spPr>
          <a:xfrm>
            <a:off x="464574" y="32295"/>
            <a:ext cx="8229600" cy="1066800"/>
          </a:xfrm>
        </p:spPr>
        <p:txBody>
          <a:bodyPr>
            <a:normAutofit/>
          </a:bodyPr>
          <a:lstStyle/>
          <a:p>
            <a:pPr algn="ctr">
              <a:lnSpc>
                <a:spcPct val="80000"/>
              </a:lnSpc>
              <a:spcBef>
                <a:spcPts val="0"/>
              </a:spcBef>
              <a:buClr>
                <a:schemeClr val="accent3"/>
              </a:buClr>
            </a:pPr>
            <a:r>
              <a:rPr lang="ru-RU" sz="3600" b="1" dirty="0">
                <a:solidFill>
                  <a:schemeClr val="bg1"/>
                </a:solidFill>
                <a:effectLst>
                  <a:outerShdw blurRad="38100" dist="38100" dir="2700000" algn="tl">
                    <a:srgbClr val="000000">
                      <a:alpha val="43137"/>
                    </a:srgbClr>
                  </a:outerShdw>
                </a:effectLst>
                <a:ea typeface="+mn-ea"/>
                <a:cs typeface="+mn-cs"/>
              </a:rPr>
              <a:t>Корабль США «Циклоп</a:t>
            </a:r>
            <a:r>
              <a:rPr lang="ru-RU" sz="3600" b="1" dirty="0" smtClean="0">
                <a:solidFill>
                  <a:schemeClr val="bg1"/>
                </a:solidFill>
                <a:effectLst>
                  <a:outerShdw blurRad="38100" dist="38100" dir="2700000" algn="tl">
                    <a:srgbClr val="000000">
                      <a:alpha val="43137"/>
                    </a:srgbClr>
                  </a:outerShdw>
                </a:effectLst>
                <a:ea typeface="+mn-ea"/>
                <a:cs typeface="+mn-cs"/>
              </a:rPr>
              <a:t>» </a:t>
            </a:r>
            <a:endParaRPr lang="ru-RU" sz="3600" b="1" dirty="0">
              <a:solidFill>
                <a:schemeClr val="bg1"/>
              </a:solidFill>
              <a:effectLst>
                <a:outerShdw blurRad="38100" dist="38100" dir="2700000" algn="tl">
                  <a:srgbClr val="000000">
                    <a:alpha val="43137"/>
                  </a:srgbClr>
                </a:outerShdw>
              </a:effectLst>
              <a:ea typeface="+mn-ea"/>
              <a:cs typeface="+mn-cs"/>
            </a:endParaRPr>
          </a:p>
        </p:txBody>
      </p:sp>
      <p:sp>
        <p:nvSpPr>
          <p:cNvPr id="2" name="Объект 1"/>
          <p:cNvSpPr>
            <a:spLocks noGrp="1"/>
          </p:cNvSpPr>
          <p:nvPr>
            <p:ph idx="1"/>
          </p:nvPr>
        </p:nvSpPr>
        <p:spPr>
          <a:xfrm>
            <a:off x="394051" y="1268760"/>
            <a:ext cx="8370646" cy="2880320"/>
          </a:xfrm>
        </p:spPr>
        <p:txBody>
          <a:bodyPr>
            <a:noAutofit/>
          </a:bodyPr>
          <a:lstStyle/>
          <a:p>
            <a:pPr marL="109728" indent="0">
              <a:buNone/>
            </a:pPr>
            <a:r>
              <a:rPr lang="ru-RU" sz="2000" dirty="0">
                <a:latin typeface="+mj-lt"/>
              </a:rPr>
              <a:t>Первой таинственной историей XX века было исчезновение в1918 году корабля США «Циклоп». 4 марта этот шедевр инженерной мысли длиной 500 футов и водоизмещением 19,5 тыс. тонн отплыл из Барбадоса в Карибском море в Норфолк. </a:t>
            </a:r>
            <a:r>
              <a:rPr lang="ru-RU" sz="2000" dirty="0" smtClean="0">
                <a:latin typeface="+mj-lt"/>
              </a:rPr>
              <a:t>«</a:t>
            </a:r>
            <a:r>
              <a:rPr lang="ru-RU" sz="2000" dirty="0">
                <a:latin typeface="+mj-lt"/>
              </a:rPr>
              <a:t>Циклоп» с командой в 309 человек и ценным грузом марганцевой руды </a:t>
            </a:r>
            <a:r>
              <a:rPr lang="ru-RU" sz="2000" dirty="0" smtClean="0">
                <a:latin typeface="+mj-lt"/>
              </a:rPr>
              <a:t>пропал. В </a:t>
            </a:r>
            <a:r>
              <a:rPr lang="ru-RU" sz="2000" dirty="0">
                <a:latin typeface="+mj-lt"/>
              </a:rPr>
              <a:t>день исчезновения корабля стояла отличная погода, волнение на море было небольшое, ветер слабый. </a:t>
            </a:r>
            <a:r>
              <a:rPr lang="ru-RU" sz="2000" dirty="0" smtClean="0">
                <a:latin typeface="+mj-lt"/>
              </a:rPr>
              <a:t>Командование </a:t>
            </a:r>
            <a:r>
              <a:rPr lang="ru-RU" sz="2000" dirty="0">
                <a:latin typeface="+mj-lt"/>
              </a:rPr>
              <a:t>ВМФ докладывало: «Исчезновение «Циклопа» является одной из самых загадочных тайн в истории нашего флота». </a:t>
            </a:r>
          </a:p>
        </p:txBody>
      </p:sp>
      <p:pic>
        <p:nvPicPr>
          <p:cNvPr id="5122" name="Picture 2" descr="C:\Documents and Settings\Admin\Мои документы\Downloads\2160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8795" y="4178178"/>
            <a:ext cx="4221158"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6397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br9m7vRsfM"/>
          <p:cNvPicPr>
            <a:picLocks noChangeAspect="1" noChangeArrowheads="1"/>
          </p:cNvPicPr>
          <p:nvPr/>
        </p:nvPicPr>
        <p:blipFill rotWithShape="1">
          <a:blip r:embed="rId2">
            <a:extLst>
              <a:ext uri="{28A0092B-C50C-407E-A947-70E740481C1C}">
                <a14:useLocalDpi xmlns:a14="http://schemas.microsoft.com/office/drawing/2010/main" val="0"/>
              </a:ext>
            </a:extLst>
          </a:blip>
          <a:srcRect t="44468" b="39605"/>
          <a:stretch/>
        </p:blipFill>
        <p:spPr>
          <a:xfrm>
            <a:off x="0" y="-5680"/>
            <a:ext cx="9158748" cy="1091382"/>
          </a:xfrm>
          <a:prstGeom prst="rect">
            <a:avLst/>
          </a:prstGeom>
        </p:spPr>
      </p:pic>
      <p:sp>
        <p:nvSpPr>
          <p:cNvPr id="3" name="Заголовок 2"/>
          <p:cNvSpPr>
            <a:spLocks noGrp="1"/>
          </p:cNvSpPr>
          <p:nvPr>
            <p:ph type="title"/>
          </p:nvPr>
        </p:nvSpPr>
        <p:spPr>
          <a:xfrm>
            <a:off x="464574" y="32295"/>
            <a:ext cx="8229600" cy="1066800"/>
          </a:xfrm>
        </p:spPr>
        <p:txBody>
          <a:bodyPr>
            <a:normAutofit/>
          </a:bodyPr>
          <a:lstStyle/>
          <a:p>
            <a:pPr algn="ctr">
              <a:lnSpc>
                <a:spcPct val="80000"/>
              </a:lnSpc>
              <a:spcBef>
                <a:spcPts val="0"/>
              </a:spcBef>
              <a:buClr>
                <a:schemeClr val="accent3"/>
              </a:buClr>
            </a:pPr>
            <a:r>
              <a:rPr lang="ru-RU" sz="3600" b="1" dirty="0" smtClean="0">
                <a:solidFill>
                  <a:schemeClr val="bg1"/>
                </a:solidFill>
                <a:effectLst>
                  <a:outerShdw blurRad="38100" dist="38100" dir="2700000" algn="tl">
                    <a:srgbClr val="000000">
                      <a:alpha val="43137"/>
                    </a:srgbClr>
                  </a:outerShdw>
                </a:effectLst>
                <a:ea typeface="+mn-ea"/>
                <a:cs typeface="+mn-cs"/>
              </a:rPr>
              <a:t>Японский корабль </a:t>
            </a:r>
            <a:r>
              <a:rPr lang="ru-RU" sz="3600" b="1" dirty="0">
                <a:solidFill>
                  <a:schemeClr val="bg1"/>
                </a:solidFill>
                <a:effectLst>
                  <a:outerShdw blurRad="38100" dist="38100" dir="2700000" algn="tl">
                    <a:srgbClr val="000000">
                      <a:alpha val="43137"/>
                    </a:srgbClr>
                  </a:outerShdw>
                </a:effectLst>
                <a:ea typeface="+mn-ea"/>
                <a:cs typeface="+mn-cs"/>
              </a:rPr>
              <a:t>«</a:t>
            </a:r>
            <a:r>
              <a:rPr lang="ru-RU" sz="3600" b="1" dirty="0" err="1">
                <a:solidFill>
                  <a:schemeClr val="bg1"/>
                </a:solidFill>
                <a:effectLst>
                  <a:outerShdw blurRad="38100" dist="38100" dir="2700000" algn="tl">
                    <a:srgbClr val="000000">
                      <a:alpha val="43137"/>
                    </a:srgbClr>
                  </a:outerShdw>
                </a:effectLst>
                <a:ea typeface="+mn-ea"/>
                <a:cs typeface="+mn-cs"/>
              </a:rPr>
              <a:t>Райфуку</a:t>
            </a:r>
            <a:r>
              <a:rPr lang="ru-RU" sz="3600" b="1" dirty="0">
                <a:solidFill>
                  <a:schemeClr val="bg1"/>
                </a:solidFill>
                <a:effectLst>
                  <a:outerShdw blurRad="38100" dist="38100" dir="2700000" algn="tl">
                    <a:srgbClr val="000000">
                      <a:alpha val="43137"/>
                    </a:srgbClr>
                  </a:outerShdw>
                </a:effectLst>
                <a:ea typeface="+mn-ea"/>
                <a:cs typeface="+mn-cs"/>
              </a:rPr>
              <a:t> </a:t>
            </a:r>
            <a:r>
              <a:rPr lang="ru-RU" sz="3600" b="1" dirty="0" err="1">
                <a:solidFill>
                  <a:schemeClr val="bg1"/>
                </a:solidFill>
                <a:effectLst>
                  <a:outerShdw blurRad="38100" dist="38100" dir="2700000" algn="tl">
                    <a:srgbClr val="000000">
                      <a:alpha val="43137"/>
                    </a:srgbClr>
                  </a:outerShdw>
                </a:effectLst>
                <a:ea typeface="+mn-ea"/>
                <a:cs typeface="+mn-cs"/>
              </a:rPr>
              <a:t>Мару</a:t>
            </a:r>
            <a:r>
              <a:rPr lang="ru-RU" sz="3600" b="1" dirty="0">
                <a:solidFill>
                  <a:schemeClr val="bg1"/>
                </a:solidFill>
                <a:effectLst>
                  <a:outerShdw blurRad="38100" dist="38100" dir="2700000" algn="tl">
                    <a:srgbClr val="000000">
                      <a:alpha val="43137"/>
                    </a:srgbClr>
                  </a:outerShdw>
                </a:effectLst>
                <a:ea typeface="+mn-ea"/>
                <a:cs typeface="+mn-cs"/>
              </a:rPr>
              <a:t>»</a:t>
            </a:r>
          </a:p>
        </p:txBody>
      </p:sp>
      <p:sp>
        <p:nvSpPr>
          <p:cNvPr id="2" name="Объект 1"/>
          <p:cNvSpPr>
            <a:spLocks noGrp="1"/>
          </p:cNvSpPr>
          <p:nvPr>
            <p:ph idx="1"/>
          </p:nvPr>
        </p:nvSpPr>
        <p:spPr>
          <a:xfrm>
            <a:off x="394051" y="1268760"/>
            <a:ext cx="8370646" cy="2880320"/>
          </a:xfrm>
        </p:spPr>
        <p:txBody>
          <a:bodyPr>
            <a:noAutofit/>
          </a:bodyPr>
          <a:lstStyle/>
          <a:p>
            <a:pPr marL="109728" indent="0">
              <a:buNone/>
            </a:pPr>
            <a:r>
              <a:rPr lang="ru-RU" sz="2000" dirty="0">
                <a:latin typeface="+mj-lt"/>
              </a:rPr>
              <a:t>Зимой 1924 года он послал леденящее кровь послание, находясь где-то между Багамами и Кубой. Последние слова радиограммы были такие: «Опасность невероятно велика... Скорее... Мы не можем спастись...» Никто так и не узнал, что это была за опасность. Еще загадочнее то, что корабль, спешивший ему навстречу, услышав зов о помощи, в указанном районе не обнаружил ничего: ни обломков, ни тел. </a:t>
            </a:r>
          </a:p>
        </p:txBody>
      </p:sp>
      <p:pic>
        <p:nvPicPr>
          <p:cNvPr id="6146" name="Picture 2" descr="C:\Documents and Settings\Admin\Мои документы\Downloads\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3711874"/>
            <a:ext cx="5154263" cy="2669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428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br9m7vRsfM"/>
          <p:cNvPicPr>
            <a:picLocks noChangeAspect="1" noChangeArrowheads="1"/>
          </p:cNvPicPr>
          <p:nvPr/>
        </p:nvPicPr>
        <p:blipFill rotWithShape="1">
          <a:blip r:embed="rId2">
            <a:extLst>
              <a:ext uri="{28A0092B-C50C-407E-A947-70E740481C1C}">
                <a14:useLocalDpi xmlns:a14="http://schemas.microsoft.com/office/drawing/2010/main" val="0"/>
              </a:ext>
            </a:extLst>
          </a:blip>
          <a:srcRect t="44468" b="39605"/>
          <a:stretch/>
        </p:blipFill>
        <p:spPr>
          <a:xfrm>
            <a:off x="0" y="-5680"/>
            <a:ext cx="9158748" cy="1091382"/>
          </a:xfrm>
          <a:prstGeom prst="rect">
            <a:avLst/>
          </a:prstGeom>
        </p:spPr>
      </p:pic>
      <p:sp>
        <p:nvSpPr>
          <p:cNvPr id="3" name="Заголовок 2"/>
          <p:cNvSpPr>
            <a:spLocks noGrp="1"/>
          </p:cNvSpPr>
          <p:nvPr>
            <p:ph type="title"/>
          </p:nvPr>
        </p:nvSpPr>
        <p:spPr>
          <a:xfrm>
            <a:off x="464574" y="32295"/>
            <a:ext cx="8229600" cy="1066800"/>
          </a:xfrm>
        </p:spPr>
        <p:txBody>
          <a:bodyPr>
            <a:normAutofit/>
          </a:bodyPr>
          <a:lstStyle/>
          <a:p>
            <a:pPr algn="ctr">
              <a:lnSpc>
                <a:spcPct val="80000"/>
              </a:lnSpc>
              <a:spcBef>
                <a:spcPts val="0"/>
              </a:spcBef>
              <a:buClr>
                <a:schemeClr val="accent3"/>
              </a:buClr>
            </a:pPr>
            <a:r>
              <a:rPr lang="ru-RU" sz="3600" b="1" dirty="0" smtClean="0">
                <a:solidFill>
                  <a:schemeClr val="bg1"/>
                </a:solidFill>
                <a:effectLst>
                  <a:outerShdw blurRad="38100" dist="38100" dir="2700000" algn="tl">
                    <a:srgbClr val="000000">
                      <a:alpha val="43137"/>
                    </a:srgbClr>
                  </a:outerShdw>
                </a:effectLst>
                <a:ea typeface="+mn-ea"/>
                <a:cs typeface="+mn-cs"/>
              </a:rPr>
              <a:t>Жертвы Бермудского треугольника</a:t>
            </a:r>
            <a:endParaRPr lang="ru-RU" sz="3600" b="1" dirty="0">
              <a:solidFill>
                <a:schemeClr val="bg1"/>
              </a:solidFill>
              <a:effectLst>
                <a:outerShdw blurRad="38100" dist="38100" dir="2700000" algn="tl">
                  <a:srgbClr val="000000">
                    <a:alpha val="43137"/>
                  </a:srgbClr>
                </a:outerShdw>
              </a:effectLst>
              <a:ea typeface="+mn-ea"/>
              <a:cs typeface="+mn-cs"/>
            </a:endParaRPr>
          </a:p>
        </p:txBody>
      </p:sp>
      <p:sp>
        <p:nvSpPr>
          <p:cNvPr id="2" name="Объект 1"/>
          <p:cNvSpPr>
            <a:spLocks noGrp="1"/>
          </p:cNvSpPr>
          <p:nvPr>
            <p:ph idx="1"/>
          </p:nvPr>
        </p:nvSpPr>
        <p:spPr>
          <a:xfrm>
            <a:off x="394051" y="1268760"/>
            <a:ext cx="8370646" cy="5328592"/>
          </a:xfrm>
        </p:spPr>
        <p:txBody>
          <a:bodyPr>
            <a:noAutofit/>
          </a:bodyPr>
          <a:lstStyle/>
          <a:p>
            <a:r>
              <a:rPr lang="ru-RU" sz="2000" dirty="0">
                <a:latin typeface="+mj-lt"/>
              </a:rPr>
              <a:t>В 1925 году исчез американский </a:t>
            </a:r>
            <a:r>
              <a:rPr lang="ru-RU" sz="2000" dirty="0" err="1">
                <a:latin typeface="+mj-lt"/>
              </a:rPr>
              <a:t>фрахтовик</a:t>
            </a:r>
            <a:r>
              <a:rPr lang="ru-RU" sz="2000" dirty="0">
                <a:latin typeface="+mj-lt"/>
              </a:rPr>
              <a:t>, отправившийся из Чарльстона в Гавану. На следующий год не прибыл к месту назначения грузовой корабль.</a:t>
            </a:r>
          </a:p>
          <a:p>
            <a:r>
              <a:rPr lang="ru-RU" sz="2000" dirty="0">
                <a:latin typeface="+mj-lt"/>
              </a:rPr>
              <a:t>В 1931 году исчез вместе с экипажем норвежский </a:t>
            </a:r>
            <a:r>
              <a:rPr lang="ru-RU" sz="2000" dirty="0" err="1">
                <a:latin typeface="+mj-lt"/>
              </a:rPr>
              <a:t>фрахтовик</a:t>
            </a:r>
            <a:r>
              <a:rPr lang="ru-RU" sz="2000" dirty="0">
                <a:latin typeface="+mj-lt"/>
              </a:rPr>
              <a:t>. В последний раз его видели южнее Кэт-</a:t>
            </a:r>
            <a:r>
              <a:rPr lang="ru-RU" sz="2000" dirty="0" err="1">
                <a:latin typeface="+mj-lt"/>
              </a:rPr>
              <a:t>Айленда</a:t>
            </a:r>
            <a:r>
              <a:rPr lang="ru-RU" sz="2000" dirty="0">
                <a:latin typeface="+mj-lt"/>
              </a:rPr>
              <a:t>, одного из Багамских островов. </a:t>
            </a:r>
          </a:p>
          <a:p>
            <a:r>
              <a:rPr lang="ru-RU" sz="2000" dirty="0">
                <a:latin typeface="+mj-lt"/>
              </a:rPr>
              <a:t>В 1932 году южнее Бермуд была найдена шхуна «Джон энд Мэри». Ее паруса были аккуратно свернуты, но на борту не оказалось ни одного человека. </a:t>
            </a:r>
          </a:p>
          <a:p>
            <a:r>
              <a:rPr lang="ru-RU" sz="2000" dirty="0">
                <a:latin typeface="+mj-lt"/>
              </a:rPr>
              <a:t>В 1944 году кубинский грузовой корабль «Рубикон» был найден дрейфующим у берегов Флориды. На его борту находилась только собака. </a:t>
            </a:r>
          </a:p>
          <a:p>
            <a:r>
              <a:rPr lang="ru-RU" sz="2000" dirty="0">
                <a:latin typeface="+mj-lt"/>
              </a:rPr>
              <a:t>В 1973 году грузовое судно «Анита» вышло с углем в Атлантику из порта Норфолк и направлялось в Гамбург. В районе Бермудского треугольника оно попало в шторм и, не подавая бедственного сигнала «SOS», как предполагают, затонуло.</a:t>
            </a:r>
          </a:p>
        </p:txBody>
      </p:sp>
    </p:spTree>
    <p:extLst>
      <p:ext uri="{BB962C8B-B14F-4D97-AF65-F5344CB8AC3E}">
        <p14:creationId xmlns:p14="http://schemas.microsoft.com/office/powerpoint/2010/main" val="34885861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br9m7vRsfM"/>
          <p:cNvPicPr>
            <a:picLocks noChangeAspect="1" noChangeArrowheads="1"/>
          </p:cNvPicPr>
          <p:nvPr/>
        </p:nvPicPr>
        <p:blipFill rotWithShape="1">
          <a:blip r:embed="rId2">
            <a:extLst>
              <a:ext uri="{28A0092B-C50C-407E-A947-70E740481C1C}">
                <a14:useLocalDpi xmlns:a14="http://schemas.microsoft.com/office/drawing/2010/main" val="0"/>
              </a:ext>
            </a:extLst>
          </a:blip>
          <a:srcRect t="44468" b="39605"/>
          <a:stretch/>
        </p:blipFill>
        <p:spPr>
          <a:xfrm>
            <a:off x="0" y="-5680"/>
            <a:ext cx="9158748" cy="1091382"/>
          </a:xfrm>
          <a:prstGeom prst="rect">
            <a:avLst/>
          </a:prstGeom>
        </p:spPr>
      </p:pic>
      <p:sp>
        <p:nvSpPr>
          <p:cNvPr id="3" name="Заголовок 2"/>
          <p:cNvSpPr>
            <a:spLocks noGrp="1"/>
          </p:cNvSpPr>
          <p:nvPr>
            <p:ph type="title"/>
          </p:nvPr>
        </p:nvSpPr>
        <p:spPr>
          <a:xfrm>
            <a:off x="464574" y="32295"/>
            <a:ext cx="8229600" cy="1066800"/>
          </a:xfrm>
        </p:spPr>
        <p:txBody>
          <a:bodyPr>
            <a:normAutofit/>
          </a:bodyPr>
          <a:lstStyle/>
          <a:p>
            <a:pPr algn="ctr">
              <a:lnSpc>
                <a:spcPct val="80000"/>
              </a:lnSpc>
              <a:spcBef>
                <a:spcPts val="0"/>
              </a:spcBef>
              <a:buClr>
                <a:schemeClr val="accent3"/>
              </a:buClr>
            </a:pPr>
            <a:r>
              <a:rPr lang="ru-RU" sz="3600" b="1" dirty="0" smtClean="0">
                <a:solidFill>
                  <a:schemeClr val="bg1"/>
                </a:solidFill>
                <a:effectLst>
                  <a:outerShdw blurRad="38100" dist="38100" dir="2700000" algn="tl">
                    <a:srgbClr val="000000">
                      <a:alpha val="43137"/>
                    </a:srgbClr>
                  </a:outerShdw>
                </a:effectLst>
                <a:ea typeface="+mn-ea"/>
                <a:cs typeface="+mn-cs"/>
              </a:rPr>
              <a:t>Пять бомбардировщиков США</a:t>
            </a:r>
            <a:endParaRPr lang="ru-RU" sz="3600" b="1" dirty="0">
              <a:solidFill>
                <a:schemeClr val="bg1"/>
              </a:solidFill>
              <a:effectLst>
                <a:outerShdw blurRad="38100" dist="38100" dir="2700000" algn="tl">
                  <a:srgbClr val="000000">
                    <a:alpha val="43137"/>
                  </a:srgbClr>
                </a:outerShdw>
              </a:effectLst>
              <a:ea typeface="+mn-ea"/>
              <a:cs typeface="+mn-cs"/>
            </a:endParaRPr>
          </a:p>
        </p:txBody>
      </p:sp>
      <p:sp>
        <p:nvSpPr>
          <p:cNvPr id="2" name="Объект 1"/>
          <p:cNvSpPr>
            <a:spLocks noGrp="1"/>
          </p:cNvSpPr>
          <p:nvPr>
            <p:ph idx="1"/>
          </p:nvPr>
        </p:nvSpPr>
        <p:spPr>
          <a:xfrm>
            <a:off x="0" y="1268760"/>
            <a:ext cx="5364088" cy="5589240"/>
          </a:xfrm>
        </p:spPr>
        <p:txBody>
          <a:bodyPr>
            <a:noAutofit/>
          </a:bodyPr>
          <a:lstStyle/>
          <a:p>
            <a:r>
              <a:rPr lang="ru-RU" sz="1700" dirty="0">
                <a:latin typeface="+mj-lt"/>
              </a:rPr>
              <a:t>5 декабря 1945 года в 14 часов с авиабазы военно-морских сил США во Флориде в полет отправилось пять бомбардировщиков. </a:t>
            </a:r>
          </a:p>
          <a:p>
            <a:r>
              <a:rPr lang="ru-RU" sz="1700" dirty="0">
                <a:latin typeface="+mj-lt"/>
              </a:rPr>
              <a:t>Они должны были пролететь 160 миль на восток, затем 40 миль на север и вернуться на базу. Во время полета планировалось учебное бомбометание. </a:t>
            </a:r>
          </a:p>
          <a:p>
            <a:r>
              <a:rPr lang="ru-RU" sz="1700" dirty="0">
                <a:latin typeface="+mj-lt"/>
              </a:rPr>
              <a:t>В 15 часов 45 минут на командно-диспетчерском пункте получили странное сообщение от командира звена Тейлора.</a:t>
            </a:r>
          </a:p>
          <a:p>
            <a:r>
              <a:rPr lang="ru-RU" sz="1700" dirty="0">
                <a:latin typeface="+mj-lt"/>
              </a:rPr>
              <a:t>В 16.00 охваченный паникой Тейлор передал командование звеном другому офицеру. – Мы находимся милях в двухстах северо-восточнее базы. Скорее всего мы... – голос офицера становился все глуше и наконец исчез совсем. </a:t>
            </a:r>
          </a:p>
          <a:p>
            <a:r>
              <a:rPr lang="ru-RU" sz="1700" dirty="0">
                <a:latin typeface="+mj-lt"/>
              </a:rPr>
              <a:t>В 19 часов 04 минуты диспетчер командного пункта принял слабые позывные звена бомбардировщиков. Это произошло через два часа после того, как у самолетов должно было закончиться горючее. </a:t>
            </a:r>
          </a:p>
        </p:txBody>
      </p:sp>
      <p:pic>
        <p:nvPicPr>
          <p:cNvPr id="7170" name="Picture 2" descr="C:\Documents and Settings\Admin\Мои документы\Downloads\Бермудский треугольник\17456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1642233"/>
            <a:ext cx="3100506" cy="4480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062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br9m7vRsfM"/>
          <p:cNvPicPr>
            <a:picLocks noChangeAspect="1" noChangeArrowheads="1"/>
          </p:cNvPicPr>
          <p:nvPr/>
        </p:nvPicPr>
        <p:blipFill rotWithShape="1">
          <a:blip r:embed="rId2">
            <a:extLst>
              <a:ext uri="{28A0092B-C50C-407E-A947-70E740481C1C}">
                <a14:useLocalDpi xmlns:a14="http://schemas.microsoft.com/office/drawing/2010/main" val="0"/>
              </a:ext>
            </a:extLst>
          </a:blip>
          <a:srcRect t="44468" b="39605"/>
          <a:stretch/>
        </p:blipFill>
        <p:spPr>
          <a:xfrm>
            <a:off x="0" y="-5680"/>
            <a:ext cx="9158748" cy="1091382"/>
          </a:xfrm>
          <a:prstGeom prst="rect">
            <a:avLst/>
          </a:prstGeom>
        </p:spPr>
      </p:pic>
      <p:sp>
        <p:nvSpPr>
          <p:cNvPr id="3" name="Заголовок 2"/>
          <p:cNvSpPr>
            <a:spLocks noGrp="1"/>
          </p:cNvSpPr>
          <p:nvPr>
            <p:ph type="title"/>
          </p:nvPr>
        </p:nvSpPr>
        <p:spPr>
          <a:xfrm>
            <a:off x="464574" y="32295"/>
            <a:ext cx="8229600" cy="1066800"/>
          </a:xfrm>
        </p:spPr>
        <p:txBody>
          <a:bodyPr>
            <a:normAutofit/>
          </a:bodyPr>
          <a:lstStyle/>
          <a:p>
            <a:pPr algn="ctr">
              <a:lnSpc>
                <a:spcPct val="80000"/>
              </a:lnSpc>
              <a:spcBef>
                <a:spcPts val="0"/>
              </a:spcBef>
              <a:buClr>
                <a:schemeClr val="accent3"/>
              </a:buClr>
            </a:pPr>
            <a:r>
              <a:rPr lang="ru-RU" sz="3600" b="1" dirty="0" smtClean="0">
                <a:solidFill>
                  <a:schemeClr val="bg1"/>
                </a:solidFill>
                <a:effectLst>
                  <a:outerShdw blurRad="38100" dist="38100" dir="2700000" algn="tl">
                    <a:srgbClr val="000000">
                      <a:alpha val="43137"/>
                    </a:srgbClr>
                  </a:outerShdw>
                </a:effectLst>
                <a:ea typeface="+mn-ea"/>
                <a:cs typeface="+mn-cs"/>
              </a:rPr>
              <a:t>Пять бомбардировщиков США</a:t>
            </a:r>
            <a:endParaRPr lang="ru-RU" sz="3600" b="1" dirty="0">
              <a:solidFill>
                <a:schemeClr val="bg1"/>
              </a:solidFill>
              <a:effectLst>
                <a:outerShdw blurRad="38100" dist="38100" dir="2700000" algn="tl">
                  <a:srgbClr val="000000">
                    <a:alpha val="43137"/>
                  </a:srgbClr>
                </a:outerShdw>
              </a:effectLst>
              <a:ea typeface="+mn-ea"/>
              <a:cs typeface="+mn-cs"/>
            </a:endParaRPr>
          </a:p>
        </p:txBody>
      </p:sp>
      <p:sp>
        <p:nvSpPr>
          <p:cNvPr id="2" name="Объект 1"/>
          <p:cNvSpPr>
            <a:spLocks noGrp="1"/>
          </p:cNvSpPr>
          <p:nvPr>
            <p:ph idx="1"/>
          </p:nvPr>
        </p:nvSpPr>
        <p:spPr>
          <a:xfrm>
            <a:off x="467544" y="1268760"/>
            <a:ext cx="8136904" cy="2592288"/>
          </a:xfrm>
        </p:spPr>
        <p:txBody>
          <a:bodyPr>
            <a:noAutofit/>
          </a:bodyPr>
          <a:lstStyle/>
          <a:p>
            <a:pPr marL="109728" indent="0">
              <a:buNone/>
            </a:pPr>
            <a:r>
              <a:rPr lang="ru-RU" sz="2000" dirty="0">
                <a:latin typeface="+mj-lt"/>
              </a:rPr>
              <a:t>2 февраля 1953 года немного севернее Бермудского треугольника совершал полет английский военно-транспортный самолет с 39 членами экипажа и военными на борту. Внезапно с ним прервалась радиосвязь, а в назначенное время самолет на базу не вернулся. Посланное на поиски к предполагаемому месту катастрофы грузовое судно «</a:t>
            </a:r>
            <a:r>
              <a:rPr lang="ru-RU" sz="2000" dirty="0" err="1">
                <a:latin typeface="+mj-lt"/>
              </a:rPr>
              <a:t>Вудуорд</a:t>
            </a:r>
            <a:r>
              <a:rPr lang="ru-RU" sz="2000" dirty="0">
                <a:latin typeface="+mj-lt"/>
              </a:rPr>
              <a:t>» ничего обнаружить не смогло: дул сильный ветер, на море была небольшая волна. Но ни маслянистых пятен, ни обломков...</a:t>
            </a:r>
          </a:p>
        </p:txBody>
      </p:sp>
      <p:pic>
        <p:nvPicPr>
          <p:cNvPr id="8194" name="Picture 2" descr="C:\Documents and Settings\Admin\Мои документы\Downloads\Бермудский треугольник\tbm-aveng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2735" y="3948066"/>
            <a:ext cx="4053278" cy="2418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0565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br9m7vRsfM"/>
          <p:cNvPicPr>
            <a:picLocks noChangeAspect="1" noChangeArrowheads="1"/>
          </p:cNvPicPr>
          <p:nvPr/>
        </p:nvPicPr>
        <p:blipFill rotWithShape="1">
          <a:blip r:embed="rId2">
            <a:extLst>
              <a:ext uri="{28A0092B-C50C-407E-A947-70E740481C1C}">
                <a14:useLocalDpi xmlns:a14="http://schemas.microsoft.com/office/drawing/2010/main" val="0"/>
              </a:ext>
            </a:extLst>
          </a:blip>
          <a:srcRect t="44468" b="39605"/>
          <a:stretch/>
        </p:blipFill>
        <p:spPr>
          <a:xfrm>
            <a:off x="0" y="-5680"/>
            <a:ext cx="9158748" cy="1091382"/>
          </a:xfrm>
          <a:prstGeom prst="rect">
            <a:avLst/>
          </a:prstGeom>
        </p:spPr>
      </p:pic>
      <p:sp>
        <p:nvSpPr>
          <p:cNvPr id="3" name="Заголовок 2"/>
          <p:cNvSpPr>
            <a:spLocks noGrp="1"/>
          </p:cNvSpPr>
          <p:nvPr>
            <p:ph type="title"/>
          </p:nvPr>
        </p:nvSpPr>
        <p:spPr>
          <a:xfrm>
            <a:off x="464574" y="32295"/>
            <a:ext cx="8229600" cy="1066800"/>
          </a:xfrm>
        </p:spPr>
        <p:txBody>
          <a:bodyPr>
            <a:normAutofit/>
          </a:bodyPr>
          <a:lstStyle/>
          <a:p>
            <a:pPr algn="ctr">
              <a:lnSpc>
                <a:spcPct val="80000"/>
              </a:lnSpc>
              <a:spcBef>
                <a:spcPts val="0"/>
              </a:spcBef>
              <a:buClr>
                <a:schemeClr val="accent3"/>
              </a:buClr>
            </a:pPr>
            <a:r>
              <a:rPr lang="ru-RU" sz="3600" b="1" dirty="0" smtClean="0">
                <a:solidFill>
                  <a:schemeClr val="bg1"/>
                </a:solidFill>
                <a:effectLst>
                  <a:outerShdw blurRad="38100" dist="38100" dir="2700000" algn="tl">
                    <a:srgbClr val="000000">
                      <a:alpha val="43137"/>
                    </a:srgbClr>
                  </a:outerShdw>
                </a:effectLst>
                <a:ea typeface="+mn-ea"/>
                <a:cs typeface="+mn-cs"/>
              </a:rPr>
              <a:t>Статистика</a:t>
            </a:r>
            <a:endParaRPr lang="ru-RU" sz="3600" b="1" dirty="0">
              <a:solidFill>
                <a:schemeClr val="bg1"/>
              </a:solidFill>
              <a:effectLst>
                <a:outerShdw blurRad="38100" dist="38100" dir="2700000" algn="tl">
                  <a:srgbClr val="000000">
                    <a:alpha val="43137"/>
                  </a:srgbClr>
                </a:outerShdw>
              </a:effectLst>
              <a:ea typeface="+mn-ea"/>
              <a:cs typeface="+mn-cs"/>
            </a:endParaRPr>
          </a:p>
        </p:txBody>
      </p:sp>
      <p:sp>
        <p:nvSpPr>
          <p:cNvPr id="2" name="Объект 1"/>
          <p:cNvSpPr>
            <a:spLocks noGrp="1"/>
          </p:cNvSpPr>
          <p:nvPr>
            <p:ph idx="1"/>
          </p:nvPr>
        </p:nvSpPr>
        <p:spPr>
          <a:xfrm>
            <a:off x="510922" y="1844824"/>
            <a:ext cx="8136904" cy="1584176"/>
          </a:xfrm>
        </p:spPr>
        <p:txBody>
          <a:bodyPr>
            <a:noAutofit/>
          </a:bodyPr>
          <a:lstStyle/>
          <a:p>
            <a:pPr marL="109728" indent="0" algn="ctr">
              <a:buNone/>
            </a:pPr>
            <a:r>
              <a:rPr lang="ru-RU" sz="3200" b="1" i="1" dirty="0">
                <a:solidFill>
                  <a:schemeClr val="bg2">
                    <a:lumMod val="25000"/>
                  </a:schemeClr>
                </a:solidFill>
                <a:latin typeface="+mj-lt"/>
              </a:rPr>
              <a:t>Между 1945 и 1975 </a:t>
            </a:r>
            <a:r>
              <a:rPr lang="ru-RU" sz="3200" b="1" i="1" dirty="0" smtClean="0">
                <a:solidFill>
                  <a:schemeClr val="bg2">
                    <a:lumMod val="25000"/>
                  </a:schemeClr>
                </a:solidFill>
                <a:latin typeface="+mj-lt"/>
              </a:rPr>
              <a:t>годами </a:t>
            </a:r>
          </a:p>
          <a:p>
            <a:pPr marL="109728" indent="0" algn="ctr">
              <a:buNone/>
            </a:pPr>
            <a:r>
              <a:rPr lang="ru-RU" sz="3200" b="1" i="1" dirty="0" smtClean="0">
                <a:solidFill>
                  <a:schemeClr val="bg2">
                    <a:lumMod val="25000"/>
                  </a:schemeClr>
                </a:solidFill>
                <a:latin typeface="+mj-lt"/>
              </a:rPr>
              <a:t>в </a:t>
            </a:r>
            <a:r>
              <a:rPr lang="ru-RU" sz="3200" b="1" i="1" dirty="0">
                <a:solidFill>
                  <a:schemeClr val="bg2">
                    <a:lumMod val="25000"/>
                  </a:schemeClr>
                </a:solidFill>
                <a:latin typeface="+mj-lt"/>
              </a:rPr>
              <a:t>Бермудском треугольнике пропали </a:t>
            </a:r>
            <a:endParaRPr lang="ru-RU" sz="3200" b="1" i="1" dirty="0" smtClean="0">
              <a:solidFill>
                <a:schemeClr val="bg2">
                  <a:lumMod val="25000"/>
                </a:schemeClr>
              </a:solidFill>
              <a:latin typeface="+mj-lt"/>
            </a:endParaRPr>
          </a:p>
          <a:p>
            <a:pPr marL="109728" indent="0" algn="ctr">
              <a:buNone/>
            </a:pPr>
            <a:r>
              <a:rPr lang="ru-RU" sz="3200" b="1" i="1" dirty="0" smtClean="0">
                <a:solidFill>
                  <a:schemeClr val="bg2">
                    <a:lumMod val="25000"/>
                  </a:schemeClr>
                </a:solidFill>
                <a:latin typeface="+mj-lt"/>
              </a:rPr>
              <a:t>37 </a:t>
            </a:r>
            <a:r>
              <a:rPr lang="ru-RU" sz="3200" b="1" i="1" dirty="0">
                <a:solidFill>
                  <a:schemeClr val="bg2">
                    <a:lumMod val="25000"/>
                  </a:schemeClr>
                </a:solidFill>
                <a:latin typeface="+mj-lt"/>
              </a:rPr>
              <a:t>самолетов и 38 судов.</a:t>
            </a:r>
          </a:p>
        </p:txBody>
      </p:sp>
      <p:pic>
        <p:nvPicPr>
          <p:cNvPr id="6" name="Picture 3" descr="C:\Documents and Settings\Admin\Мои документы\РИСУНКИ\Школа\Учитель Ученик\Учитель\Копия Рисунок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4173434"/>
            <a:ext cx="2375496" cy="2324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517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br9m7vRsfM"/>
          <p:cNvPicPr>
            <a:picLocks noChangeAspect="1" noChangeArrowheads="1"/>
          </p:cNvPicPr>
          <p:nvPr/>
        </p:nvPicPr>
        <p:blipFill rotWithShape="1">
          <a:blip r:embed="rId2">
            <a:extLst>
              <a:ext uri="{28A0092B-C50C-407E-A947-70E740481C1C}">
                <a14:useLocalDpi xmlns:a14="http://schemas.microsoft.com/office/drawing/2010/main" val="0"/>
              </a:ext>
            </a:extLst>
          </a:blip>
          <a:srcRect t="44468" b="39605"/>
          <a:stretch/>
        </p:blipFill>
        <p:spPr>
          <a:xfrm>
            <a:off x="0" y="-5680"/>
            <a:ext cx="9158748" cy="1091382"/>
          </a:xfrm>
          <a:prstGeom prst="rect">
            <a:avLst/>
          </a:prstGeom>
        </p:spPr>
      </p:pic>
      <p:sp>
        <p:nvSpPr>
          <p:cNvPr id="2" name="Объект 1"/>
          <p:cNvSpPr>
            <a:spLocks noGrp="1"/>
          </p:cNvSpPr>
          <p:nvPr>
            <p:ph idx="1"/>
          </p:nvPr>
        </p:nvSpPr>
        <p:spPr>
          <a:xfrm>
            <a:off x="669253" y="1556792"/>
            <a:ext cx="7820242" cy="2328610"/>
          </a:xfrm>
        </p:spPr>
        <p:txBody>
          <a:bodyPr>
            <a:noAutofit/>
          </a:bodyPr>
          <a:lstStyle/>
          <a:p>
            <a:pPr marL="109728" indent="0" algn="ctr">
              <a:buNone/>
            </a:pPr>
            <a:r>
              <a:rPr lang="ru-RU" sz="3200" b="1" i="1" dirty="0">
                <a:solidFill>
                  <a:schemeClr val="bg2">
                    <a:lumMod val="25000"/>
                  </a:schemeClr>
                </a:solidFill>
                <a:latin typeface="+mj-lt"/>
              </a:rPr>
              <a:t>Существуют самые разные гипотезы аномалий и катастроф в Бермудском треугольнике. Приведём некоторые из них.</a:t>
            </a:r>
          </a:p>
        </p:txBody>
      </p:sp>
      <p:pic>
        <p:nvPicPr>
          <p:cNvPr id="6" name="Picture 3" descr="C:\Documents and Settings\Admin\Мои документы\РИСУНКИ\Школа\Учитель Ученик\Учитель\Копия Рисунок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4173434"/>
            <a:ext cx="2375496" cy="2324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5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br9m7vRsfM"/>
          <p:cNvPicPr>
            <a:picLocks noChangeAspect="1" noChangeArrowheads="1"/>
          </p:cNvPicPr>
          <p:nvPr/>
        </p:nvPicPr>
        <p:blipFill rotWithShape="1">
          <a:blip r:embed="rId2">
            <a:extLst>
              <a:ext uri="{28A0092B-C50C-407E-A947-70E740481C1C}">
                <a14:useLocalDpi xmlns:a14="http://schemas.microsoft.com/office/drawing/2010/main" val="0"/>
              </a:ext>
            </a:extLst>
          </a:blip>
          <a:srcRect t="44468" b="39605"/>
          <a:stretch/>
        </p:blipFill>
        <p:spPr>
          <a:xfrm>
            <a:off x="0" y="-5680"/>
            <a:ext cx="9158748" cy="1091382"/>
          </a:xfrm>
          <a:prstGeom prst="rect">
            <a:avLst/>
          </a:prstGeom>
        </p:spPr>
      </p:pic>
      <p:sp>
        <p:nvSpPr>
          <p:cNvPr id="3" name="Заголовок 2"/>
          <p:cNvSpPr>
            <a:spLocks noGrp="1"/>
          </p:cNvSpPr>
          <p:nvPr>
            <p:ph type="title"/>
          </p:nvPr>
        </p:nvSpPr>
        <p:spPr>
          <a:xfrm>
            <a:off x="464574" y="32295"/>
            <a:ext cx="8229600" cy="1066800"/>
          </a:xfrm>
        </p:spPr>
        <p:txBody>
          <a:bodyPr>
            <a:normAutofit/>
          </a:bodyPr>
          <a:lstStyle/>
          <a:p>
            <a:pPr algn="ctr">
              <a:lnSpc>
                <a:spcPct val="80000"/>
              </a:lnSpc>
              <a:spcBef>
                <a:spcPts val="0"/>
              </a:spcBef>
              <a:buClr>
                <a:schemeClr val="accent3"/>
              </a:buClr>
            </a:pPr>
            <a:r>
              <a:rPr lang="ru-RU" sz="3600" b="1" dirty="0" smtClean="0">
                <a:solidFill>
                  <a:schemeClr val="bg1"/>
                </a:solidFill>
                <a:effectLst>
                  <a:outerShdw blurRad="38100" dist="38100" dir="2700000" algn="tl">
                    <a:srgbClr val="000000">
                      <a:alpha val="43137"/>
                    </a:srgbClr>
                  </a:outerShdw>
                </a:effectLst>
                <a:ea typeface="+mn-ea"/>
                <a:cs typeface="+mn-cs"/>
              </a:rPr>
              <a:t>Провал во времени</a:t>
            </a:r>
            <a:endParaRPr lang="ru-RU" sz="3600" b="1" dirty="0">
              <a:solidFill>
                <a:schemeClr val="bg1"/>
              </a:solidFill>
              <a:effectLst>
                <a:outerShdw blurRad="38100" dist="38100" dir="2700000" algn="tl">
                  <a:srgbClr val="000000">
                    <a:alpha val="43137"/>
                  </a:srgbClr>
                </a:outerShdw>
              </a:effectLst>
              <a:ea typeface="+mn-ea"/>
              <a:cs typeface="+mn-cs"/>
            </a:endParaRPr>
          </a:p>
        </p:txBody>
      </p:sp>
      <p:sp>
        <p:nvSpPr>
          <p:cNvPr id="2" name="Объект 1"/>
          <p:cNvSpPr>
            <a:spLocks noGrp="1"/>
          </p:cNvSpPr>
          <p:nvPr>
            <p:ph idx="1"/>
          </p:nvPr>
        </p:nvSpPr>
        <p:spPr>
          <a:xfrm>
            <a:off x="323528" y="1197151"/>
            <a:ext cx="8496944" cy="2952328"/>
          </a:xfrm>
        </p:spPr>
        <p:txBody>
          <a:bodyPr>
            <a:noAutofit/>
          </a:bodyPr>
          <a:lstStyle/>
          <a:p>
            <a:pPr marL="109728" indent="0">
              <a:buNone/>
            </a:pPr>
            <a:r>
              <a:rPr lang="ru-RU" sz="2000" dirty="0">
                <a:latin typeface="+mj-lt"/>
              </a:rPr>
              <a:t>Предполагается, что в Бермудском треугольнике существует пространственно-временная ловушка, в которой время течет с иной скоростью. Любой объект, попадая в такую область, перестает существовать в нашем мире и переносится в будущее, прошлое или даже в параллельный мир. В 1993 году здесь исчезло рыбацкое судно. Объявившись через год, рыбаки рассказали, что во время шторма их спас корабль, команда которого была одета в старинные одежды. Для самих рыбаков происшествие уложилось в несколько дней.</a:t>
            </a:r>
          </a:p>
        </p:txBody>
      </p:sp>
      <p:pic>
        <p:nvPicPr>
          <p:cNvPr id="9219" name="Picture 3" descr="C:\Documents and Settings\Admin\Мои документы\Downloads\wallpaper_61685_1920x12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191780"/>
            <a:ext cx="3652638" cy="228149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Documents and Settings\Admin\Мои документы\Downloads\19c8c92b63ed2827b47ca33838097f06fe14735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191781"/>
            <a:ext cx="3967814" cy="2281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6085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br9m7vRsfM"/>
          <p:cNvPicPr>
            <a:picLocks noChangeAspect="1" noChangeArrowheads="1"/>
          </p:cNvPicPr>
          <p:nvPr/>
        </p:nvPicPr>
        <p:blipFill rotWithShape="1">
          <a:blip r:embed="rId2">
            <a:extLst>
              <a:ext uri="{28A0092B-C50C-407E-A947-70E740481C1C}">
                <a14:useLocalDpi xmlns:a14="http://schemas.microsoft.com/office/drawing/2010/main" val="0"/>
              </a:ext>
            </a:extLst>
          </a:blip>
          <a:srcRect t="44468" b="39605"/>
          <a:stretch/>
        </p:blipFill>
        <p:spPr>
          <a:xfrm>
            <a:off x="0" y="-5680"/>
            <a:ext cx="9158748" cy="1091382"/>
          </a:xfrm>
          <a:prstGeom prst="rect">
            <a:avLst/>
          </a:prstGeom>
        </p:spPr>
      </p:pic>
      <p:sp>
        <p:nvSpPr>
          <p:cNvPr id="3" name="Заголовок 2"/>
          <p:cNvSpPr>
            <a:spLocks noGrp="1"/>
          </p:cNvSpPr>
          <p:nvPr>
            <p:ph type="title"/>
          </p:nvPr>
        </p:nvSpPr>
        <p:spPr>
          <a:xfrm>
            <a:off x="464574" y="32295"/>
            <a:ext cx="8229600" cy="1066800"/>
          </a:xfrm>
        </p:spPr>
        <p:txBody>
          <a:bodyPr>
            <a:normAutofit/>
          </a:bodyPr>
          <a:lstStyle/>
          <a:p>
            <a:pPr algn="ctr">
              <a:lnSpc>
                <a:spcPct val="80000"/>
              </a:lnSpc>
              <a:spcBef>
                <a:spcPts val="0"/>
              </a:spcBef>
              <a:buClr>
                <a:schemeClr val="accent3"/>
              </a:buClr>
            </a:pPr>
            <a:r>
              <a:rPr lang="ru-RU" sz="3600" b="1" dirty="0">
                <a:solidFill>
                  <a:schemeClr val="bg1"/>
                </a:solidFill>
                <a:effectLst>
                  <a:outerShdw blurRad="38100" dist="38100" dir="2700000" algn="tl">
                    <a:srgbClr val="000000">
                      <a:alpha val="43137"/>
                    </a:srgbClr>
                  </a:outerShdw>
                </a:effectLst>
                <a:ea typeface="+mn-ea"/>
                <a:cs typeface="+mn-cs"/>
              </a:rPr>
              <a:t>НЛО. Инопланетяне</a:t>
            </a:r>
          </a:p>
        </p:txBody>
      </p:sp>
      <p:sp>
        <p:nvSpPr>
          <p:cNvPr id="2" name="Объект 1"/>
          <p:cNvSpPr>
            <a:spLocks noGrp="1"/>
          </p:cNvSpPr>
          <p:nvPr>
            <p:ph idx="1"/>
          </p:nvPr>
        </p:nvSpPr>
        <p:spPr>
          <a:xfrm>
            <a:off x="395536" y="1197151"/>
            <a:ext cx="8252290" cy="2952328"/>
          </a:xfrm>
        </p:spPr>
        <p:txBody>
          <a:bodyPr>
            <a:noAutofit/>
          </a:bodyPr>
          <a:lstStyle/>
          <a:p>
            <a:pPr marL="109728" indent="0">
              <a:buNone/>
            </a:pPr>
            <a:r>
              <a:rPr lang="ru-RU" sz="2000" dirty="0">
                <a:latin typeface="+mj-lt"/>
              </a:rPr>
              <a:t>Пришельцы из других миров, забирают людей, корабли и самолеты для изучения и затем исчезают вместе с ними во Вселенной. Уфологи считают, что на дне, возможно, установлена сигнальная аппаратура, которая служит маяком для НЛО. Именно она периодически нарушает работу навигационных приборов и оказывает губительное воздействие на организм.</a:t>
            </a:r>
          </a:p>
        </p:txBody>
      </p:sp>
      <p:pic>
        <p:nvPicPr>
          <p:cNvPr id="10242" name="Picture 2" descr="C:\Documents and Settings\Admin\Мои документы\Downloads\Бермудский треугольник\НЛО-Тихия-океа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216259"/>
            <a:ext cx="3765707" cy="2808413"/>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descr="C:\Documents and Settings\Admin\Мои документы\Downloads\Бермудский треугольник\7c5a7fac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4422477"/>
            <a:ext cx="2824314" cy="224283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Documents and Settings\Admin\Мои документы\Downloads\extraterrestria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5115" y="3240570"/>
            <a:ext cx="2992169" cy="2363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8171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br9m7vRsfM"/>
          <p:cNvPicPr>
            <a:picLocks noChangeAspect="1" noChangeArrowheads="1"/>
          </p:cNvPicPr>
          <p:nvPr/>
        </p:nvPicPr>
        <p:blipFill rotWithShape="1">
          <a:blip r:embed="rId2">
            <a:extLst>
              <a:ext uri="{28A0092B-C50C-407E-A947-70E740481C1C}">
                <a14:useLocalDpi xmlns:a14="http://schemas.microsoft.com/office/drawing/2010/main" val="0"/>
              </a:ext>
            </a:extLst>
          </a:blip>
          <a:srcRect t="44468" b="39605"/>
          <a:stretch/>
        </p:blipFill>
        <p:spPr>
          <a:xfrm>
            <a:off x="0" y="-5680"/>
            <a:ext cx="9158748" cy="1091382"/>
          </a:xfrm>
          <a:prstGeom prst="rect">
            <a:avLst/>
          </a:prstGeom>
        </p:spPr>
      </p:pic>
      <p:sp>
        <p:nvSpPr>
          <p:cNvPr id="3" name="Заголовок 2"/>
          <p:cNvSpPr>
            <a:spLocks noGrp="1"/>
          </p:cNvSpPr>
          <p:nvPr>
            <p:ph type="title"/>
          </p:nvPr>
        </p:nvSpPr>
        <p:spPr>
          <a:xfrm>
            <a:off x="464574" y="32295"/>
            <a:ext cx="8229600" cy="1066800"/>
          </a:xfrm>
        </p:spPr>
        <p:txBody>
          <a:bodyPr>
            <a:normAutofit/>
          </a:bodyPr>
          <a:lstStyle/>
          <a:p>
            <a:pPr algn="ctr">
              <a:lnSpc>
                <a:spcPct val="80000"/>
              </a:lnSpc>
              <a:spcBef>
                <a:spcPts val="0"/>
              </a:spcBef>
              <a:buClr>
                <a:schemeClr val="accent3"/>
              </a:buClr>
            </a:pPr>
            <a:r>
              <a:rPr lang="ru-RU" sz="3600" b="1" dirty="0">
                <a:solidFill>
                  <a:schemeClr val="bg1"/>
                </a:solidFill>
                <a:effectLst>
                  <a:outerShdw blurRad="38100" dist="38100" dir="2700000" algn="tl">
                    <a:srgbClr val="000000">
                      <a:alpha val="43137"/>
                    </a:srgbClr>
                  </a:outerShdw>
                </a:effectLst>
                <a:ea typeface="+mn-ea"/>
                <a:cs typeface="+mn-cs"/>
              </a:rPr>
              <a:t>Затонувшая </a:t>
            </a:r>
            <a:r>
              <a:rPr lang="ru-RU" sz="3600" b="1" dirty="0" smtClean="0">
                <a:solidFill>
                  <a:schemeClr val="bg1"/>
                </a:solidFill>
                <a:effectLst>
                  <a:outerShdw blurRad="38100" dist="38100" dir="2700000" algn="tl">
                    <a:srgbClr val="000000">
                      <a:alpha val="43137"/>
                    </a:srgbClr>
                  </a:outerShdw>
                </a:effectLst>
                <a:ea typeface="+mn-ea"/>
                <a:cs typeface="+mn-cs"/>
              </a:rPr>
              <a:t>Атлантида</a:t>
            </a:r>
            <a:endParaRPr lang="ru-RU" sz="3600" b="1" dirty="0">
              <a:solidFill>
                <a:schemeClr val="bg1"/>
              </a:solidFill>
              <a:effectLst>
                <a:outerShdw blurRad="38100" dist="38100" dir="2700000" algn="tl">
                  <a:srgbClr val="000000">
                    <a:alpha val="43137"/>
                  </a:srgbClr>
                </a:outerShdw>
              </a:effectLst>
              <a:ea typeface="+mn-ea"/>
              <a:cs typeface="+mn-cs"/>
            </a:endParaRPr>
          </a:p>
        </p:txBody>
      </p:sp>
      <p:sp>
        <p:nvSpPr>
          <p:cNvPr id="2" name="Объект 1"/>
          <p:cNvSpPr>
            <a:spLocks noGrp="1"/>
          </p:cNvSpPr>
          <p:nvPr>
            <p:ph idx="1"/>
          </p:nvPr>
        </p:nvSpPr>
        <p:spPr>
          <a:xfrm>
            <a:off x="179512" y="1340768"/>
            <a:ext cx="4248472" cy="5094495"/>
          </a:xfrm>
        </p:spPr>
        <p:txBody>
          <a:bodyPr>
            <a:noAutofit/>
          </a:bodyPr>
          <a:lstStyle/>
          <a:p>
            <a:pPr marL="109728" indent="0">
              <a:buNone/>
            </a:pPr>
            <a:r>
              <a:rPr lang="ru-RU" sz="2000" dirty="0" smtClean="0">
                <a:latin typeface="+mj-lt"/>
              </a:rPr>
              <a:t>До </a:t>
            </a:r>
            <a:r>
              <a:rPr lang="ru-RU" sz="2000" dirty="0">
                <a:latin typeface="+mj-lt"/>
              </a:rPr>
              <a:t>всемирного потопа, который был вызван глобальной атомной катастрофой, в данном районе жил народ атлантов, о которых мы знаем только из преданий. Атланты активировали некий мощный прибор, предполагая, что он станет служить источником энергии для всего мира. Этот кристалл </a:t>
            </a:r>
            <a:r>
              <a:rPr lang="ru-RU" sz="2000" dirty="0" smtClean="0">
                <a:latin typeface="+mj-lt"/>
              </a:rPr>
              <a:t>ушел </a:t>
            </a:r>
            <a:r>
              <a:rPr lang="ru-RU" sz="2000" dirty="0">
                <a:latin typeface="+mj-lt"/>
              </a:rPr>
              <a:t>под воду вместе с Атлантидой, но и сегодня время от времени он самостоятельно включается и излучает энергетические поля, несущие уничтожение всему живому.</a:t>
            </a:r>
          </a:p>
        </p:txBody>
      </p:sp>
      <p:pic>
        <p:nvPicPr>
          <p:cNvPr id="8" name="Picture 5" descr="C:\Documents and Settings\Компьютер3\Рабочий стол\Аня\article-1365824-0397CB87000005DC-219_634x4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9728" y="4221088"/>
            <a:ext cx="4052498" cy="221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Documents and Settings\Компьютер3\Рабочий стол\Аня\1294322911_540x317-images-stories-nonf-atlantiscartoon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6430" y="1483050"/>
            <a:ext cx="4061048" cy="239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651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par>
                                <p:cTn id="8" presetID="13"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plus(in)">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br9m7vRsfM"/>
          <p:cNvPicPr>
            <a:picLocks noChangeAspect="1" noChangeArrowheads="1"/>
          </p:cNvPicPr>
          <p:nvPr/>
        </p:nvPicPr>
        <p:blipFill rotWithShape="1">
          <a:blip r:embed="rId2">
            <a:extLst>
              <a:ext uri="{28A0092B-C50C-407E-A947-70E740481C1C}">
                <a14:useLocalDpi xmlns:a14="http://schemas.microsoft.com/office/drawing/2010/main" val="0"/>
              </a:ext>
            </a:extLst>
          </a:blip>
          <a:srcRect t="44468" b="39605"/>
          <a:stretch/>
        </p:blipFill>
        <p:spPr>
          <a:xfrm>
            <a:off x="0" y="-5680"/>
            <a:ext cx="9158748" cy="1091382"/>
          </a:xfrm>
          <a:prstGeom prst="rect">
            <a:avLst/>
          </a:prstGeom>
        </p:spPr>
      </p:pic>
      <p:sp>
        <p:nvSpPr>
          <p:cNvPr id="3" name="Заголовок 2"/>
          <p:cNvSpPr>
            <a:spLocks noGrp="1"/>
          </p:cNvSpPr>
          <p:nvPr>
            <p:ph type="title"/>
          </p:nvPr>
        </p:nvSpPr>
        <p:spPr>
          <a:xfrm>
            <a:off x="464574" y="32295"/>
            <a:ext cx="8229600" cy="1066800"/>
          </a:xfrm>
        </p:spPr>
        <p:txBody>
          <a:bodyPr>
            <a:normAutofit/>
          </a:bodyPr>
          <a:lstStyle/>
          <a:p>
            <a:pPr marL="64008" algn="ctr">
              <a:spcBef>
                <a:spcPts val="300"/>
              </a:spcBef>
              <a:buClr>
                <a:schemeClr val="accent3"/>
              </a:buClr>
            </a:pPr>
            <a:r>
              <a:rPr lang="ru-RU" b="1" dirty="0" smtClean="0">
                <a:solidFill>
                  <a:schemeClr val="bg1"/>
                </a:solidFill>
                <a:effectLst>
                  <a:outerShdw blurRad="38100" dist="38100" dir="2700000" algn="tl">
                    <a:srgbClr val="000000">
                      <a:alpha val="43137"/>
                    </a:srgbClr>
                  </a:outerShdw>
                </a:effectLst>
                <a:ea typeface="+mn-ea"/>
                <a:cs typeface="+mn-cs"/>
              </a:rPr>
              <a:t>Появление названия</a:t>
            </a:r>
            <a:endParaRPr lang="ru-RU" b="1" dirty="0">
              <a:solidFill>
                <a:schemeClr val="bg1"/>
              </a:solidFill>
              <a:effectLst>
                <a:outerShdw blurRad="38100" dist="38100" dir="2700000" algn="tl">
                  <a:srgbClr val="000000">
                    <a:alpha val="43137"/>
                  </a:srgbClr>
                </a:outerShdw>
              </a:effectLst>
              <a:ea typeface="+mn-ea"/>
              <a:cs typeface="+mn-cs"/>
            </a:endParaRPr>
          </a:p>
        </p:txBody>
      </p:sp>
      <p:sp>
        <p:nvSpPr>
          <p:cNvPr id="2" name="Объект 1"/>
          <p:cNvSpPr>
            <a:spLocks noGrp="1"/>
          </p:cNvSpPr>
          <p:nvPr>
            <p:ph idx="1"/>
          </p:nvPr>
        </p:nvSpPr>
        <p:spPr>
          <a:xfrm>
            <a:off x="464574" y="1268760"/>
            <a:ext cx="8229600" cy="1368152"/>
          </a:xfrm>
        </p:spPr>
        <p:txBody>
          <a:bodyPr/>
          <a:lstStyle/>
          <a:p>
            <a:pPr marL="109728" indent="0">
              <a:buNone/>
            </a:pPr>
            <a:r>
              <a:rPr lang="ru-RU" sz="2200" dirty="0">
                <a:latin typeface="+mj-lt"/>
              </a:rPr>
              <a:t>Название «Бермудский треугольник» было придумано в 1964 г. Винсентом </a:t>
            </a:r>
            <a:r>
              <a:rPr lang="ru-RU" sz="2200" dirty="0" err="1">
                <a:latin typeface="+mj-lt"/>
              </a:rPr>
              <a:t>Гаддисом</a:t>
            </a:r>
            <a:r>
              <a:rPr lang="ru-RU" sz="2200" dirty="0">
                <a:latin typeface="+mj-lt"/>
              </a:rPr>
              <a:t>, американским писателем, автором книги о морских тайнах. </a:t>
            </a:r>
            <a:endParaRPr lang="ru-RU" sz="2200" dirty="0" smtClean="0">
              <a:latin typeface="+mj-lt"/>
            </a:endParaRPr>
          </a:p>
          <a:p>
            <a:endParaRPr lang="ru-RU" dirty="0"/>
          </a:p>
        </p:txBody>
      </p:sp>
      <p:pic>
        <p:nvPicPr>
          <p:cNvPr id="1026" name="Picture 2" descr="C:\Documents and Settings\Admin\Мои документы\Downloads\Бермудский треугольник\bermuda-triangle-570x4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201" y="2569191"/>
            <a:ext cx="4282426" cy="366635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076055" y="2694210"/>
            <a:ext cx="3600401" cy="3139321"/>
          </a:xfrm>
          <a:prstGeom prst="rect">
            <a:avLst/>
          </a:prstGeom>
        </p:spPr>
        <p:txBody>
          <a:bodyPr wrap="square">
            <a:spAutoFit/>
          </a:bodyPr>
          <a:lstStyle/>
          <a:p>
            <a:pPr>
              <a:spcBef>
                <a:spcPts val="300"/>
              </a:spcBef>
              <a:buClr>
                <a:schemeClr val="accent3"/>
              </a:buClr>
              <a:buFont typeface="Georgia"/>
            </a:pPr>
            <a:r>
              <a:rPr lang="ru-RU" sz="2200" dirty="0">
                <a:latin typeface="+mj-lt"/>
              </a:rPr>
              <a:t>Он писал: «Проведите линию от Флориды к Бермудским островам, оттуда – к Пуэрто-Рико и обратно к Флориде через Багамы. В этом-то треугольнике и происходит большинство кораблекрушений».</a:t>
            </a:r>
          </a:p>
        </p:txBody>
      </p:sp>
    </p:spTree>
    <p:extLst>
      <p:ext uri="{BB962C8B-B14F-4D97-AF65-F5344CB8AC3E}">
        <p14:creationId xmlns:p14="http://schemas.microsoft.com/office/powerpoint/2010/main" val="3919782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br9m7vRsfM"/>
          <p:cNvPicPr>
            <a:picLocks noChangeAspect="1" noChangeArrowheads="1"/>
          </p:cNvPicPr>
          <p:nvPr/>
        </p:nvPicPr>
        <p:blipFill rotWithShape="1">
          <a:blip r:embed="rId2">
            <a:extLst>
              <a:ext uri="{28A0092B-C50C-407E-A947-70E740481C1C}">
                <a14:useLocalDpi xmlns:a14="http://schemas.microsoft.com/office/drawing/2010/main" val="0"/>
              </a:ext>
            </a:extLst>
          </a:blip>
          <a:srcRect t="44468" b="39605"/>
          <a:stretch/>
        </p:blipFill>
        <p:spPr>
          <a:xfrm>
            <a:off x="0" y="-5680"/>
            <a:ext cx="9158748" cy="1091382"/>
          </a:xfrm>
          <a:prstGeom prst="rect">
            <a:avLst/>
          </a:prstGeom>
        </p:spPr>
      </p:pic>
      <p:sp>
        <p:nvSpPr>
          <p:cNvPr id="3" name="Заголовок 2"/>
          <p:cNvSpPr>
            <a:spLocks noGrp="1"/>
          </p:cNvSpPr>
          <p:nvPr>
            <p:ph type="title"/>
          </p:nvPr>
        </p:nvSpPr>
        <p:spPr>
          <a:xfrm>
            <a:off x="464574" y="32295"/>
            <a:ext cx="8229600" cy="1066800"/>
          </a:xfrm>
        </p:spPr>
        <p:txBody>
          <a:bodyPr>
            <a:normAutofit/>
          </a:bodyPr>
          <a:lstStyle/>
          <a:p>
            <a:pPr algn="ctr">
              <a:lnSpc>
                <a:spcPct val="80000"/>
              </a:lnSpc>
              <a:spcBef>
                <a:spcPts val="0"/>
              </a:spcBef>
              <a:buClr>
                <a:schemeClr val="accent3"/>
              </a:buClr>
            </a:pPr>
            <a:r>
              <a:rPr lang="ru-RU" sz="3600" b="1" dirty="0">
                <a:solidFill>
                  <a:schemeClr val="bg1"/>
                </a:solidFill>
                <a:effectLst>
                  <a:outerShdw blurRad="38100" dist="38100" dir="2700000" algn="tl">
                    <a:srgbClr val="000000">
                      <a:alpha val="43137"/>
                    </a:srgbClr>
                  </a:outerShdw>
                </a:effectLst>
                <a:ea typeface="+mn-ea"/>
                <a:cs typeface="+mn-cs"/>
              </a:rPr>
              <a:t>Нападение животных</a:t>
            </a:r>
          </a:p>
        </p:txBody>
      </p:sp>
      <p:sp>
        <p:nvSpPr>
          <p:cNvPr id="2" name="Объект 1"/>
          <p:cNvSpPr>
            <a:spLocks noGrp="1"/>
          </p:cNvSpPr>
          <p:nvPr>
            <p:ph idx="1"/>
          </p:nvPr>
        </p:nvSpPr>
        <p:spPr>
          <a:xfrm>
            <a:off x="4306863" y="1464873"/>
            <a:ext cx="4297585" cy="2458041"/>
          </a:xfrm>
        </p:spPr>
        <p:txBody>
          <a:bodyPr>
            <a:noAutofit/>
          </a:bodyPr>
          <a:lstStyle/>
          <a:p>
            <a:pPr marL="109728" indent="0">
              <a:buNone/>
            </a:pPr>
            <a:r>
              <a:rPr lang="ru-RU" sz="2200" dirty="0">
                <a:latin typeface="+mj-lt"/>
              </a:rPr>
              <a:t>Нападения гигантских кальмаров или других подводных животных – вполне реальная версия, ведь столько еще неразгаданных тайн на дне океана.</a:t>
            </a:r>
          </a:p>
        </p:txBody>
      </p:sp>
      <p:pic>
        <p:nvPicPr>
          <p:cNvPr id="7" name="Picture 7" descr="Бригантина «Мария Целеста», появившаяся месяц спустя там же, где исчезл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11560" y="1464873"/>
            <a:ext cx="3456384" cy="4947372"/>
          </a:xfrm>
          <a:prstGeom prst="rect">
            <a:avLst/>
          </a:prstGeom>
        </p:spPr>
      </p:pic>
      <p:pic>
        <p:nvPicPr>
          <p:cNvPr id="1026" name="Picture 2" descr="C:\Documents and Settings\Admin\Мои документы\Downloads\ss_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6753" y="3729915"/>
            <a:ext cx="2903280" cy="2696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9252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br9m7vRsfM"/>
          <p:cNvPicPr>
            <a:picLocks noChangeAspect="1" noChangeArrowheads="1"/>
          </p:cNvPicPr>
          <p:nvPr/>
        </p:nvPicPr>
        <p:blipFill rotWithShape="1">
          <a:blip r:embed="rId2">
            <a:extLst>
              <a:ext uri="{28A0092B-C50C-407E-A947-70E740481C1C}">
                <a14:useLocalDpi xmlns:a14="http://schemas.microsoft.com/office/drawing/2010/main" val="0"/>
              </a:ext>
            </a:extLst>
          </a:blip>
          <a:srcRect t="44468" b="39605"/>
          <a:stretch/>
        </p:blipFill>
        <p:spPr>
          <a:xfrm>
            <a:off x="0" y="-5680"/>
            <a:ext cx="9158748" cy="1091382"/>
          </a:xfrm>
          <a:prstGeom prst="rect">
            <a:avLst/>
          </a:prstGeom>
        </p:spPr>
      </p:pic>
      <p:sp>
        <p:nvSpPr>
          <p:cNvPr id="3" name="Заголовок 2"/>
          <p:cNvSpPr>
            <a:spLocks noGrp="1"/>
          </p:cNvSpPr>
          <p:nvPr>
            <p:ph type="title"/>
          </p:nvPr>
        </p:nvSpPr>
        <p:spPr>
          <a:xfrm>
            <a:off x="464574" y="32295"/>
            <a:ext cx="8229600" cy="1066800"/>
          </a:xfrm>
        </p:spPr>
        <p:txBody>
          <a:bodyPr>
            <a:normAutofit/>
          </a:bodyPr>
          <a:lstStyle/>
          <a:p>
            <a:pPr algn="ctr">
              <a:lnSpc>
                <a:spcPct val="80000"/>
              </a:lnSpc>
              <a:spcBef>
                <a:spcPts val="0"/>
              </a:spcBef>
              <a:buClr>
                <a:schemeClr val="accent3"/>
              </a:buClr>
            </a:pPr>
            <a:r>
              <a:rPr lang="ru-RU" sz="3600" b="1" dirty="0" smtClean="0">
                <a:solidFill>
                  <a:schemeClr val="bg1"/>
                </a:solidFill>
                <a:effectLst>
                  <a:outerShdw blurRad="38100" dist="38100" dir="2700000" algn="tl">
                    <a:srgbClr val="000000">
                      <a:alpha val="43137"/>
                    </a:srgbClr>
                  </a:outerShdw>
                </a:effectLst>
                <a:ea typeface="+mn-ea"/>
                <a:cs typeface="+mn-cs"/>
              </a:rPr>
              <a:t>Инфразвук. «</a:t>
            </a:r>
            <a:r>
              <a:rPr lang="ru-RU" sz="3600" b="1" dirty="0">
                <a:solidFill>
                  <a:schemeClr val="bg1"/>
                </a:solidFill>
                <a:effectLst>
                  <a:outerShdw blurRad="38100" dist="38100" dir="2700000" algn="tl">
                    <a:srgbClr val="000000">
                      <a:alpha val="43137"/>
                    </a:srgbClr>
                  </a:outerShdw>
                </a:effectLst>
                <a:ea typeface="+mn-ea"/>
                <a:cs typeface="+mn-cs"/>
              </a:rPr>
              <a:t>Голос» моря</a:t>
            </a:r>
          </a:p>
        </p:txBody>
      </p:sp>
      <p:sp>
        <p:nvSpPr>
          <p:cNvPr id="2" name="Объект 1"/>
          <p:cNvSpPr>
            <a:spLocks noGrp="1"/>
          </p:cNvSpPr>
          <p:nvPr>
            <p:ph idx="1"/>
          </p:nvPr>
        </p:nvSpPr>
        <p:spPr>
          <a:xfrm>
            <a:off x="467544" y="1388256"/>
            <a:ext cx="7848872" cy="1881977"/>
          </a:xfrm>
        </p:spPr>
        <p:txBody>
          <a:bodyPr>
            <a:noAutofit/>
          </a:bodyPr>
          <a:lstStyle/>
          <a:p>
            <a:pPr marL="109728" indent="0">
              <a:buNone/>
            </a:pPr>
            <a:r>
              <a:rPr lang="ru-RU" sz="2200" dirty="0">
                <a:latin typeface="+mj-lt"/>
              </a:rPr>
              <a:t>Предполагается, что в море при определённых условиях море может генерироваться </a:t>
            </a:r>
            <a:r>
              <a:rPr lang="ru-RU" sz="2200" dirty="0" smtClean="0">
                <a:latin typeface="+mj-lt"/>
              </a:rPr>
              <a:t>инфразвук  мощностью </a:t>
            </a:r>
            <a:r>
              <a:rPr lang="ru-RU" sz="2200" dirty="0">
                <a:latin typeface="+mj-lt"/>
              </a:rPr>
              <a:t>около 6 Гц, при котором человек начинает испытывать беспокойство, переходящее в ужас. Люди сходят с ума, в панике бросаются в абсолютно спокойное море. </a:t>
            </a:r>
          </a:p>
        </p:txBody>
      </p:sp>
      <p:pic>
        <p:nvPicPr>
          <p:cNvPr id="11268" name="Picture 4" descr="C:\Documents and Settings\Admin\Мои документы\Downloads\426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9019" y="3341842"/>
            <a:ext cx="4909200" cy="3068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935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br9m7vRsfM"/>
          <p:cNvPicPr>
            <a:picLocks noChangeAspect="1" noChangeArrowheads="1"/>
          </p:cNvPicPr>
          <p:nvPr/>
        </p:nvPicPr>
        <p:blipFill rotWithShape="1">
          <a:blip r:embed="rId2">
            <a:extLst>
              <a:ext uri="{28A0092B-C50C-407E-A947-70E740481C1C}">
                <a14:useLocalDpi xmlns:a14="http://schemas.microsoft.com/office/drawing/2010/main" val="0"/>
              </a:ext>
            </a:extLst>
          </a:blip>
          <a:srcRect t="44468" b="39605"/>
          <a:stretch/>
        </p:blipFill>
        <p:spPr>
          <a:xfrm>
            <a:off x="0" y="-5680"/>
            <a:ext cx="9158748" cy="1091382"/>
          </a:xfrm>
          <a:prstGeom prst="rect">
            <a:avLst/>
          </a:prstGeom>
        </p:spPr>
      </p:pic>
      <p:sp>
        <p:nvSpPr>
          <p:cNvPr id="3" name="Заголовок 2"/>
          <p:cNvSpPr>
            <a:spLocks noGrp="1"/>
          </p:cNvSpPr>
          <p:nvPr>
            <p:ph type="title"/>
          </p:nvPr>
        </p:nvSpPr>
        <p:spPr>
          <a:xfrm>
            <a:off x="464574" y="32295"/>
            <a:ext cx="8229600" cy="1066800"/>
          </a:xfrm>
        </p:spPr>
        <p:txBody>
          <a:bodyPr>
            <a:normAutofit/>
          </a:bodyPr>
          <a:lstStyle/>
          <a:p>
            <a:pPr algn="ctr">
              <a:lnSpc>
                <a:spcPct val="80000"/>
              </a:lnSpc>
              <a:spcBef>
                <a:spcPts val="0"/>
              </a:spcBef>
              <a:buClr>
                <a:schemeClr val="accent3"/>
              </a:buClr>
            </a:pPr>
            <a:r>
              <a:rPr lang="ru-RU" sz="3600" b="1" dirty="0">
                <a:solidFill>
                  <a:schemeClr val="bg1"/>
                </a:solidFill>
                <a:effectLst>
                  <a:outerShdw blurRad="38100" dist="38100" dir="2700000" algn="tl">
                    <a:srgbClr val="000000">
                      <a:alpha val="43137"/>
                    </a:srgbClr>
                  </a:outerShdw>
                </a:effectLst>
                <a:ea typeface="+mn-ea"/>
                <a:cs typeface="+mn-cs"/>
              </a:rPr>
              <a:t>Блуждающие волны</a:t>
            </a:r>
          </a:p>
        </p:txBody>
      </p:sp>
      <p:sp>
        <p:nvSpPr>
          <p:cNvPr id="2" name="Объект 1"/>
          <p:cNvSpPr>
            <a:spLocks noGrp="1"/>
          </p:cNvSpPr>
          <p:nvPr>
            <p:ph idx="1"/>
          </p:nvPr>
        </p:nvSpPr>
        <p:spPr>
          <a:xfrm>
            <a:off x="474918" y="1340768"/>
            <a:ext cx="8208912" cy="1881977"/>
          </a:xfrm>
        </p:spPr>
        <p:txBody>
          <a:bodyPr>
            <a:noAutofit/>
          </a:bodyPr>
          <a:lstStyle/>
          <a:p>
            <a:pPr marL="109728" indent="0">
              <a:buNone/>
            </a:pPr>
            <a:r>
              <a:rPr lang="ru-RU" sz="2400" dirty="0">
                <a:latin typeface="+mj-lt"/>
              </a:rPr>
              <a:t>Высказываются предположения, что причиной гибели некоторых судов, в том числе и в бермудском треугольнике, могут быть т.н. </a:t>
            </a:r>
            <a:r>
              <a:rPr lang="ru-RU" sz="2400" dirty="0" smtClean="0">
                <a:latin typeface="+mj-lt"/>
              </a:rPr>
              <a:t>блуждающие волны, </a:t>
            </a:r>
            <a:r>
              <a:rPr lang="ru-RU" sz="2400" dirty="0">
                <a:latin typeface="+mj-lt"/>
              </a:rPr>
              <a:t>которые, как считается, могут достигать в высоту </a:t>
            </a:r>
            <a:r>
              <a:rPr lang="ru-RU" sz="2400" dirty="0" smtClean="0">
                <a:latin typeface="+mj-lt"/>
              </a:rPr>
              <a:t>30м. </a:t>
            </a:r>
            <a:endParaRPr lang="ru-RU" sz="2400" dirty="0">
              <a:latin typeface="+mj-lt"/>
            </a:endParaRPr>
          </a:p>
        </p:txBody>
      </p:sp>
      <p:pic>
        <p:nvPicPr>
          <p:cNvPr id="12290" name="Picture 2" descr="C:\Documents and Settings\Admin\Мои документы\Downloads\Бермудский треугольник\7669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33" y="3212976"/>
            <a:ext cx="4597325" cy="2905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1408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br9m7vRsfM"/>
          <p:cNvPicPr>
            <a:picLocks noChangeAspect="1" noChangeArrowheads="1"/>
          </p:cNvPicPr>
          <p:nvPr/>
        </p:nvPicPr>
        <p:blipFill rotWithShape="1">
          <a:blip r:embed="rId2">
            <a:extLst>
              <a:ext uri="{28A0092B-C50C-407E-A947-70E740481C1C}">
                <a14:useLocalDpi xmlns:a14="http://schemas.microsoft.com/office/drawing/2010/main" val="0"/>
              </a:ext>
            </a:extLst>
          </a:blip>
          <a:srcRect t="44468" b="39605"/>
          <a:stretch/>
        </p:blipFill>
        <p:spPr>
          <a:xfrm>
            <a:off x="0" y="-5680"/>
            <a:ext cx="9158748" cy="1091382"/>
          </a:xfrm>
          <a:prstGeom prst="rect">
            <a:avLst/>
          </a:prstGeom>
        </p:spPr>
      </p:pic>
      <p:sp>
        <p:nvSpPr>
          <p:cNvPr id="3" name="Заголовок 2"/>
          <p:cNvSpPr>
            <a:spLocks noGrp="1"/>
          </p:cNvSpPr>
          <p:nvPr>
            <p:ph type="title"/>
          </p:nvPr>
        </p:nvSpPr>
        <p:spPr>
          <a:xfrm>
            <a:off x="464574" y="32295"/>
            <a:ext cx="8229600" cy="1066800"/>
          </a:xfrm>
        </p:spPr>
        <p:txBody>
          <a:bodyPr>
            <a:normAutofit/>
          </a:bodyPr>
          <a:lstStyle/>
          <a:p>
            <a:pPr algn="ctr">
              <a:lnSpc>
                <a:spcPct val="80000"/>
              </a:lnSpc>
              <a:spcBef>
                <a:spcPts val="0"/>
              </a:spcBef>
              <a:buClr>
                <a:schemeClr val="accent3"/>
              </a:buClr>
            </a:pPr>
            <a:r>
              <a:rPr lang="ru-RU" sz="3600" b="1" dirty="0">
                <a:solidFill>
                  <a:schemeClr val="bg1"/>
                </a:solidFill>
                <a:effectLst>
                  <a:outerShdw blurRad="38100" dist="38100" dir="2700000" algn="tl">
                    <a:srgbClr val="000000">
                      <a:alpha val="43137"/>
                    </a:srgbClr>
                  </a:outerShdw>
                </a:effectLst>
                <a:ea typeface="+mn-ea"/>
                <a:cs typeface="+mn-cs"/>
              </a:rPr>
              <a:t>Обратный смерч</a:t>
            </a:r>
          </a:p>
        </p:txBody>
      </p:sp>
      <p:sp>
        <p:nvSpPr>
          <p:cNvPr id="2" name="Объект 1"/>
          <p:cNvSpPr>
            <a:spLocks noGrp="1"/>
          </p:cNvSpPr>
          <p:nvPr>
            <p:ph idx="1"/>
          </p:nvPr>
        </p:nvSpPr>
        <p:spPr>
          <a:xfrm>
            <a:off x="330902" y="1268760"/>
            <a:ext cx="8496944" cy="2637394"/>
          </a:xfrm>
        </p:spPr>
        <p:txBody>
          <a:bodyPr>
            <a:noAutofit/>
          </a:bodyPr>
          <a:lstStyle/>
          <a:p>
            <a:pPr marL="109728" indent="0">
              <a:buNone/>
            </a:pPr>
            <a:r>
              <a:rPr lang="ru-RU" sz="1900" dirty="0">
                <a:latin typeface="+mj-lt"/>
              </a:rPr>
              <a:t>Предполагается, что в результате специфического распределения потоков в атмосфере может возникнуть так называемый </a:t>
            </a:r>
            <a:r>
              <a:rPr lang="ru-RU" sz="1900" dirty="0" smtClean="0">
                <a:latin typeface="+mj-lt"/>
              </a:rPr>
              <a:t>«</a:t>
            </a:r>
            <a:r>
              <a:rPr lang="ru-RU" sz="1900" dirty="0" err="1" smtClean="0">
                <a:latin typeface="+mj-lt"/>
              </a:rPr>
              <a:t>антисмерч</a:t>
            </a:r>
            <a:r>
              <a:rPr lang="ru-RU" sz="1900" dirty="0">
                <a:latin typeface="+mj-lt"/>
              </a:rPr>
              <a:t>», воздушный поток в котором устремляется не сверху вниз, а снизу вверх. При этом на поверхности океана возникает водоворот, происходят сильные электромагнитные поля, которые искажают работу приборов и компасов. В основе таких версий лежат сообщения о наблюдавшихся в Бермудском треугольнике гигантских водоворотах диаметром 150-200 км, глубиной 500 метров. </a:t>
            </a:r>
          </a:p>
        </p:txBody>
      </p:sp>
      <p:pic>
        <p:nvPicPr>
          <p:cNvPr id="13314" name="Picture 2" descr="C:\Documents and Settings\Admin\Мои документы\Downloads\Бермудский треугольник\7393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784113"/>
            <a:ext cx="3168352" cy="2677258"/>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Documents and Settings\Admin\Мои документы\Downloads\Бермудский треугольник\bermuda-(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3784113"/>
            <a:ext cx="4093666" cy="2677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8511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br9m7vRsfM"/>
          <p:cNvPicPr>
            <a:picLocks noChangeAspect="1" noChangeArrowheads="1"/>
          </p:cNvPicPr>
          <p:nvPr/>
        </p:nvPicPr>
        <p:blipFill rotWithShape="1">
          <a:blip r:embed="rId2">
            <a:extLst>
              <a:ext uri="{28A0092B-C50C-407E-A947-70E740481C1C}">
                <a14:useLocalDpi xmlns:a14="http://schemas.microsoft.com/office/drawing/2010/main" val="0"/>
              </a:ext>
            </a:extLst>
          </a:blip>
          <a:srcRect t="44468" b="39605"/>
          <a:stretch/>
        </p:blipFill>
        <p:spPr>
          <a:xfrm>
            <a:off x="0" y="-5680"/>
            <a:ext cx="9158748" cy="1091382"/>
          </a:xfrm>
          <a:prstGeom prst="rect">
            <a:avLst/>
          </a:prstGeom>
        </p:spPr>
      </p:pic>
      <p:sp>
        <p:nvSpPr>
          <p:cNvPr id="3" name="Заголовок 2"/>
          <p:cNvSpPr>
            <a:spLocks noGrp="1"/>
          </p:cNvSpPr>
          <p:nvPr>
            <p:ph type="title"/>
          </p:nvPr>
        </p:nvSpPr>
        <p:spPr>
          <a:xfrm>
            <a:off x="464574" y="32295"/>
            <a:ext cx="8229600" cy="1066800"/>
          </a:xfrm>
        </p:spPr>
        <p:txBody>
          <a:bodyPr>
            <a:normAutofit/>
          </a:bodyPr>
          <a:lstStyle/>
          <a:p>
            <a:pPr algn="ctr">
              <a:lnSpc>
                <a:spcPct val="80000"/>
              </a:lnSpc>
              <a:spcBef>
                <a:spcPts val="0"/>
              </a:spcBef>
              <a:buClr>
                <a:schemeClr val="accent3"/>
              </a:buClr>
            </a:pPr>
            <a:r>
              <a:rPr lang="ru-RU" sz="3600" b="1" dirty="0">
                <a:solidFill>
                  <a:schemeClr val="bg1"/>
                </a:solidFill>
                <a:effectLst>
                  <a:outerShdw blurRad="38100" dist="38100" dir="2700000" algn="tl">
                    <a:srgbClr val="000000">
                      <a:alpha val="43137"/>
                    </a:srgbClr>
                  </a:outerShdw>
                </a:effectLst>
                <a:ea typeface="+mn-ea"/>
                <a:cs typeface="+mn-cs"/>
              </a:rPr>
              <a:t>Все дело в волшебных пузырьках?</a:t>
            </a:r>
          </a:p>
        </p:txBody>
      </p:sp>
      <p:sp>
        <p:nvSpPr>
          <p:cNvPr id="2" name="Объект 1"/>
          <p:cNvSpPr>
            <a:spLocks noGrp="1"/>
          </p:cNvSpPr>
          <p:nvPr>
            <p:ph idx="1"/>
          </p:nvPr>
        </p:nvSpPr>
        <p:spPr>
          <a:xfrm>
            <a:off x="406597" y="1340768"/>
            <a:ext cx="8345554" cy="1944216"/>
          </a:xfrm>
        </p:spPr>
        <p:txBody>
          <a:bodyPr>
            <a:noAutofit/>
          </a:bodyPr>
          <a:lstStyle/>
          <a:p>
            <a:pPr marL="109728" indent="0">
              <a:buNone/>
            </a:pPr>
            <a:r>
              <a:rPr lang="ru-RU" sz="2200" dirty="0">
                <a:latin typeface="+mj-lt"/>
              </a:rPr>
              <a:t>В 2001 году появилось очередное сообщение о разгадке тайны Бермудского треугольника. По новой версии, корабли в Бермудском треугольнике и других местах тонули из-за пузырьков метана. Всплывая, множество пузырьков уменьшают плотность воды, и судно теряет </a:t>
            </a:r>
            <a:r>
              <a:rPr lang="ru-RU" sz="2200" dirty="0" smtClean="0">
                <a:latin typeface="+mj-lt"/>
              </a:rPr>
              <a:t>плавучесть.</a:t>
            </a:r>
            <a:endParaRPr lang="ru-RU" sz="2200" dirty="0">
              <a:latin typeface="+mj-lt"/>
            </a:endParaRPr>
          </a:p>
        </p:txBody>
      </p:sp>
      <p:pic>
        <p:nvPicPr>
          <p:cNvPr id="14338" name="Picture 2" descr="C:\Documents and Settings\Admin\Мои документы\Downloads\Бермудский треугольник\1308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1" y="3560097"/>
            <a:ext cx="3686445" cy="2648974"/>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Documents and Settings\Admin\Мои документы\Downloads\Бермудский треугольник\111013kptamgiacquy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3315" y="3560097"/>
            <a:ext cx="3983418" cy="2648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6565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br9m7vRsfM"/>
          <p:cNvPicPr>
            <a:picLocks noChangeAspect="1" noChangeArrowheads="1"/>
          </p:cNvPicPr>
          <p:nvPr/>
        </p:nvPicPr>
        <p:blipFill rotWithShape="1">
          <a:blip r:embed="rId2">
            <a:extLst>
              <a:ext uri="{28A0092B-C50C-407E-A947-70E740481C1C}">
                <a14:useLocalDpi xmlns:a14="http://schemas.microsoft.com/office/drawing/2010/main" val="0"/>
              </a:ext>
            </a:extLst>
          </a:blip>
          <a:srcRect t="44468" b="39605"/>
          <a:stretch/>
        </p:blipFill>
        <p:spPr>
          <a:xfrm>
            <a:off x="0" y="-5680"/>
            <a:ext cx="9158748" cy="1091382"/>
          </a:xfrm>
          <a:prstGeom prst="rect">
            <a:avLst/>
          </a:prstGeom>
        </p:spPr>
      </p:pic>
      <p:sp>
        <p:nvSpPr>
          <p:cNvPr id="3" name="Заголовок 2"/>
          <p:cNvSpPr>
            <a:spLocks noGrp="1"/>
          </p:cNvSpPr>
          <p:nvPr>
            <p:ph type="title"/>
          </p:nvPr>
        </p:nvSpPr>
        <p:spPr>
          <a:xfrm>
            <a:off x="464574" y="32295"/>
            <a:ext cx="8229600" cy="1066800"/>
          </a:xfrm>
        </p:spPr>
        <p:txBody>
          <a:bodyPr>
            <a:normAutofit/>
          </a:bodyPr>
          <a:lstStyle/>
          <a:p>
            <a:pPr algn="ctr">
              <a:lnSpc>
                <a:spcPct val="80000"/>
              </a:lnSpc>
              <a:spcBef>
                <a:spcPts val="0"/>
              </a:spcBef>
              <a:buClr>
                <a:schemeClr val="accent3"/>
              </a:buClr>
            </a:pPr>
            <a:r>
              <a:rPr lang="ru-RU" sz="3600" b="1" dirty="0" smtClean="0">
                <a:solidFill>
                  <a:schemeClr val="bg1"/>
                </a:solidFill>
                <a:effectLst>
                  <a:outerShdw blurRad="38100" dist="38100" dir="2700000" algn="tl">
                    <a:srgbClr val="000000">
                      <a:alpha val="43137"/>
                    </a:srgbClr>
                  </a:outerShdw>
                </a:effectLst>
                <a:ea typeface="+mn-ea"/>
                <a:cs typeface="+mn-cs"/>
              </a:rPr>
              <a:t>На Багамах и Бермудах</a:t>
            </a:r>
            <a:endParaRPr lang="ru-RU" sz="3600" b="1" dirty="0">
              <a:solidFill>
                <a:schemeClr val="bg1"/>
              </a:solidFill>
              <a:effectLst>
                <a:outerShdw blurRad="38100" dist="38100" dir="2700000" algn="tl">
                  <a:srgbClr val="000000">
                    <a:alpha val="43137"/>
                  </a:srgbClr>
                </a:outerShdw>
              </a:effectLst>
              <a:ea typeface="+mn-ea"/>
              <a:cs typeface="+mn-cs"/>
            </a:endParaRPr>
          </a:p>
        </p:txBody>
      </p:sp>
      <p:sp>
        <p:nvSpPr>
          <p:cNvPr id="2" name="Объект 1"/>
          <p:cNvSpPr>
            <a:spLocks noGrp="1"/>
          </p:cNvSpPr>
          <p:nvPr>
            <p:ph idx="1"/>
          </p:nvPr>
        </p:nvSpPr>
        <p:spPr>
          <a:xfrm>
            <a:off x="450841" y="1237530"/>
            <a:ext cx="8345554" cy="1728192"/>
          </a:xfrm>
        </p:spPr>
        <p:txBody>
          <a:bodyPr>
            <a:noAutofit/>
          </a:bodyPr>
          <a:lstStyle/>
          <a:p>
            <a:pPr marL="109728" indent="0">
              <a:buNone/>
            </a:pPr>
            <a:r>
              <a:rPr lang="ru-RU" sz="2000" dirty="0">
                <a:latin typeface="+mj-lt"/>
              </a:rPr>
              <a:t>В настоящее время побережья, граничащие с территорией Бермудского треугольника, весьма популярны среди туристов. Прекрасные пляжи, чудесная природа и экзотика притягивает. Многих привлекает «дурная» слава, одного из самых загадочных мест планеты. Ведь лучше проверить все на собственном опыте.</a:t>
            </a:r>
          </a:p>
        </p:txBody>
      </p:sp>
      <p:pic>
        <p:nvPicPr>
          <p:cNvPr id="15362" name="Picture 2" descr="C:\Documents and Settings\Admin\Мои документы\Downloads\530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395" y="3162234"/>
            <a:ext cx="5008622" cy="3129880"/>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Documents and Settings\Admin\Мои документы\Downloads\112414_0_070320091826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9" y="3162234"/>
            <a:ext cx="2090759" cy="3129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706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br9m7vRsfM"/>
          <p:cNvPicPr>
            <a:picLocks noChangeAspect="1" noChangeArrowheads="1"/>
          </p:cNvPicPr>
          <p:nvPr/>
        </p:nvPicPr>
        <p:blipFill rotWithShape="1">
          <a:blip r:embed="rId2">
            <a:extLst>
              <a:ext uri="{28A0092B-C50C-407E-A947-70E740481C1C}">
                <a14:useLocalDpi xmlns:a14="http://schemas.microsoft.com/office/drawing/2010/main" val="0"/>
              </a:ext>
            </a:extLst>
          </a:blip>
          <a:srcRect t="44468" b="39605"/>
          <a:stretch/>
        </p:blipFill>
        <p:spPr>
          <a:xfrm>
            <a:off x="0" y="-5680"/>
            <a:ext cx="9158748" cy="1091382"/>
          </a:xfrm>
          <a:prstGeom prst="rect">
            <a:avLst/>
          </a:prstGeom>
        </p:spPr>
      </p:pic>
      <p:sp>
        <p:nvSpPr>
          <p:cNvPr id="3" name="Заголовок 2"/>
          <p:cNvSpPr>
            <a:spLocks noGrp="1"/>
          </p:cNvSpPr>
          <p:nvPr>
            <p:ph type="title"/>
          </p:nvPr>
        </p:nvSpPr>
        <p:spPr>
          <a:xfrm>
            <a:off x="464574" y="32295"/>
            <a:ext cx="8229600" cy="1066800"/>
          </a:xfrm>
        </p:spPr>
        <p:txBody>
          <a:bodyPr>
            <a:normAutofit/>
          </a:bodyPr>
          <a:lstStyle/>
          <a:p>
            <a:pPr algn="ctr">
              <a:lnSpc>
                <a:spcPct val="80000"/>
              </a:lnSpc>
              <a:spcBef>
                <a:spcPts val="0"/>
              </a:spcBef>
              <a:buClr>
                <a:schemeClr val="accent3"/>
              </a:buClr>
            </a:pPr>
            <a:r>
              <a:rPr lang="ru-RU" sz="3600" b="1" dirty="0">
                <a:solidFill>
                  <a:schemeClr val="bg1"/>
                </a:solidFill>
                <a:effectLst>
                  <a:outerShdw blurRad="38100" dist="38100" dir="2700000" algn="tl">
                    <a:srgbClr val="000000">
                      <a:alpha val="43137"/>
                    </a:srgbClr>
                  </a:outerShdw>
                </a:effectLst>
                <a:ea typeface="+mn-ea"/>
                <a:cs typeface="+mn-cs"/>
              </a:rPr>
              <a:t>Бестселлер </a:t>
            </a:r>
            <a:r>
              <a:rPr lang="ru-RU" sz="3600" b="1" dirty="0" smtClean="0">
                <a:solidFill>
                  <a:schemeClr val="bg1"/>
                </a:solidFill>
                <a:effectLst>
                  <a:outerShdw blurRad="38100" dist="38100" dir="2700000" algn="tl">
                    <a:srgbClr val="000000">
                      <a:alpha val="43137"/>
                    </a:srgbClr>
                  </a:outerShdw>
                </a:effectLst>
                <a:ea typeface="+mn-ea"/>
                <a:cs typeface="+mn-cs"/>
              </a:rPr>
              <a:t/>
            </a:r>
            <a:br>
              <a:rPr lang="ru-RU" sz="3600" b="1" dirty="0" smtClean="0">
                <a:solidFill>
                  <a:schemeClr val="bg1"/>
                </a:solidFill>
                <a:effectLst>
                  <a:outerShdw blurRad="38100" dist="38100" dir="2700000" algn="tl">
                    <a:srgbClr val="000000">
                      <a:alpha val="43137"/>
                    </a:srgbClr>
                  </a:outerShdw>
                </a:effectLst>
                <a:ea typeface="+mn-ea"/>
                <a:cs typeface="+mn-cs"/>
              </a:rPr>
            </a:br>
            <a:r>
              <a:rPr lang="ru-RU" sz="3600" b="1" dirty="0" smtClean="0">
                <a:solidFill>
                  <a:schemeClr val="bg1"/>
                </a:solidFill>
                <a:effectLst>
                  <a:outerShdw blurRad="38100" dist="38100" dir="2700000" algn="tl">
                    <a:srgbClr val="000000">
                      <a:alpha val="43137"/>
                    </a:srgbClr>
                  </a:outerShdw>
                </a:effectLst>
                <a:ea typeface="+mn-ea"/>
                <a:cs typeface="+mn-cs"/>
              </a:rPr>
              <a:t>«</a:t>
            </a:r>
            <a:r>
              <a:rPr lang="ru-RU" sz="3600" b="1" dirty="0">
                <a:solidFill>
                  <a:schemeClr val="bg1"/>
                </a:solidFill>
                <a:effectLst>
                  <a:outerShdw blurRad="38100" dist="38100" dir="2700000" algn="tl">
                    <a:srgbClr val="000000">
                      <a:alpha val="43137"/>
                    </a:srgbClr>
                  </a:outerShdw>
                </a:effectLst>
                <a:ea typeface="+mn-ea"/>
                <a:cs typeface="+mn-cs"/>
              </a:rPr>
              <a:t>Бермудский треугольник</a:t>
            </a:r>
            <a:r>
              <a:rPr lang="ru-RU" sz="3600" b="1" dirty="0" smtClean="0">
                <a:solidFill>
                  <a:schemeClr val="bg1"/>
                </a:solidFill>
                <a:effectLst>
                  <a:outerShdw blurRad="38100" dist="38100" dir="2700000" algn="tl">
                    <a:srgbClr val="000000">
                      <a:alpha val="43137"/>
                    </a:srgbClr>
                  </a:outerShdw>
                </a:effectLst>
                <a:ea typeface="+mn-ea"/>
                <a:cs typeface="+mn-cs"/>
              </a:rPr>
              <a:t>»</a:t>
            </a:r>
            <a:endParaRPr lang="ru-RU" sz="3600" b="1" dirty="0">
              <a:solidFill>
                <a:schemeClr val="bg1"/>
              </a:solidFill>
              <a:effectLst>
                <a:outerShdw blurRad="38100" dist="38100" dir="2700000" algn="tl">
                  <a:srgbClr val="000000">
                    <a:alpha val="43137"/>
                  </a:srgbClr>
                </a:outerShdw>
              </a:effectLst>
              <a:ea typeface="+mn-ea"/>
              <a:cs typeface="+mn-cs"/>
            </a:endParaRPr>
          </a:p>
        </p:txBody>
      </p:sp>
      <p:sp>
        <p:nvSpPr>
          <p:cNvPr id="2" name="Объект 1"/>
          <p:cNvSpPr>
            <a:spLocks noGrp="1"/>
          </p:cNvSpPr>
          <p:nvPr>
            <p:ph idx="1"/>
          </p:nvPr>
        </p:nvSpPr>
        <p:spPr>
          <a:xfrm>
            <a:off x="653453" y="1374690"/>
            <a:ext cx="7851842" cy="2287295"/>
          </a:xfrm>
        </p:spPr>
        <p:txBody>
          <a:bodyPr>
            <a:normAutofit/>
          </a:bodyPr>
          <a:lstStyle/>
          <a:p>
            <a:pPr marL="109728" indent="0">
              <a:buNone/>
            </a:pPr>
            <a:r>
              <a:rPr lang="ru-RU" sz="2200" dirty="0">
                <a:latin typeface="+mj-lt"/>
              </a:rPr>
              <a:t>В 1974 году американский исследователь Чарльз </a:t>
            </a:r>
            <a:r>
              <a:rPr lang="ru-RU" sz="2200" dirty="0" err="1">
                <a:latin typeface="+mj-lt"/>
              </a:rPr>
              <a:t>Берлиц</a:t>
            </a:r>
            <a:r>
              <a:rPr lang="ru-RU" sz="2200" dirty="0">
                <a:latin typeface="+mj-lt"/>
              </a:rPr>
              <a:t> написал книгу </a:t>
            </a:r>
            <a:r>
              <a:rPr lang="ru-RU" sz="2200" dirty="0" smtClean="0">
                <a:latin typeface="+mj-lt"/>
              </a:rPr>
              <a:t>«Бермудский </a:t>
            </a:r>
            <a:r>
              <a:rPr lang="ru-RU" sz="2200" dirty="0">
                <a:latin typeface="+mj-lt"/>
              </a:rPr>
              <a:t>треугольник». </a:t>
            </a:r>
            <a:endParaRPr lang="ru-RU" sz="2200" dirty="0" smtClean="0">
              <a:latin typeface="+mj-lt"/>
            </a:endParaRPr>
          </a:p>
          <a:p>
            <a:pPr marL="109728" indent="0">
              <a:buNone/>
            </a:pPr>
            <a:r>
              <a:rPr lang="ru-RU" sz="2200" dirty="0" smtClean="0">
                <a:latin typeface="+mj-lt"/>
              </a:rPr>
              <a:t>«</a:t>
            </a:r>
            <a:r>
              <a:rPr lang="ru-RU" sz="2200" dirty="0">
                <a:latin typeface="+mj-lt"/>
              </a:rPr>
              <a:t>Здесь бесследно исчезало множество кораблей и самолетов – большинство из них после 45 года. Здесь погибло более тысячи человек. Однако при поисках не удалось обнаружить ни одного трупа или обломка».</a:t>
            </a:r>
          </a:p>
        </p:txBody>
      </p:sp>
      <p:pic>
        <p:nvPicPr>
          <p:cNvPr id="7" name="Picture 5" descr="134"/>
          <p:cNvPicPr>
            <a:picLocks noChangeAspect="1" noChangeArrowheads="1"/>
          </p:cNvPicPr>
          <p:nvPr/>
        </p:nvPicPr>
        <p:blipFill rotWithShape="1">
          <a:blip r:embed="rId3">
            <a:extLst>
              <a:ext uri="{28A0092B-C50C-407E-A947-70E740481C1C}">
                <a14:useLocalDpi xmlns:a14="http://schemas.microsoft.com/office/drawing/2010/main" val="0"/>
              </a:ext>
            </a:extLst>
          </a:blip>
          <a:srcRect t="11781" r="860"/>
          <a:stretch/>
        </p:blipFill>
        <p:spPr bwMode="auto">
          <a:xfrm>
            <a:off x="2242446" y="3661985"/>
            <a:ext cx="4633955" cy="2873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721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br9m7vRsfM"/>
          <p:cNvPicPr>
            <a:picLocks noChangeAspect="1" noChangeArrowheads="1"/>
          </p:cNvPicPr>
          <p:nvPr/>
        </p:nvPicPr>
        <p:blipFill rotWithShape="1">
          <a:blip r:embed="rId2">
            <a:extLst>
              <a:ext uri="{28A0092B-C50C-407E-A947-70E740481C1C}">
                <a14:useLocalDpi xmlns:a14="http://schemas.microsoft.com/office/drawing/2010/main" val="0"/>
              </a:ext>
            </a:extLst>
          </a:blip>
          <a:srcRect t="44468" b="39605"/>
          <a:stretch/>
        </p:blipFill>
        <p:spPr>
          <a:xfrm>
            <a:off x="0" y="-5680"/>
            <a:ext cx="9158748" cy="1091382"/>
          </a:xfrm>
          <a:prstGeom prst="rect">
            <a:avLst/>
          </a:prstGeom>
        </p:spPr>
      </p:pic>
      <p:sp>
        <p:nvSpPr>
          <p:cNvPr id="3" name="Заголовок 2"/>
          <p:cNvSpPr>
            <a:spLocks noGrp="1"/>
          </p:cNvSpPr>
          <p:nvPr>
            <p:ph type="title"/>
          </p:nvPr>
        </p:nvSpPr>
        <p:spPr>
          <a:xfrm>
            <a:off x="464574" y="32295"/>
            <a:ext cx="8229600" cy="1066800"/>
          </a:xfrm>
        </p:spPr>
        <p:txBody>
          <a:bodyPr>
            <a:normAutofit/>
          </a:bodyPr>
          <a:lstStyle/>
          <a:p>
            <a:pPr algn="ctr">
              <a:lnSpc>
                <a:spcPct val="80000"/>
              </a:lnSpc>
              <a:spcBef>
                <a:spcPts val="0"/>
              </a:spcBef>
              <a:buClr>
                <a:schemeClr val="accent3"/>
              </a:buClr>
            </a:pPr>
            <a:r>
              <a:rPr lang="ru-RU" sz="3600" b="1" dirty="0" smtClean="0">
                <a:solidFill>
                  <a:schemeClr val="bg1"/>
                </a:solidFill>
                <a:effectLst>
                  <a:outerShdw blurRad="38100" dist="38100" dir="2700000" algn="tl">
                    <a:srgbClr val="000000">
                      <a:alpha val="43137"/>
                    </a:srgbClr>
                  </a:outerShdw>
                </a:effectLst>
                <a:ea typeface="+mn-ea"/>
                <a:cs typeface="+mn-cs"/>
              </a:rPr>
              <a:t>Географические факты</a:t>
            </a:r>
            <a:endParaRPr lang="ru-RU" sz="3600" b="1" dirty="0">
              <a:solidFill>
                <a:schemeClr val="bg1"/>
              </a:solidFill>
              <a:effectLst>
                <a:outerShdw blurRad="38100" dist="38100" dir="2700000" algn="tl">
                  <a:srgbClr val="000000">
                    <a:alpha val="43137"/>
                  </a:srgbClr>
                </a:outerShdw>
              </a:effectLst>
              <a:ea typeface="+mn-ea"/>
              <a:cs typeface="+mn-cs"/>
            </a:endParaRPr>
          </a:p>
        </p:txBody>
      </p:sp>
      <p:sp>
        <p:nvSpPr>
          <p:cNvPr id="2" name="Объект 1"/>
          <p:cNvSpPr>
            <a:spLocks noGrp="1"/>
          </p:cNvSpPr>
          <p:nvPr>
            <p:ph idx="1"/>
          </p:nvPr>
        </p:nvSpPr>
        <p:spPr>
          <a:xfrm>
            <a:off x="440927" y="1268760"/>
            <a:ext cx="8229600" cy="3600400"/>
          </a:xfrm>
        </p:spPr>
        <p:txBody>
          <a:bodyPr>
            <a:noAutofit/>
          </a:bodyPr>
          <a:lstStyle/>
          <a:p>
            <a:pPr marL="109728" indent="0">
              <a:buNone/>
            </a:pPr>
            <a:r>
              <a:rPr lang="ru-RU" sz="2400" i="1" dirty="0">
                <a:solidFill>
                  <a:schemeClr val="bg2">
                    <a:lumMod val="25000"/>
                  </a:schemeClr>
                </a:solidFill>
                <a:latin typeface="+mj-lt"/>
              </a:rPr>
              <a:t>Площадь Бермудского треугольника составляет свыше одного миллиона квадратных километров. Рельеф дна в этой акватории хорошо </a:t>
            </a:r>
            <a:r>
              <a:rPr lang="ru-RU" sz="2400" i="1" dirty="0" smtClean="0">
                <a:solidFill>
                  <a:schemeClr val="bg2">
                    <a:lumMod val="25000"/>
                  </a:schemeClr>
                </a:solidFill>
                <a:latin typeface="+mj-lt"/>
              </a:rPr>
              <a:t>изучен. Течение</a:t>
            </a:r>
            <a:r>
              <a:rPr lang="ru-RU" sz="2400" i="1" dirty="0">
                <a:solidFill>
                  <a:schemeClr val="bg2">
                    <a:lumMod val="25000"/>
                  </a:schemeClr>
                </a:solidFill>
                <a:latin typeface="+mj-lt"/>
              </a:rPr>
              <a:t>, температура воды в разное время года, ее соленость и движение воздушных масс над океаном – все эти природные данные занесены во все специальные каталоги. Этот район не особенно сильно отличается от других похожих географических мест. </a:t>
            </a:r>
          </a:p>
        </p:txBody>
      </p:sp>
      <p:pic>
        <p:nvPicPr>
          <p:cNvPr id="6" name="Picture 3" descr="C:\Documents and Settings\Admin\Мои документы\РИСУНКИ\Школа\Учитель Ученик\Учитель\Копия Рисунок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5031" y="4199005"/>
            <a:ext cx="2375496" cy="2324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097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br9m7vRsfM"/>
          <p:cNvPicPr>
            <a:picLocks noChangeAspect="1" noChangeArrowheads="1"/>
          </p:cNvPicPr>
          <p:nvPr/>
        </p:nvPicPr>
        <p:blipFill rotWithShape="1">
          <a:blip r:embed="rId2">
            <a:extLst>
              <a:ext uri="{28A0092B-C50C-407E-A947-70E740481C1C}">
                <a14:useLocalDpi xmlns:a14="http://schemas.microsoft.com/office/drawing/2010/main" val="0"/>
              </a:ext>
            </a:extLst>
          </a:blip>
          <a:srcRect t="44468" b="39605"/>
          <a:stretch/>
        </p:blipFill>
        <p:spPr>
          <a:xfrm>
            <a:off x="0" y="-5680"/>
            <a:ext cx="9158748" cy="1091382"/>
          </a:xfrm>
          <a:prstGeom prst="rect">
            <a:avLst/>
          </a:prstGeom>
        </p:spPr>
      </p:pic>
      <p:sp>
        <p:nvSpPr>
          <p:cNvPr id="3" name="Заголовок 2"/>
          <p:cNvSpPr>
            <a:spLocks noGrp="1"/>
          </p:cNvSpPr>
          <p:nvPr>
            <p:ph type="title"/>
          </p:nvPr>
        </p:nvSpPr>
        <p:spPr>
          <a:xfrm>
            <a:off x="464574" y="32295"/>
            <a:ext cx="8229600" cy="1066800"/>
          </a:xfrm>
        </p:spPr>
        <p:txBody>
          <a:bodyPr>
            <a:normAutofit/>
          </a:bodyPr>
          <a:lstStyle/>
          <a:p>
            <a:pPr algn="ctr">
              <a:lnSpc>
                <a:spcPct val="80000"/>
              </a:lnSpc>
              <a:spcBef>
                <a:spcPts val="0"/>
              </a:spcBef>
              <a:buClr>
                <a:schemeClr val="accent3"/>
              </a:buClr>
            </a:pPr>
            <a:r>
              <a:rPr lang="ru-RU" sz="3600" b="1" dirty="0">
                <a:solidFill>
                  <a:schemeClr val="bg1"/>
                </a:solidFill>
                <a:effectLst>
                  <a:outerShdw blurRad="38100" dist="38100" dir="2700000" algn="tl">
                    <a:srgbClr val="000000">
                      <a:alpha val="43137"/>
                    </a:srgbClr>
                  </a:outerShdw>
                </a:effectLst>
                <a:ea typeface="+mn-ea"/>
                <a:cs typeface="+mn-cs"/>
              </a:rPr>
              <a:t>Таинственные огни</a:t>
            </a:r>
          </a:p>
        </p:txBody>
      </p:sp>
      <p:sp>
        <p:nvSpPr>
          <p:cNvPr id="2" name="Объект 1"/>
          <p:cNvSpPr>
            <a:spLocks noGrp="1"/>
          </p:cNvSpPr>
          <p:nvPr>
            <p:ph idx="1"/>
          </p:nvPr>
        </p:nvSpPr>
        <p:spPr>
          <a:xfrm>
            <a:off x="323528" y="1340768"/>
            <a:ext cx="8370646" cy="4968552"/>
          </a:xfrm>
        </p:spPr>
        <p:txBody>
          <a:bodyPr>
            <a:normAutofit lnSpcReduction="10000"/>
          </a:bodyPr>
          <a:lstStyle/>
          <a:p>
            <a:pPr>
              <a:buFont typeface="Arial" pitchFamily="34" charset="0"/>
              <a:buChar char="•"/>
            </a:pPr>
            <a:r>
              <a:rPr lang="ru-RU" sz="2200" dirty="0">
                <a:latin typeface="+mj-lt"/>
              </a:rPr>
              <a:t>Моряки по-разному называют Бермудский треугольник: «треугольником смерти», «кладбищем Атлантики». </a:t>
            </a:r>
            <a:endParaRPr lang="ru-RU" sz="2200" dirty="0" smtClean="0">
              <a:latin typeface="+mj-lt"/>
            </a:endParaRPr>
          </a:p>
          <a:p>
            <a:pPr>
              <a:buFont typeface="Arial" pitchFamily="34" charset="0"/>
              <a:buChar char="•"/>
            </a:pPr>
            <a:r>
              <a:rPr lang="ru-RU" sz="2200" dirty="0" smtClean="0">
                <a:latin typeface="+mj-lt"/>
              </a:rPr>
              <a:t>На </a:t>
            </a:r>
            <a:r>
              <a:rPr lang="ru-RU" sz="2200" dirty="0">
                <a:latin typeface="+mj-lt"/>
              </a:rPr>
              <a:t>протяжении многих веков путешественники внезапно попадали здесь то в таинственные штили, то во внезапные свирепые штормы. </a:t>
            </a:r>
            <a:endParaRPr lang="ru-RU" sz="2200" dirty="0" smtClean="0">
              <a:latin typeface="+mj-lt"/>
            </a:endParaRPr>
          </a:p>
          <a:p>
            <a:pPr>
              <a:buFont typeface="Arial" pitchFamily="34" charset="0"/>
              <a:buChar char="•"/>
            </a:pPr>
            <a:r>
              <a:rPr lang="ru-RU" sz="2200" dirty="0" smtClean="0">
                <a:latin typeface="+mj-lt"/>
              </a:rPr>
              <a:t>Еще </a:t>
            </a:r>
            <a:r>
              <a:rPr lang="ru-RU" sz="2200" dirty="0">
                <a:latin typeface="+mj-lt"/>
              </a:rPr>
              <a:t>Христофор Колумб, оказавшись в этой части океана, записал в своем судовом журнале, что команда заметила на воде особенные, излучающие свет пятна. Это таинственное свечение - светлые пятна на воде, покрытые пеной, – регулярно наблюдается и сегодня. </a:t>
            </a:r>
            <a:endParaRPr lang="ru-RU" sz="2200" dirty="0" smtClean="0">
              <a:latin typeface="+mj-lt"/>
            </a:endParaRPr>
          </a:p>
          <a:p>
            <a:pPr>
              <a:buFont typeface="Arial" pitchFamily="34" charset="0"/>
              <a:buChar char="•"/>
            </a:pPr>
            <a:r>
              <a:rPr lang="ru-RU" sz="2200" dirty="0" smtClean="0">
                <a:latin typeface="+mj-lt"/>
              </a:rPr>
              <a:t>Иногда </a:t>
            </a:r>
            <a:r>
              <a:rPr lang="ru-RU" sz="2200" dirty="0">
                <a:latin typeface="+mj-lt"/>
              </a:rPr>
              <a:t>это свечение бывает настолько сильным, что его можно видеть даже из космоса. Американские астронавты, стартовавшие на «Аполло-12», докладывали, что во время старта в районе Бермудского треугольника ими было замечено необычное мерцание. </a:t>
            </a:r>
          </a:p>
        </p:txBody>
      </p:sp>
    </p:spTree>
    <p:extLst>
      <p:ext uri="{BB962C8B-B14F-4D97-AF65-F5344CB8AC3E}">
        <p14:creationId xmlns:p14="http://schemas.microsoft.com/office/powerpoint/2010/main" val="748655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br9m7vRsfM"/>
          <p:cNvPicPr>
            <a:picLocks noChangeAspect="1" noChangeArrowheads="1"/>
          </p:cNvPicPr>
          <p:nvPr/>
        </p:nvPicPr>
        <p:blipFill rotWithShape="1">
          <a:blip r:embed="rId2">
            <a:extLst>
              <a:ext uri="{28A0092B-C50C-407E-A947-70E740481C1C}">
                <a14:useLocalDpi xmlns:a14="http://schemas.microsoft.com/office/drawing/2010/main" val="0"/>
              </a:ext>
            </a:extLst>
          </a:blip>
          <a:srcRect t="44468" b="39605"/>
          <a:stretch/>
        </p:blipFill>
        <p:spPr>
          <a:xfrm>
            <a:off x="0" y="-5680"/>
            <a:ext cx="9158748" cy="1091382"/>
          </a:xfrm>
          <a:prstGeom prst="rect">
            <a:avLst/>
          </a:prstGeom>
        </p:spPr>
      </p:pic>
      <p:sp>
        <p:nvSpPr>
          <p:cNvPr id="3" name="Заголовок 2"/>
          <p:cNvSpPr>
            <a:spLocks noGrp="1"/>
          </p:cNvSpPr>
          <p:nvPr>
            <p:ph type="title"/>
          </p:nvPr>
        </p:nvSpPr>
        <p:spPr>
          <a:xfrm>
            <a:off x="464574" y="32295"/>
            <a:ext cx="8229600" cy="1066800"/>
          </a:xfrm>
        </p:spPr>
        <p:txBody>
          <a:bodyPr>
            <a:normAutofit/>
          </a:bodyPr>
          <a:lstStyle/>
          <a:p>
            <a:pPr algn="ctr">
              <a:lnSpc>
                <a:spcPct val="80000"/>
              </a:lnSpc>
              <a:spcBef>
                <a:spcPts val="0"/>
              </a:spcBef>
              <a:buClr>
                <a:schemeClr val="accent3"/>
              </a:buClr>
            </a:pPr>
            <a:r>
              <a:rPr lang="ru-RU" sz="3600" b="1" dirty="0">
                <a:solidFill>
                  <a:schemeClr val="bg1"/>
                </a:solidFill>
                <a:effectLst>
                  <a:outerShdw blurRad="38100" dist="38100" dir="2700000" algn="tl">
                    <a:srgbClr val="000000">
                      <a:alpha val="43137"/>
                    </a:srgbClr>
                  </a:outerShdw>
                </a:effectLst>
                <a:ea typeface="+mn-ea"/>
                <a:cs typeface="+mn-cs"/>
              </a:rPr>
              <a:t>Неисправность приборов</a:t>
            </a:r>
          </a:p>
        </p:txBody>
      </p:sp>
      <p:sp>
        <p:nvSpPr>
          <p:cNvPr id="2" name="Объект 1"/>
          <p:cNvSpPr>
            <a:spLocks noGrp="1"/>
          </p:cNvSpPr>
          <p:nvPr>
            <p:ph idx="1"/>
          </p:nvPr>
        </p:nvSpPr>
        <p:spPr>
          <a:xfrm>
            <a:off x="323528" y="1340768"/>
            <a:ext cx="8370646" cy="4968552"/>
          </a:xfrm>
        </p:spPr>
        <p:txBody>
          <a:bodyPr>
            <a:noAutofit/>
          </a:bodyPr>
          <a:lstStyle/>
          <a:p>
            <a:pPr>
              <a:buFont typeface="Arial" pitchFamily="34" charset="0"/>
              <a:buChar char="•"/>
            </a:pPr>
            <a:r>
              <a:rPr lang="ru-RU" sz="2000" dirty="0">
                <a:latin typeface="+mj-lt"/>
              </a:rPr>
              <a:t>Странные штили, водовороты и неожиданные штормы – обо всем этом рассказывали смельчаки, побывавшие в опасной зоне. </a:t>
            </a:r>
            <a:endParaRPr lang="ru-RU" sz="2000" dirty="0" smtClean="0">
              <a:latin typeface="+mj-lt"/>
            </a:endParaRPr>
          </a:p>
          <a:p>
            <a:pPr>
              <a:buFont typeface="Arial" pitchFamily="34" charset="0"/>
              <a:buChar char="•"/>
            </a:pPr>
            <a:r>
              <a:rPr lang="ru-RU" sz="2000" dirty="0" smtClean="0">
                <a:latin typeface="+mj-lt"/>
              </a:rPr>
              <a:t>Рассказывали </a:t>
            </a:r>
            <a:r>
              <a:rPr lang="ru-RU" sz="2000" dirty="0">
                <a:latin typeface="+mj-lt"/>
              </a:rPr>
              <a:t>и о непонятной неисправности всех приборов, бешено вращавшихся стрелках компасов, локальных ухудшениях погоды, сбивавших с толку летчиков. </a:t>
            </a:r>
            <a:endParaRPr lang="ru-RU" sz="2000" dirty="0" smtClean="0">
              <a:latin typeface="+mj-lt"/>
            </a:endParaRPr>
          </a:p>
          <a:p>
            <a:pPr>
              <a:buFont typeface="Arial" pitchFamily="34" charset="0"/>
              <a:buChar char="•"/>
            </a:pPr>
            <a:r>
              <a:rPr lang="ru-RU" sz="2000" dirty="0" smtClean="0">
                <a:latin typeface="+mj-lt"/>
              </a:rPr>
              <a:t>Бермудский </a:t>
            </a:r>
            <a:r>
              <a:rPr lang="ru-RU" sz="2000" dirty="0">
                <a:latin typeface="+mj-lt"/>
              </a:rPr>
              <a:t>треугольник порой представляет собой реальную физическую угрозу неосторожным навигаторам на море и в воздухе, так как это одно из двух мест на Земле, где стрелка компаса показывает не на магнитный полюс нашей планеты. Вследствие этого суда и самолеты могут двигаться в неправильном направлении, а их команды и не подозревать об этом. </a:t>
            </a:r>
            <a:endParaRPr lang="ru-RU" sz="2000" dirty="0" smtClean="0">
              <a:latin typeface="+mj-lt"/>
            </a:endParaRPr>
          </a:p>
          <a:p>
            <a:pPr>
              <a:buFont typeface="Arial" pitchFamily="34" charset="0"/>
              <a:buChar char="•"/>
            </a:pPr>
            <a:r>
              <a:rPr lang="ru-RU" sz="2000" dirty="0" smtClean="0">
                <a:latin typeface="+mj-lt"/>
              </a:rPr>
              <a:t>Возможно</a:t>
            </a:r>
            <a:r>
              <a:rPr lang="ru-RU" sz="2000" dirty="0">
                <a:latin typeface="+mj-lt"/>
              </a:rPr>
              <a:t>, именно поэтому даже морским обитателям здесь не по себе: рыбаки не раз наблюдали странную картину – рыб, плавающих вверх брюхом.</a:t>
            </a:r>
          </a:p>
        </p:txBody>
      </p:sp>
    </p:spTree>
    <p:extLst>
      <p:ext uri="{BB962C8B-B14F-4D97-AF65-F5344CB8AC3E}">
        <p14:creationId xmlns:p14="http://schemas.microsoft.com/office/powerpoint/2010/main" val="261512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br9m7vRsfM"/>
          <p:cNvPicPr>
            <a:picLocks noChangeAspect="1" noChangeArrowheads="1"/>
          </p:cNvPicPr>
          <p:nvPr/>
        </p:nvPicPr>
        <p:blipFill rotWithShape="1">
          <a:blip r:embed="rId2">
            <a:extLst>
              <a:ext uri="{28A0092B-C50C-407E-A947-70E740481C1C}">
                <a14:useLocalDpi xmlns:a14="http://schemas.microsoft.com/office/drawing/2010/main" val="0"/>
              </a:ext>
            </a:extLst>
          </a:blip>
          <a:srcRect t="44468" b="39605"/>
          <a:stretch/>
        </p:blipFill>
        <p:spPr>
          <a:xfrm>
            <a:off x="0" y="-5680"/>
            <a:ext cx="9158748" cy="1091382"/>
          </a:xfrm>
          <a:prstGeom prst="rect">
            <a:avLst/>
          </a:prstGeom>
        </p:spPr>
      </p:pic>
      <p:sp>
        <p:nvSpPr>
          <p:cNvPr id="3" name="Заголовок 2"/>
          <p:cNvSpPr>
            <a:spLocks noGrp="1"/>
          </p:cNvSpPr>
          <p:nvPr>
            <p:ph type="title"/>
          </p:nvPr>
        </p:nvSpPr>
        <p:spPr>
          <a:xfrm>
            <a:off x="464574" y="32295"/>
            <a:ext cx="8229600" cy="1066800"/>
          </a:xfrm>
        </p:spPr>
        <p:txBody>
          <a:bodyPr>
            <a:normAutofit/>
          </a:bodyPr>
          <a:lstStyle/>
          <a:p>
            <a:pPr algn="ctr">
              <a:lnSpc>
                <a:spcPct val="80000"/>
              </a:lnSpc>
              <a:spcBef>
                <a:spcPts val="0"/>
              </a:spcBef>
              <a:buClr>
                <a:schemeClr val="accent3"/>
              </a:buClr>
            </a:pPr>
            <a:r>
              <a:rPr lang="ru-RU" sz="3600" b="1" dirty="0">
                <a:solidFill>
                  <a:schemeClr val="bg1"/>
                </a:solidFill>
                <a:effectLst>
                  <a:outerShdw blurRad="38100" dist="38100" dir="2700000" algn="tl">
                    <a:srgbClr val="000000">
                      <a:alpha val="43137"/>
                    </a:srgbClr>
                  </a:outerShdw>
                </a:effectLst>
                <a:ea typeface="+mn-ea"/>
                <a:cs typeface="+mn-cs"/>
              </a:rPr>
              <a:t>«Корабли – призраки»</a:t>
            </a:r>
          </a:p>
        </p:txBody>
      </p:sp>
      <p:sp>
        <p:nvSpPr>
          <p:cNvPr id="2" name="Объект 1"/>
          <p:cNvSpPr>
            <a:spLocks noGrp="1"/>
          </p:cNvSpPr>
          <p:nvPr>
            <p:ph idx="1"/>
          </p:nvPr>
        </p:nvSpPr>
        <p:spPr>
          <a:xfrm>
            <a:off x="408800" y="1239263"/>
            <a:ext cx="8370646" cy="1678871"/>
          </a:xfrm>
        </p:spPr>
        <p:txBody>
          <a:bodyPr>
            <a:noAutofit/>
          </a:bodyPr>
          <a:lstStyle/>
          <a:p>
            <a:pPr marL="109728" indent="0">
              <a:buNone/>
            </a:pPr>
            <a:r>
              <a:rPr lang="ru-RU" sz="2000" dirty="0">
                <a:latin typeface="+mj-lt"/>
              </a:rPr>
              <a:t>Свою печальную известность Бермудский треугольник приобрел еще в 1840 году, когда недалеко от порта Нассау – столицы Багамских островов – было обнаружено французское парусное судно «Розали», находившееся в дрейфе. На нем были подняты все паруса, имелась вся необходимая оснастка, но сама команда</a:t>
            </a:r>
          </a:p>
        </p:txBody>
      </p:sp>
      <p:pic>
        <p:nvPicPr>
          <p:cNvPr id="3075" name="Picture 3" descr="C:\Documents and Settings\Admin\Мои документы\Downloads\83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332" y="3007813"/>
            <a:ext cx="4425862" cy="332280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580112" y="2764572"/>
            <a:ext cx="3294190" cy="3785652"/>
          </a:xfrm>
          <a:prstGeom prst="rect">
            <a:avLst/>
          </a:prstGeom>
        </p:spPr>
        <p:txBody>
          <a:bodyPr wrap="square">
            <a:spAutoFit/>
          </a:bodyPr>
          <a:lstStyle/>
          <a:p>
            <a:r>
              <a:rPr lang="ru-RU" sz="2000" dirty="0" smtClean="0">
                <a:latin typeface="+mj-lt"/>
              </a:rPr>
              <a:t>корабля </a:t>
            </a:r>
            <a:r>
              <a:rPr lang="ru-RU" sz="2000" dirty="0">
                <a:latin typeface="+mj-lt"/>
              </a:rPr>
              <a:t>отсутствовала. После осмотра было установлено, что находится судно в прекрасном состоянии, не имеет никаких повреждений, груз его цел. Но куда исчез экипаж? Никаких записей, проясняющих суть дела, в судовом журнале не обнаружили</a:t>
            </a:r>
            <a:r>
              <a:rPr lang="ru-RU" sz="2000" dirty="0" smtClean="0">
                <a:latin typeface="+mj-lt"/>
              </a:rPr>
              <a:t>.</a:t>
            </a:r>
            <a:endParaRPr lang="ru-RU" sz="2000" dirty="0">
              <a:latin typeface="+mj-lt"/>
            </a:endParaRPr>
          </a:p>
        </p:txBody>
      </p:sp>
    </p:spTree>
    <p:extLst>
      <p:ext uri="{BB962C8B-B14F-4D97-AF65-F5344CB8AC3E}">
        <p14:creationId xmlns:p14="http://schemas.microsoft.com/office/powerpoint/2010/main" val="3729259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br9m7vRsfM"/>
          <p:cNvPicPr>
            <a:picLocks noChangeAspect="1" noChangeArrowheads="1"/>
          </p:cNvPicPr>
          <p:nvPr/>
        </p:nvPicPr>
        <p:blipFill rotWithShape="1">
          <a:blip r:embed="rId2">
            <a:extLst>
              <a:ext uri="{28A0092B-C50C-407E-A947-70E740481C1C}">
                <a14:useLocalDpi xmlns:a14="http://schemas.microsoft.com/office/drawing/2010/main" val="0"/>
              </a:ext>
            </a:extLst>
          </a:blip>
          <a:srcRect t="44468" b="39605"/>
          <a:stretch/>
        </p:blipFill>
        <p:spPr>
          <a:xfrm>
            <a:off x="0" y="-5680"/>
            <a:ext cx="9158748" cy="1091382"/>
          </a:xfrm>
          <a:prstGeom prst="rect">
            <a:avLst/>
          </a:prstGeom>
        </p:spPr>
      </p:pic>
      <p:sp>
        <p:nvSpPr>
          <p:cNvPr id="3" name="Заголовок 2"/>
          <p:cNvSpPr>
            <a:spLocks noGrp="1"/>
          </p:cNvSpPr>
          <p:nvPr>
            <p:ph type="title"/>
          </p:nvPr>
        </p:nvSpPr>
        <p:spPr>
          <a:xfrm>
            <a:off x="464574" y="32295"/>
            <a:ext cx="8229600" cy="1066800"/>
          </a:xfrm>
        </p:spPr>
        <p:txBody>
          <a:bodyPr>
            <a:normAutofit/>
          </a:bodyPr>
          <a:lstStyle/>
          <a:p>
            <a:pPr algn="ctr">
              <a:lnSpc>
                <a:spcPct val="80000"/>
              </a:lnSpc>
              <a:spcBef>
                <a:spcPts val="0"/>
              </a:spcBef>
              <a:buClr>
                <a:schemeClr val="accent3"/>
              </a:buClr>
            </a:pPr>
            <a:r>
              <a:rPr lang="ru-RU" sz="3600" b="1" dirty="0">
                <a:solidFill>
                  <a:schemeClr val="bg1"/>
                </a:solidFill>
                <a:effectLst>
                  <a:outerShdw blurRad="38100" dist="38100" dir="2700000" algn="tl">
                    <a:srgbClr val="000000">
                      <a:alpha val="43137"/>
                    </a:srgbClr>
                  </a:outerShdw>
                </a:effectLst>
                <a:ea typeface="+mn-ea"/>
                <a:cs typeface="+mn-cs"/>
              </a:rPr>
              <a:t>Британский фрегат «Атланта</a:t>
            </a:r>
            <a:r>
              <a:rPr lang="ru-RU" sz="3600" b="1" dirty="0" smtClean="0">
                <a:solidFill>
                  <a:schemeClr val="bg1"/>
                </a:solidFill>
                <a:effectLst>
                  <a:outerShdw blurRad="38100" dist="38100" dir="2700000" algn="tl">
                    <a:srgbClr val="000000">
                      <a:alpha val="43137"/>
                    </a:srgbClr>
                  </a:outerShdw>
                </a:effectLst>
                <a:ea typeface="+mn-ea"/>
                <a:cs typeface="+mn-cs"/>
              </a:rPr>
              <a:t>» </a:t>
            </a:r>
            <a:endParaRPr lang="ru-RU" sz="3600" b="1" dirty="0">
              <a:solidFill>
                <a:schemeClr val="bg1"/>
              </a:solidFill>
              <a:effectLst>
                <a:outerShdw blurRad="38100" dist="38100" dir="2700000" algn="tl">
                  <a:srgbClr val="000000">
                    <a:alpha val="43137"/>
                  </a:srgbClr>
                </a:outerShdw>
              </a:effectLst>
              <a:ea typeface="+mn-ea"/>
              <a:cs typeface="+mn-cs"/>
            </a:endParaRPr>
          </a:p>
        </p:txBody>
      </p:sp>
      <p:sp>
        <p:nvSpPr>
          <p:cNvPr id="2" name="Объект 1"/>
          <p:cNvSpPr>
            <a:spLocks noGrp="1"/>
          </p:cNvSpPr>
          <p:nvPr>
            <p:ph idx="1"/>
          </p:nvPr>
        </p:nvSpPr>
        <p:spPr>
          <a:xfrm>
            <a:off x="394051" y="1268760"/>
            <a:ext cx="8370646" cy="3312368"/>
          </a:xfrm>
        </p:spPr>
        <p:txBody>
          <a:bodyPr>
            <a:noAutofit/>
          </a:bodyPr>
          <a:lstStyle/>
          <a:p>
            <a:pPr marL="109728" indent="0">
              <a:buNone/>
            </a:pPr>
            <a:r>
              <a:rPr lang="ru-RU" sz="2000" dirty="0">
                <a:latin typeface="+mj-lt"/>
              </a:rPr>
              <a:t>В январе 1880 года с Бермудских островов в Англию отплыл британский фрегат «Атланта» с экипажем в 290 человек, большинство из которых были молодые стажеры. Корабль исчез без следа, самые тщательные поиски ничего не дали. Шесть судов британского ВМФ патрулировали зону, где исчезла «Атланта», на расстоянии одной мили друг от друга. Поиск продолжался четыре месяца, но никаких следов катастрофы найдено не было.</a:t>
            </a:r>
          </a:p>
        </p:txBody>
      </p:sp>
      <p:pic>
        <p:nvPicPr>
          <p:cNvPr id="4098" name="Picture 2" descr="C:\Documents and Settings\Admin\Мои документы\Downloads\Копия 274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294" y="3573016"/>
            <a:ext cx="4778159" cy="2985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795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br9m7vRsfM"/>
          <p:cNvPicPr>
            <a:picLocks noChangeAspect="1" noChangeArrowheads="1"/>
          </p:cNvPicPr>
          <p:nvPr/>
        </p:nvPicPr>
        <p:blipFill rotWithShape="1">
          <a:blip r:embed="rId2">
            <a:extLst>
              <a:ext uri="{28A0092B-C50C-407E-A947-70E740481C1C}">
                <a14:useLocalDpi xmlns:a14="http://schemas.microsoft.com/office/drawing/2010/main" val="0"/>
              </a:ext>
            </a:extLst>
          </a:blip>
          <a:srcRect t="44468" b="39605"/>
          <a:stretch/>
        </p:blipFill>
        <p:spPr>
          <a:xfrm>
            <a:off x="0" y="-5680"/>
            <a:ext cx="9158748" cy="1091382"/>
          </a:xfrm>
          <a:prstGeom prst="rect">
            <a:avLst/>
          </a:prstGeom>
        </p:spPr>
      </p:pic>
      <p:sp>
        <p:nvSpPr>
          <p:cNvPr id="3" name="Заголовок 2"/>
          <p:cNvSpPr>
            <a:spLocks noGrp="1"/>
          </p:cNvSpPr>
          <p:nvPr>
            <p:ph type="title"/>
          </p:nvPr>
        </p:nvSpPr>
        <p:spPr>
          <a:xfrm>
            <a:off x="464574" y="32295"/>
            <a:ext cx="8229600" cy="1066800"/>
          </a:xfrm>
        </p:spPr>
        <p:txBody>
          <a:bodyPr>
            <a:normAutofit/>
          </a:bodyPr>
          <a:lstStyle/>
          <a:p>
            <a:pPr algn="ctr">
              <a:lnSpc>
                <a:spcPct val="80000"/>
              </a:lnSpc>
              <a:spcBef>
                <a:spcPts val="0"/>
              </a:spcBef>
              <a:buClr>
                <a:schemeClr val="accent3"/>
              </a:buClr>
            </a:pPr>
            <a:r>
              <a:rPr lang="ru-RU" sz="3600" b="1" dirty="0" smtClean="0">
                <a:solidFill>
                  <a:schemeClr val="bg1"/>
                </a:solidFill>
                <a:effectLst>
                  <a:outerShdw blurRad="38100" dist="38100" dir="2700000" algn="tl">
                    <a:srgbClr val="000000">
                      <a:alpha val="43137"/>
                    </a:srgbClr>
                  </a:outerShdw>
                </a:effectLst>
                <a:ea typeface="+mn-ea"/>
                <a:cs typeface="+mn-cs"/>
              </a:rPr>
              <a:t>Встреча с кораблем-призраком</a:t>
            </a:r>
            <a:endParaRPr lang="ru-RU" sz="3600" b="1" dirty="0">
              <a:solidFill>
                <a:schemeClr val="bg1"/>
              </a:solidFill>
              <a:effectLst>
                <a:outerShdw blurRad="38100" dist="38100" dir="2700000" algn="tl">
                  <a:srgbClr val="000000">
                    <a:alpha val="43137"/>
                  </a:srgbClr>
                </a:outerShdw>
              </a:effectLst>
              <a:ea typeface="+mn-ea"/>
              <a:cs typeface="+mn-cs"/>
            </a:endParaRPr>
          </a:p>
        </p:txBody>
      </p:sp>
      <p:sp>
        <p:nvSpPr>
          <p:cNvPr id="2" name="Объект 1"/>
          <p:cNvSpPr>
            <a:spLocks noGrp="1"/>
          </p:cNvSpPr>
          <p:nvPr>
            <p:ph idx="1"/>
          </p:nvPr>
        </p:nvSpPr>
        <p:spPr>
          <a:xfrm>
            <a:off x="394051" y="1340768"/>
            <a:ext cx="8370646" cy="4968552"/>
          </a:xfrm>
        </p:spPr>
        <p:txBody>
          <a:bodyPr>
            <a:noAutofit/>
          </a:bodyPr>
          <a:lstStyle/>
          <a:p>
            <a:pPr marL="109728" indent="0">
              <a:buNone/>
            </a:pPr>
            <a:r>
              <a:rPr lang="ru-RU" sz="2000" dirty="0">
                <a:latin typeface="+mj-lt"/>
              </a:rPr>
              <a:t>В 1881году грузовой корабль «Элен </a:t>
            </a:r>
            <a:r>
              <a:rPr lang="ru-RU" sz="2000" dirty="0" err="1">
                <a:latin typeface="+mj-lt"/>
              </a:rPr>
              <a:t>Остин</a:t>
            </a:r>
            <a:r>
              <a:rPr lang="ru-RU" sz="2000" dirty="0">
                <a:latin typeface="+mj-lt"/>
              </a:rPr>
              <a:t>» в границах Бермудского треугольника наткнулся на корабль-призрак – шхуну с полощущимися по ветру парусами. На борту этого странного судна обнаружили большой груз красного дерева, но каких-либо следов команды не было. Капитан грузового корабля не мог поверить в такую удачу. Он решил взять покинутый корабль на буксир и послал на него своих людей. Внезапно налетел сильный шквалистый ветер. Корабли отбросило друг от друга, и шхуна потерялась из виду. Через два дня на «Элен </a:t>
            </a:r>
            <a:r>
              <a:rPr lang="ru-RU" sz="2000" dirty="0" err="1">
                <a:latin typeface="+mj-lt"/>
              </a:rPr>
              <a:t>Остин</a:t>
            </a:r>
            <a:r>
              <a:rPr lang="ru-RU" sz="2000" dirty="0">
                <a:latin typeface="+mj-lt"/>
              </a:rPr>
              <a:t>» снова увидели злополучную шхуну, медленно дрейфующую по морю. Посланные туда ранее матросы были мертвы. Но история с таинственным судном на этом не закончилась. Капитан «Элен </a:t>
            </a:r>
            <a:r>
              <a:rPr lang="ru-RU" sz="2000" dirty="0" err="1">
                <a:latin typeface="+mj-lt"/>
              </a:rPr>
              <a:t>Остин</a:t>
            </a:r>
            <a:r>
              <a:rPr lang="ru-RU" sz="2000" dirty="0">
                <a:latin typeface="+mj-lt"/>
              </a:rPr>
              <a:t>» во что бы то ни стало вознамерился заполучить шхуну с дорогим грузом. Но вновь разыгрался шторм, и загадочный корабль с новыми людьми на борту, посланными капитаном, снова исчез из виду. На этот раз уже навсегда</a:t>
            </a:r>
            <a:r>
              <a:rPr lang="ru-RU" sz="2000" dirty="0" smtClean="0">
                <a:latin typeface="+mj-lt"/>
              </a:rPr>
              <a:t>.</a:t>
            </a:r>
            <a:r>
              <a:rPr lang="ru-RU" sz="2000" dirty="0">
                <a:latin typeface="+mj-lt"/>
              </a:rPr>
              <a:t> </a:t>
            </a:r>
          </a:p>
        </p:txBody>
      </p:sp>
    </p:spTree>
    <p:extLst>
      <p:ext uri="{BB962C8B-B14F-4D97-AF65-F5344CB8AC3E}">
        <p14:creationId xmlns:p14="http://schemas.microsoft.com/office/powerpoint/2010/main" val="23864603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194</TotalTime>
  <Words>1808</Words>
  <Application>Microsoft Office PowerPoint</Application>
  <PresentationFormat>Экран (4:3)</PresentationFormat>
  <Paragraphs>68</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Городская</vt:lpstr>
      <vt:lpstr>Тайна Бермудского треугольника</vt:lpstr>
      <vt:lpstr>Появление названия</vt:lpstr>
      <vt:lpstr>Бестселлер  «Бермудский треугольник»</vt:lpstr>
      <vt:lpstr>Географические факты</vt:lpstr>
      <vt:lpstr>Таинственные огни</vt:lpstr>
      <vt:lpstr>Неисправность приборов</vt:lpstr>
      <vt:lpstr>«Корабли – призраки»</vt:lpstr>
      <vt:lpstr>Британский фрегат «Атланта» </vt:lpstr>
      <vt:lpstr>Встреча с кораблем-призраком</vt:lpstr>
      <vt:lpstr>Корабль США «Циклоп» </vt:lpstr>
      <vt:lpstr>Японский корабль «Райфуку Мару»</vt:lpstr>
      <vt:lpstr>Жертвы Бермудского треугольника</vt:lpstr>
      <vt:lpstr>Пять бомбардировщиков США</vt:lpstr>
      <vt:lpstr>Пять бомбардировщиков США</vt:lpstr>
      <vt:lpstr>Статистика</vt:lpstr>
      <vt:lpstr>Презентация PowerPoint</vt:lpstr>
      <vt:lpstr>Провал во времени</vt:lpstr>
      <vt:lpstr>НЛО. Инопланетяне</vt:lpstr>
      <vt:lpstr>Затонувшая Атлантида</vt:lpstr>
      <vt:lpstr>Нападение животных</vt:lpstr>
      <vt:lpstr>Инфразвук. «Голос» моря</vt:lpstr>
      <vt:lpstr>Блуждающие волны</vt:lpstr>
      <vt:lpstr>Обратный смерч</vt:lpstr>
      <vt:lpstr>Все дело в волшебных пузырьках?</vt:lpstr>
      <vt:lpstr>На Багамах и Бермудах</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Тайны Бермудского треугольника</dc:title>
  <dc:creator>Догадова</dc:creator>
  <cp:lastModifiedBy>Догадова</cp:lastModifiedBy>
  <cp:revision>20</cp:revision>
  <dcterms:created xsi:type="dcterms:W3CDTF">2015-01-18T14:29:42Z</dcterms:created>
  <dcterms:modified xsi:type="dcterms:W3CDTF">2015-01-22T12:01:26Z</dcterms:modified>
</cp:coreProperties>
</file>