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9" r:id="rId5"/>
    <p:sldId id="281" r:id="rId6"/>
    <p:sldId id="272" r:id="rId7"/>
    <p:sldId id="266" r:id="rId8"/>
    <p:sldId id="260" r:id="rId9"/>
    <p:sldId id="274" r:id="rId10"/>
    <p:sldId id="277" r:id="rId11"/>
    <p:sldId id="261" r:id="rId12"/>
    <p:sldId id="262" r:id="rId13"/>
    <p:sldId id="263" r:id="rId14"/>
    <p:sldId id="264" r:id="rId15"/>
    <p:sldId id="269" r:id="rId16"/>
    <p:sldId id="265" r:id="rId17"/>
    <p:sldId id="275" r:id="rId18"/>
    <p:sldId id="282" r:id="rId19"/>
    <p:sldId id="268" r:id="rId20"/>
    <p:sldId id="271" r:id="rId21"/>
    <p:sldId id="276" r:id="rId22"/>
    <p:sldId id="278" r:id="rId23"/>
    <p:sldId id="279" r:id="rId24"/>
    <p:sldId id="280" r:id="rId25"/>
    <p:sldId id="270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028F5C5-1D4A-4C69-A108-8C3E5B263C52}" type="datetimeFigureOut">
              <a:rPr lang="ru-RU" smtClean="0"/>
              <a:t>02.01.2023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171FEE1-FCA9-43DC-B14C-01354B33DC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6.jpeg"/><Relationship Id="rId4" Type="http://schemas.openxmlformats.org/officeDocument/2006/relationships/hyperlink" Target="http://voynablog.ru/wp-content/uploads/2013/02/vov10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190456" cy="17526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>Информационные минуты</a:t>
            </a:r>
            <a:endParaRPr lang="ru-RU" sz="3400" b="1" dirty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848600" cy="192722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/>
                </a:solidFill>
              </a:rPr>
              <a:t>4 ноября – </a:t>
            </a:r>
            <a:br>
              <a:rPr lang="ru-RU" sz="4400" b="1" dirty="0" smtClean="0">
                <a:solidFill>
                  <a:schemeClr val="accent1"/>
                </a:solidFill>
              </a:rPr>
            </a:br>
            <a:r>
              <a:rPr lang="ru-RU" sz="4400" b="1" dirty="0" smtClean="0">
                <a:solidFill>
                  <a:schemeClr val="accent1"/>
                </a:solidFill>
              </a:rPr>
              <a:t>День </a:t>
            </a:r>
            <a:r>
              <a:rPr lang="ru-RU" sz="4400" b="1" dirty="0">
                <a:solidFill>
                  <a:schemeClr val="accent1"/>
                </a:solidFill>
              </a:rPr>
              <a:t>народного единства</a:t>
            </a:r>
          </a:p>
        </p:txBody>
      </p:sp>
      <p:pic>
        <p:nvPicPr>
          <p:cNvPr id="4" name="Picture 2" descr="C:\Documents and Settings\Admin\Мои документы\РИСУНКИ\Символы России, люди, Курган\0_11794c_e8895c9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13" y="4365104"/>
            <a:ext cx="5483286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Из словаря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Народное </a:t>
            </a:r>
            <a:r>
              <a:rPr lang="ru-RU" b="1" dirty="0">
                <a:solidFill>
                  <a:srgbClr val="C00000"/>
                </a:solidFill>
              </a:rPr>
              <a:t>ополчение</a:t>
            </a:r>
            <a:r>
              <a:rPr lang="ru-RU" dirty="0">
                <a:solidFill>
                  <a:srgbClr val="C00000"/>
                </a:solidFill>
              </a:rPr>
              <a:t> – </a:t>
            </a:r>
            <a:r>
              <a:rPr lang="ru-RU" dirty="0"/>
              <a:t>добровольное военное формирование из мирных жителей, создаваемое с целью защиты своего дома, земли, Родины, страны, в помощь регулярной действующей армии. </a:t>
            </a:r>
            <a:r>
              <a:rPr lang="ru-RU" dirty="0" smtClean="0"/>
              <a:t>Вступать </a:t>
            </a:r>
            <a:r>
              <a:rPr lang="ru-RU" dirty="0"/>
              <a:t>в народное ополчение в России всегда было делом высокой чести. </a:t>
            </a:r>
            <a:endParaRPr lang="ru-RU" dirty="0" smtClean="0"/>
          </a:p>
          <a:p>
            <a:pPr marL="0" indent="0">
              <a:buNone/>
            </a:pPr>
            <a:endParaRPr lang="ru-RU" sz="1200" dirty="0"/>
          </a:p>
          <a:p>
            <a:pPr marL="0" indent="0">
              <a:spcBef>
                <a:spcPts val="0"/>
              </a:spcBef>
              <a:buNone/>
            </a:pPr>
            <a:r>
              <a:rPr lang="ru-RU" i="1" u="sng" dirty="0"/>
              <a:t>Литература.</a:t>
            </a:r>
            <a:r>
              <a:rPr lang="ru-RU" dirty="0"/>
              <a:t> Основы духовной культуры (энциклопедический словарь педагога</a:t>
            </a:r>
            <a:r>
              <a:rPr lang="ru-RU" dirty="0" smtClean="0"/>
              <a:t>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— </a:t>
            </a:r>
            <a:r>
              <a:rPr lang="ru-RU" dirty="0"/>
              <a:t>Екатеринбург. В.С. Безрукова. 2000.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6" name="Picture 5" descr="C:\Documents and Settings\Admin\Мои документы\РИСУНКИ\Школа\Тетрадь Учебник Книга\Рисунок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725144"/>
            <a:ext cx="2304255" cy="172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3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Дмитрий Пожарский</a:t>
            </a:r>
          </a:p>
        </p:txBody>
      </p:sp>
      <p:pic>
        <p:nvPicPr>
          <p:cNvPr id="5122" name="Picture 2" descr="C:\Documents and Settings\Admin\Мои документы\Downloads\Копия 0007-007-Pozharsk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2939715" cy="388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02316" y="5502154"/>
            <a:ext cx="778093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пост главного воеводы был приглашен 30-летний новгородский князь Дмитрий Пожарский.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4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>
            <a:normAutofit/>
          </a:bodyPr>
          <a:lstStyle/>
          <a:p>
            <a:pPr algn="ctr"/>
            <a:r>
              <a:rPr lang="ru-RU" sz="3400" dirty="0">
                <a:solidFill>
                  <a:srgbClr val="C00000"/>
                </a:solidFill>
              </a:rPr>
              <a:t>Дмитрий </a:t>
            </a:r>
            <a:r>
              <a:rPr lang="ru-RU" sz="3400" dirty="0" smtClean="0">
                <a:solidFill>
                  <a:srgbClr val="C00000"/>
                </a:solidFill>
              </a:rPr>
              <a:t>Пожарский в своей вотчине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517232"/>
            <a:ext cx="8229600" cy="10081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Князь Дмитрий Михайлович Пожарский жил в то время </a:t>
            </a:r>
            <a:r>
              <a:rPr lang="ru-RU" dirty="0" smtClean="0"/>
              <a:t>в </a:t>
            </a:r>
            <a:r>
              <a:rPr lang="ru-RU" dirty="0"/>
              <a:t>100 </a:t>
            </a:r>
            <a:r>
              <a:rPr lang="ru-RU" dirty="0" smtClean="0"/>
              <a:t>верстах от </a:t>
            </a:r>
            <a:r>
              <a:rPr lang="ru-RU" dirty="0"/>
              <a:t>Нижнего Новгорода, в своей вотчине, и лечился от ран, полученных полгода тому назад под Москвой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18" descr="Картинка 185 из 604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8410" y="1573245"/>
            <a:ext cx="583339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728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Народное ополчение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84799"/>
            <a:ext cx="8229600" cy="1291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Под знамена Пожарского и Минина собралось огромное по тому времени войско </a:t>
            </a:r>
            <a:r>
              <a:rPr lang="ru-RU" dirty="0" smtClean="0"/>
              <a:t>– более </a:t>
            </a:r>
            <a:r>
              <a:rPr lang="ru-RU" dirty="0"/>
              <a:t>10 тысяч служилых поместных людей, до трех тысяч казаков, более тысячи стрельцов и множество крестьян.</a:t>
            </a:r>
          </a:p>
          <a:p>
            <a:endParaRPr lang="ru-RU" dirty="0"/>
          </a:p>
        </p:txBody>
      </p:sp>
      <p:pic>
        <p:nvPicPr>
          <p:cNvPr id="4" name="Содержимое 6" descr="Картинка 134 из 604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2756" y="1340768"/>
            <a:ext cx="4824784" cy="388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126"/>
            <a:ext cx="8229600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Изгнание поляков из Москвы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8352928" cy="11151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 чудотворной иконой Казанской Божией </a:t>
            </a:r>
            <a:r>
              <a:rPr lang="ru-RU" dirty="0" smtClean="0"/>
              <a:t>Матери Нижегородское </a:t>
            </a:r>
            <a:r>
              <a:rPr lang="ru-RU" dirty="0"/>
              <a:t>земское ополчение сумело 4 ноября 1612 </a:t>
            </a:r>
            <a:r>
              <a:rPr lang="ru-RU" dirty="0" smtClean="0"/>
              <a:t>г. </a:t>
            </a:r>
            <a:r>
              <a:rPr lang="ru-RU" dirty="0"/>
              <a:t>взять штурмом Китай-город и изгнать поляков из Москвы. </a:t>
            </a:r>
          </a:p>
        </p:txBody>
      </p:sp>
      <p:pic>
        <p:nvPicPr>
          <p:cNvPr id="6148" name="Picture 4" descr="C:\Documents and Settings\Admin\Мои документы\4 ноября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531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4 ноября\img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9720"/>
            <a:ext cx="193568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4 ноября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484785"/>
            <a:ext cx="4824536" cy="4752528"/>
          </a:xfrm>
        </p:spPr>
        <p:txBody>
          <a:bodyPr>
            <a:normAutofit fontScale="92500"/>
          </a:bodyPr>
          <a:lstStyle/>
          <a:p>
            <a:r>
              <a:rPr lang="ru-RU" dirty="0"/>
              <a:t>По указу царя Алексея Михайловича, правившего в 1645-1676 годах, </a:t>
            </a:r>
            <a:r>
              <a:rPr lang="ru-RU" dirty="0" smtClean="0"/>
              <a:t>в </a:t>
            </a:r>
            <a:r>
              <a:rPr lang="ru-RU" dirty="0"/>
              <a:t>честь этого великого события был </a:t>
            </a:r>
            <a:r>
              <a:rPr lang="ru-RU" dirty="0" smtClean="0"/>
              <a:t>установлен </a:t>
            </a:r>
            <a:r>
              <a:rPr lang="ru-RU" dirty="0"/>
              <a:t>праздник, ставший православно-государственным праздником Московской </a:t>
            </a:r>
            <a:r>
              <a:rPr lang="ru-RU" dirty="0" smtClean="0"/>
              <a:t>Руси (отмечался </a:t>
            </a:r>
            <a:r>
              <a:rPr lang="ru-RU" dirty="0"/>
              <a:t>до 1917 </a:t>
            </a:r>
            <a:r>
              <a:rPr lang="ru-RU" dirty="0" smtClean="0"/>
              <a:t>г.)</a:t>
            </a:r>
          </a:p>
          <a:p>
            <a:r>
              <a:rPr lang="ru-RU" dirty="0"/>
              <a:t>В церковный календарь этот день вошел как Празднование Казанской </a:t>
            </a:r>
            <a:r>
              <a:rPr lang="ru-RU" dirty="0" smtClean="0"/>
              <a:t>иконы </a:t>
            </a:r>
            <a:r>
              <a:rPr lang="ru-RU" dirty="0"/>
              <a:t>Божией Матери в память избавления Москвы и России от поляков в 1612 </a:t>
            </a:r>
            <a:r>
              <a:rPr lang="ru-RU" dirty="0" smtClean="0"/>
              <a:t>году.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Documents and Settings\Admin\Мои документы\4 ноября\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2" y="1628237"/>
            <a:ext cx="3183993" cy="367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Избрание нового царя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671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21 февраля 1613 г. Земский собор избрал царём России Михаила Романова.</a:t>
            </a:r>
          </a:p>
        </p:txBody>
      </p:sp>
      <p:pic>
        <p:nvPicPr>
          <p:cNvPr id="7170" name="Picture 2" descr="C:\Documents and Settings\Admin\Мои документы\4 ноября\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08" y="1537455"/>
            <a:ext cx="5373216" cy="40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rgbClr val="C00000"/>
                </a:solidFill>
              </a:rPr>
              <a:t>Подвиг Ивана </a:t>
            </a:r>
            <a:r>
              <a:rPr lang="ru-RU" sz="3600" dirty="0">
                <a:solidFill>
                  <a:srgbClr val="C00000"/>
                </a:solidFill>
              </a:rPr>
              <a:t>Сусанина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55771"/>
            <a:ext cx="8229600" cy="11756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Символом верности Родине вечно служит подвиг костромского крестьянина Ивана Сусанина, пожертвовавшего собственной жизнью в борьбе против польских интервентов, заведшего врагов в глухой лес, в болото (1613 </a:t>
            </a:r>
            <a:r>
              <a:rPr lang="ru-RU" dirty="0" smtClean="0"/>
              <a:t>г.). </a:t>
            </a:r>
            <a:endParaRPr lang="ru-RU" dirty="0"/>
          </a:p>
        </p:txBody>
      </p:sp>
      <p:pic>
        <p:nvPicPr>
          <p:cNvPr id="4098" name="Picture 2" descr="C:\Documents and Settings\Admin\Мои документы\Downloads\1266770392_ivan_susanin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31" y="1483094"/>
            <a:ext cx="5299000" cy="366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dirty="0" smtClean="0">
                <a:solidFill>
                  <a:srgbClr val="C00000"/>
                </a:solidFill>
              </a:rPr>
              <a:t>Памятник Ивану Сусанину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4221088"/>
            <a:ext cx="4114800" cy="2310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центре Костромы находится памятник Ивану Сусанину. На памятнике написано «ИВАНУ СУСАНИНУ ПАТРИОТУ ЗЕМЛИ РУССКОЙ».</a:t>
            </a:r>
          </a:p>
        </p:txBody>
      </p:sp>
      <p:pic>
        <p:nvPicPr>
          <p:cNvPr id="2050" name="Picture 2" descr="C:\Documents and Settings\Admin\Мои документы\Загрузки\490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4563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7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Памятник Минину и Пожарскому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28800"/>
            <a:ext cx="3816424" cy="450336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20 февраля 1818 г. был открыт памятник Минину и Пожарскому. Открытие памятника превратилось в крупнейшее событие культурной жизни страны. Монумент был первым памятником, установленным в разорённой французами столице.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Мои документы\4 ноября\4_noyab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7721"/>
            <a:ext cx="3456384" cy="491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15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День народного единства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5555" y="5301208"/>
            <a:ext cx="7704856" cy="8926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 2005 года – 4 ноября – государственный праздник «День народного единства».</a:t>
            </a:r>
          </a:p>
          <a:p>
            <a:endParaRPr lang="ru-RU" dirty="0"/>
          </a:p>
        </p:txBody>
      </p:sp>
      <p:pic>
        <p:nvPicPr>
          <p:cNvPr id="6" name="Picture 2" descr="C:\Documents and Settings\Admin\Мои документы\4 ноября\4_noyabr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57" y="1854978"/>
            <a:ext cx="5832648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7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Минин и </a:t>
            </a:r>
            <a:r>
              <a:rPr lang="ru-RU" dirty="0" smtClean="0">
                <a:solidFill>
                  <a:srgbClr val="C00000"/>
                </a:solidFill>
              </a:rPr>
              <a:t>Пожарский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774" y="5301208"/>
            <a:ext cx="7920880" cy="89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Минин и Пожарский сумели объединить народ вокруг идеи служения Отечеству. </a:t>
            </a:r>
          </a:p>
        </p:txBody>
      </p:sp>
      <p:pic>
        <p:nvPicPr>
          <p:cNvPr id="3074" name="Picture 2" descr="C:\Documents and Settings\Admin\Мои документы\Downloads\Копия 1024px-Minin_i_Pozharskiy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31" y="1623659"/>
            <a:ext cx="5393037" cy="33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8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Отечественная война 1812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661248"/>
            <a:ext cx="7488832" cy="8640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Массовое партизанское </a:t>
            </a:r>
            <a:r>
              <a:rPr lang="ru-RU" dirty="0" smtClean="0"/>
              <a:t>движение сделало </a:t>
            </a:r>
            <a:r>
              <a:rPr lang="ru-RU" dirty="0"/>
              <a:t>пребывание французов в России невыносимым. </a:t>
            </a:r>
          </a:p>
        </p:txBody>
      </p:sp>
      <p:pic>
        <p:nvPicPr>
          <p:cNvPr id="5122" name="Picture 2" descr="C:\Documents and Settings\Admin\Мои документы\Downloads\img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5" y="1412776"/>
            <a:ext cx="378298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Downloads\0_91f88_3e66f73f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4859512" cy="319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C00000"/>
                </a:solidFill>
              </a:rPr>
              <a:t>Народное ополчение 1941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4797152"/>
            <a:ext cx="4824536" cy="1080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Сталин призвал </a:t>
            </a:r>
            <a:r>
              <a:rPr lang="ru-RU" dirty="0"/>
              <a:t>жителей </a:t>
            </a:r>
            <a:r>
              <a:rPr lang="ru-RU" dirty="0" smtClean="0"/>
              <a:t>страны </a:t>
            </a:r>
            <a:r>
              <a:rPr lang="ru-RU" dirty="0"/>
              <a:t>организовывать отряды ополченцев.</a:t>
            </a:r>
          </a:p>
        </p:txBody>
      </p:sp>
      <p:pic>
        <p:nvPicPr>
          <p:cNvPr id="6147" name="Picture 3" descr="C:\Documents and Settings\Admin\Мои документы\Downloads\Московские рабочие-ополченцы у рубежей Москвы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21"/>
          <a:stretch/>
        </p:blipFill>
        <p:spPr bwMode="auto">
          <a:xfrm>
            <a:off x="611560" y="1639190"/>
            <a:ext cx="3024336" cy="441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Газета &quot;Правда&quot; от 3 июля 1941 г.">
            <a:hlinkClick r:id="rId4"/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39190"/>
            <a:ext cx="338437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59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350455" cy="9906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Цитата А.С. Пушкина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8956" y="2077053"/>
            <a:ext cx="3960440" cy="4017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«Гордиться славою своих предков не только можно, но и должно, не уважать оной есть постыдное малодушие, есть первый признак дикости и безнравственности».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А.С</a:t>
            </a:r>
            <a:r>
              <a:rPr lang="ru-RU" dirty="0"/>
              <a:t>. Пушкин </a:t>
            </a:r>
          </a:p>
        </p:txBody>
      </p:sp>
      <p:pic>
        <p:nvPicPr>
          <p:cNvPr id="8194" name="Picture 2" descr="C:\Documents and Settings\Admin\Мои документы\Downloads\250px-Portrait_of_Alexander_Pushkin_(Orest_Kiprensky,_1827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4" y="1715322"/>
            <a:ext cx="3312932" cy="3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Documents and Settings\Admin\Мои документы\РИСУНКИ\свитки\Копия свит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14718"/>
            <a:ext cx="1543165" cy="13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7444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Народ </a:t>
            </a:r>
            <a:r>
              <a:rPr lang="ru-RU" dirty="0"/>
              <a:t>– это </a:t>
            </a:r>
            <a:r>
              <a:rPr lang="ru-RU" dirty="0" smtClean="0"/>
              <a:t>мы.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Народное </a:t>
            </a:r>
            <a:r>
              <a:rPr lang="ru-RU" dirty="0"/>
              <a:t>единство должно быть всегда, вне зависимости от времени, века, экономической и политической ситуации в стране.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Сохранение </a:t>
            </a:r>
            <a:r>
              <a:rPr lang="ru-RU" dirty="0"/>
              <a:t>единства государства, дальнейшее развитие общества – залог мирной и счастливой жизни. </a:t>
            </a: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/>
              <a:t>Мы </a:t>
            </a:r>
            <a:r>
              <a:rPr lang="ru-RU" dirty="0"/>
              <a:t>должны понимать и поддерживать друг друга, мы должны быть вместе!</a:t>
            </a:r>
          </a:p>
          <a:p>
            <a:endParaRPr lang="ru-RU" dirty="0"/>
          </a:p>
        </p:txBody>
      </p:sp>
      <p:pic>
        <p:nvPicPr>
          <p:cNvPr id="9218" name="Picture 2" descr="C:\Documents and Settings\Admin\Мои документы\РИСУНКИ\Школа\Учитель Ученик\Ученик\article841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614" y="4083383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5138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День добрых дел и заботы о людях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«Пусть </a:t>
            </a:r>
            <a:r>
              <a:rPr lang="ru-RU" dirty="0" smtClean="0"/>
              <a:t>этот </a:t>
            </a:r>
            <a:r>
              <a:rPr lang="ru-RU" dirty="0"/>
              <a:t>праздник послужит единению народа, осознанию того, что Россия – наша общая Родина. Мировоззренческие, национальные, социальные и другие различия, неизбежные в любом современном государстве все же не должны препятствовать нашим общим трудам ради процветания Отечества и благоденствия живущих в нем людей». </a:t>
            </a:r>
          </a:p>
          <a:p>
            <a:pPr marL="0" indent="0">
              <a:buNone/>
            </a:pPr>
            <a:r>
              <a:rPr lang="ru-RU" dirty="0"/>
              <a:t>                                Алексий II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Содержимое 7" descr="G:\yarbld\Для мамы\АЛЕК.jpg"/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2" t="10157" r="9335" b="9539"/>
          <a:stretch/>
        </p:blipFill>
        <p:spPr>
          <a:xfrm>
            <a:off x="712168" y="1791521"/>
            <a:ext cx="3137340" cy="401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6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День народного единства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282547"/>
            <a:ext cx="2808312" cy="5256584"/>
          </a:xfrm>
        </p:spPr>
        <p:txBody>
          <a:bodyPr>
            <a:noAutofit/>
          </a:bodyPr>
          <a:lstStyle/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С историей не спорят,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С историей живут,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Она объединяет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На подвиг и на труд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600" dirty="0"/>
              <a:t> 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Едино государство,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Когда един народ,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Когда великой силой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Он движется вперед.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600" dirty="0"/>
              <a:t> 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Врага он побеждает,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Объединившись в бой,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И Русь освобождает,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И жертвует собой.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600" dirty="0"/>
              <a:t> 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Во славу тех героев 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Живем одной судьбой,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Сегодня День единства</a:t>
            </a:r>
          </a:p>
          <a:p>
            <a:pPr marL="1973263" indent="-1973263">
              <a:spcBef>
                <a:spcPts val="0"/>
              </a:spcBef>
              <a:buNone/>
            </a:pPr>
            <a:r>
              <a:rPr lang="ru-RU" sz="1800" dirty="0"/>
              <a:t>Мы празднуем с тобой</a:t>
            </a:r>
            <a:r>
              <a:rPr lang="ru-RU" sz="1800" dirty="0" smtClean="0"/>
              <a:t>!</a:t>
            </a:r>
            <a:endParaRPr lang="ru-RU" sz="1800" dirty="0"/>
          </a:p>
        </p:txBody>
      </p:sp>
      <p:pic>
        <p:nvPicPr>
          <p:cNvPr id="2057" name="Picture 9" descr="C:\Documents and Settings\Admin\Мои документы\РИСУНКИ\Цветы\Рисунок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1363"/>
            <a:ext cx="2632720" cy="20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Памятник Минину и Пожарскому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dmin\Мои документы\4 ноября\4_noyabr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91110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7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Смутное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806" y="5271492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было тяжелое время для России. Смерть Ивана Грозного, русское государство распалось, появились многочисленные самозванцы. </a:t>
            </a:r>
          </a:p>
        </p:txBody>
      </p:sp>
      <p:pic>
        <p:nvPicPr>
          <p:cNvPr id="1026" name="Picture 2" descr="C:\Documents and Settings\Admin\Мои документы\Загрузки\Гри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71" y="1509935"/>
            <a:ext cx="2569418" cy="327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Загрузки\d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5"/>
          <a:stretch/>
        </p:blipFill>
        <p:spPr bwMode="auto">
          <a:xfrm>
            <a:off x="6112743" y="1528788"/>
            <a:ext cx="2442150" cy="321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2402" y="4785687"/>
            <a:ext cx="2854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Гришка</a:t>
            </a:r>
            <a:r>
              <a:rPr lang="ru-RU" b="1" dirty="0" smtClean="0"/>
              <a:t> </a:t>
            </a:r>
            <a:r>
              <a:rPr lang="ru-RU" sz="2400" b="1" dirty="0" smtClean="0"/>
              <a:t>Отрепьев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05077" y="4770773"/>
            <a:ext cx="2370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Л</a:t>
            </a:r>
            <a:r>
              <a:rPr lang="ru-RU" sz="2400" b="1" dirty="0"/>
              <a:t>ж</a:t>
            </a:r>
            <a:r>
              <a:rPr lang="ru-RU" sz="2400" b="1" dirty="0" smtClean="0"/>
              <a:t>едмитрий </a:t>
            </a:r>
            <a:r>
              <a:rPr lang="en-US" sz="2400" b="1" dirty="0" smtClean="0"/>
              <a:t>II</a:t>
            </a:r>
            <a:endParaRPr lang="ru-RU" sz="2400" b="1" dirty="0"/>
          </a:p>
        </p:txBody>
      </p:sp>
      <p:pic>
        <p:nvPicPr>
          <p:cNvPr id="1028" name="Picture 4" descr="C:\Documents and Settings\Admin\Мои документы\Загрузки\1f5b009d7e4dfa243a3ea559ca84031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1"/>
          <a:stretch/>
        </p:blipFill>
        <p:spPr bwMode="auto">
          <a:xfrm>
            <a:off x="592733" y="1496218"/>
            <a:ext cx="2557928" cy="33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5211" y="4809827"/>
            <a:ext cx="2357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Иван Грозный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6933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Смутное время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Приходилось воевать то с поляками, то с литовцами, то со шведами. Москва лежала в руинах. Многие русские города были разрушены и сожжены. </a:t>
            </a:r>
          </a:p>
          <a:p>
            <a:pPr marL="0" indent="0">
              <a:buNone/>
            </a:pPr>
            <a:r>
              <a:rPr lang="ru-RU" dirty="0"/>
              <a:t>Повсеместные грабежи, разбой, воровство, повальное пьянство </a:t>
            </a:r>
            <a:r>
              <a:rPr lang="ru-RU" dirty="0" smtClean="0"/>
              <a:t>поразили </a:t>
            </a:r>
            <a:r>
              <a:rPr lang="ru-RU" dirty="0"/>
              <a:t>страну. Власть в Москве узурпировала «семибоярщина», пустившая в Кремль польские войска с намерением посадить на русский престол католического королевича Владислава.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3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Гибель России казалась неизбежной…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31302"/>
            <a:ext cx="4258816" cy="4845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В 1610 г. бояре открыли ворота и впустили в Москву польские войска. Москвичи восстали. Почти вся Москва сгорела. Большинство жителей погибло... Польские отряды расползлись по всей стране. Развернула агрессивные действия и Швеция. </a:t>
            </a:r>
            <a:r>
              <a:rPr lang="ru-RU" dirty="0" smtClean="0"/>
              <a:t>Россия </a:t>
            </a:r>
            <a:r>
              <a:rPr lang="ru-RU" dirty="0"/>
              <a:t>оказалась перед прямой угрозой утраты независимости. Гибель России казалась неизбежной…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7" name="Picture 3" descr="C:\Documents and Settings\Admin\Мои документы\4 ноября\Копия 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" y="1747417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9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Московский патриарх Гермоген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3816424" cy="43610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Московский патриарх Гермоген, будучи в заточении у поляков, смог через верных людей переслать грамоту, в которой призывал русские полки, бояр и атаманов к объединению.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0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t="1209" r="3390" b="6682"/>
          <a:stretch/>
        </p:blipFill>
        <p:spPr>
          <a:xfrm>
            <a:off x="695400" y="1568737"/>
            <a:ext cx="3501259" cy="4392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Козьма </a:t>
            </a:r>
            <a:r>
              <a:rPr lang="ru-RU" dirty="0">
                <a:solidFill>
                  <a:srgbClr val="C00000"/>
                </a:solidFill>
              </a:rPr>
              <a:t>Минин</a:t>
            </a:r>
          </a:p>
        </p:txBody>
      </p:sp>
      <p:pic>
        <p:nvPicPr>
          <p:cNvPr id="4098" name="Picture 2" descr="C:\Documents and Settings\Admin\Мои документы\Downloads\Копия Портрет Козьмы Минина. Художник М. Салм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7" y="1481900"/>
            <a:ext cx="28575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53519" y="5301208"/>
            <a:ext cx="7344816" cy="11757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Земский староста Козьма Минин загорелся </a:t>
            </a:r>
            <a:r>
              <a:rPr lang="ru-RU" dirty="0"/>
              <a:t>идеей поднять народ на борьбу с чужеземцами.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Обращение Минин к народу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126" y="5637584"/>
            <a:ext cx="8229600" cy="959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 сентябре 1611 года </a:t>
            </a:r>
            <a:r>
              <a:rPr lang="ru-RU" dirty="0" smtClean="0"/>
              <a:t>Козьма </a:t>
            </a:r>
            <a:r>
              <a:rPr lang="ru-RU" dirty="0"/>
              <a:t>Минин обратился к горожанам с призывом создать народное ополчение. </a:t>
            </a:r>
          </a:p>
        </p:txBody>
      </p:sp>
      <p:pic>
        <p:nvPicPr>
          <p:cNvPr id="3074" name="Picture 2" descr="C:\Documents and Settings\Admin\Мои документы\4 ноября\Копия 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57" y="1555463"/>
            <a:ext cx="5256584" cy="39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91892" y="5157192"/>
            <a:ext cx="7468069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49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422</TotalTime>
  <Words>784</Words>
  <Application>Microsoft Office PowerPoint</Application>
  <PresentationFormat>Экран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Ясность</vt:lpstr>
      <vt:lpstr>4 ноября –  День народного единства</vt:lpstr>
      <vt:lpstr>День народного единства</vt:lpstr>
      <vt:lpstr>Памятник Минину и Пожарскому</vt:lpstr>
      <vt:lpstr>Смутное время</vt:lpstr>
      <vt:lpstr>Смутное время</vt:lpstr>
      <vt:lpstr>Гибель России казалась неизбежной…</vt:lpstr>
      <vt:lpstr>Московский патриарх Гермоген</vt:lpstr>
      <vt:lpstr>Козьма Минин</vt:lpstr>
      <vt:lpstr>Обращение Минин к народу</vt:lpstr>
      <vt:lpstr>Из словаря</vt:lpstr>
      <vt:lpstr>Дмитрий Пожарский</vt:lpstr>
      <vt:lpstr>Дмитрий Пожарский в своей вотчине</vt:lpstr>
      <vt:lpstr>Народное ополчение</vt:lpstr>
      <vt:lpstr>Изгнание поляков из Москвы</vt:lpstr>
      <vt:lpstr>4 ноября</vt:lpstr>
      <vt:lpstr>Избрание нового царя</vt:lpstr>
      <vt:lpstr>Подвиг Ивана Сусанина</vt:lpstr>
      <vt:lpstr>Памятник Ивану Сусанину</vt:lpstr>
      <vt:lpstr>Памятник Минину и Пожарскому</vt:lpstr>
      <vt:lpstr>Минин и Пожарский</vt:lpstr>
      <vt:lpstr>Отечественная война 1812 года</vt:lpstr>
      <vt:lpstr>Народное ополчение 1941 года</vt:lpstr>
      <vt:lpstr>Цитата А.С. Пушкина</vt:lpstr>
      <vt:lpstr>Презентация PowerPoint</vt:lpstr>
      <vt:lpstr>День добрых дел и заботы о людях</vt:lpstr>
      <vt:lpstr>День народного единства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Догадова</dc:creator>
  <cp:lastModifiedBy>Догадова</cp:lastModifiedBy>
  <cp:revision>34</cp:revision>
  <dcterms:created xsi:type="dcterms:W3CDTF">2014-11-03T06:18:51Z</dcterms:created>
  <dcterms:modified xsi:type="dcterms:W3CDTF">2023-01-02T09:33:27Z</dcterms:modified>
</cp:coreProperties>
</file>