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7" r:id="rId4"/>
    <p:sldId id="259" r:id="rId5"/>
    <p:sldId id="272" r:id="rId6"/>
    <p:sldId id="266" r:id="rId7"/>
    <p:sldId id="260" r:id="rId8"/>
    <p:sldId id="274" r:id="rId9"/>
    <p:sldId id="277" r:id="rId10"/>
    <p:sldId id="261" r:id="rId11"/>
    <p:sldId id="262" r:id="rId12"/>
    <p:sldId id="263" r:id="rId13"/>
    <p:sldId id="264" r:id="rId14"/>
    <p:sldId id="269" r:id="rId15"/>
    <p:sldId id="265" r:id="rId16"/>
    <p:sldId id="268" r:id="rId17"/>
    <p:sldId id="271" r:id="rId18"/>
    <p:sldId id="275" r:id="rId19"/>
    <p:sldId id="276" r:id="rId20"/>
    <p:sldId id="278" r:id="rId21"/>
    <p:sldId id="279" r:id="rId22"/>
    <p:sldId id="280" r:id="rId23"/>
    <p:sldId id="270" r:id="rId24"/>
    <p:sldId id="27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028F5C5-1D4A-4C69-A108-8C3E5B263C52}"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1FEE1-FCA9-43DC-B14C-01354B33DC2D}"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028F5C5-1D4A-4C69-A108-8C3E5B263C52}"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1FEE1-FCA9-43DC-B14C-01354B33DC2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028F5C5-1D4A-4C69-A108-8C3E5B263C52}"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1FEE1-FCA9-43DC-B14C-01354B33DC2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028F5C5-1D4A-4C69-A108-8C3E5B263C52}"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1FEE1-FCA9-43DC-B14C-01354B33DC2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28F5C5-1D4A-4C69-A108-8C3E5B263C52}"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71FEE1-FCA9-43DC-B14C-01354B33DC2D}"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028F5C5-1D4A-4C69-A108-8C3E5B263C52}"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71FEE1-FCA9-43DC-B14C-01354B33DC2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028F5C5-1D4A-4C69-A108-8C3E5B263C52}" type="datetimeFigureOut">
              <a:rPr lang="ru-RU" smtClean="0"/>
              <a:t>05.11.2014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171FEE1-FCA9-43DC-B14C-01354B33DC2D}"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028F5C5-1D4A-4C69-A108-8C3E5B263C52}" type="datetimeFigureOut">
              <a:rPr lang="ru-RU" smtClean="0"/>
              <a:t>05.11.2014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171FEE1-FCA9-43DC-B14C-01354B33DC2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8F5C5-1D4A-4C69-A108-8C3E5B263C52}" type="datetimeFigureOut">
              <a:rPr lang="ru-RU" smtClean="0"/>
              <a:t>05.11.2014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171FEE1-FCA9-43DC-B14C-01354B33DC2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28F5C5-1D4A-4C69-A108-8C3E5B263C52}"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71FEE1-FCA9-43DC-B14C-01354B33DC2D}"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28F5C5-1D4A-4C69-A108-8C3E5B263C52}"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71FEE1-FCA9-43DC-B14C-01354B33DC2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028F5C5-1D4A-4C69-A108-8C3E5B263C52}" type="datetimeFigureOut">
              <a:rPr lang="ru-RU" smtClean="0"/>
              <a:t>05.11.2014</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171FEE1-FCA9-43DC-B14C-01354B33DC2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1.jpeg"/><Relationship Id="rId4" Type="http://schemas.openxmlformats.org/officeDocument/2006/relationships/hyperlink" Target="http://voynablog.ru/wp-content/uploads/2013/02/vov10.jpg"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subTitle" idx="1"/>
          </p:nvPr>
        </p:nvSpPr>
        <p:spPr>
          <a:xfrm>
            <a:off x="685800" y="3505200"/>
            <a:ext cx="6190456" cy="1752600"/>
          </a:xfrm>
        </p:spPr>
        <p:txBody>
          <a:bodyPr>
            <a:normAutofit/>
          </a:bodyPr>
          <a:lstStyle/>
          <a:p>
            <a:r>
              <a:rPr lang="ru-RU" sz="3400" dirty="0" smtClean="0">
                <a:solidFill>
                  <a:srgbClr val="002060"/>
                </a:solidFill>
              </a:rPr>
              <a:t>Информационные </a:t>
            </a:r>
            <a:r>
              <a:rPr lang="ru-RU" sz="3400" dirty="0">
                <a:solidFill>
                  <a:srgbClr val="002060"/>
                </a:solidFill>
              </a:rPr>
              <a:t>минуты </a:t>
            </a:r>
            <a:r>
              <a:rPr lang="ru-RU" sz="3400" dirty="0" smtClean="0">
                <a:solidFill>
                  <a:srgbClr val="002060"/>
                </a:solidFill>
              </a:rPr>
              <a:t>для </a:t>
            </a:r>
            <a:r>
              <a:rPr lang="ru-RU" sz="3400" dirty="0">
                <a:solidFill>
                  <a:srgbClr val="002060"/>
                </a:solidFill>
              </a:rPr>
              <a:t>5 </a:t>
            </a:r>
            <a:r>
              <a:rPr lang="ru-RU" sz="3400" dirty="0" smtClean="0">
                <a:solidFill>
                  <a:srgbClr val="002060"/>
                </a:solidFill>
              </a:rPr>
              <a:t>класса</a:t>
            </a:r>
            <a:endParaRPr lang="ru-RU" sz="3400" dirty="0">
              <a:solidFill>
                <a:srgbClr val="002060"/>
              </a:solidFill>
            </a:endParaRPr>
          </a:p>
        </p:txBody>
      </p:sp>
      <p:sp>
        <p:nvSpPr>
          <p:cNvPr id="7" name="Заголовок 1"/>
          <p:cNvSpPr>
            <a:spLocks noGrp="1"/>
          </p:cNvSpPr>
          <p:nvPr>
            <p:ph type="ctrTitle"/>
          </p:nvPr>
        </p:nvSpPr>
        <p:spPr>
          <a:xfrm>
            <a:off x="683568" y="1340768"/>
            <a:ext cx="7848600" cy="1927225"/>
          </a:xfrm>
        </p:spPr>
        <p:txBody>
          <a:bodyPr/>
          <a:lstStyle/>
          <a:p>
            <a:r>
              <a:rPr lang="ru-RU" sz="5000" dirty="0">
                <a:solidFill>
                  <a:schemeClr val="accent1"/>
                </a:solidFill>
              </a:rPr>
              <a:t>День народного единства</a:t>
            </a:r>
          </a:p>
        </p:txBody>
      </p:sp>
    </p:spTree>
    <p:extLst>
      <p:ext uri="{BB962C8B-B14F-4D97-AF65-F5344CB8AC3E}">
        <p14:creationId xmlns:p14="http://schemas.microsoft.com/office/powerpoint/2010/main" val="112648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C00000"/>
                </a:solidFill>
              </a:rPr>
              <a:t>Дмитрий Пожарский</a:t>
            </a:r>
          </a:p>
        </p:txBody>
      </p:sp>
      <p:pic>
        <p:nvPicPr>
          <p:cNvPr id="5122" name="Picture 2" descr="C:\Documents and Settings\Admin\Мои документы\Downloads\Копия 0007-007-Pozharski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484784"/>
            <a:ext cx="2939715" cy="3880424"/>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702316" y="5502154"/>
            <a:ext cx="7780938" cy="93610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ru-RU" dirty="0" smtClean="0"/>
              <a:t>На </a:t>
            </a:r>
            <a:r>
              <a:rPr lang="ru-RU" dirty="0"/>
              <a:t>пост главного воеводы был приглашен 30-летний новгородский князь Дмитрий Пожарский. </a:t>
            </a:r>
          </a:p>
          <a:p>
            <a:endParaRPr lang="ru-RU" dirty="0"/>
          </a:p>
        </p:txBody>
      </p:sp>
    </p:spTree>
    <p:extLst>
      <p:ext uri="{BB962C8B-B14F-4D97-AF65-F5344CB8AC3E}">
        <p14:creationId xmlns:p14="http://schemas.microsoft.com/office/powerpoint/2010/main" val="4281426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376"/>
          </a:xfrm>
        </p:spPr>
        <p:txBody>
          <a:bodyPr>
            <a:normAutofit/>
          </a:bodyPr>
          <a:lstStyle/>
          <a:p>
            <a:pPr algn="ctr"/>
            <a:r>
              <a:rPr lang="ru-RU" sz="3400" dirty="0">
                <a:solidFill>
                  <a:srgbClr val="C00000"/>
                </a:solidFill>
              </a:rPr>
              <a:t>Дмитрий </a:t>
            </a:r>
            <a:r>
              <a:rPr lang="ru-RU" sz="3400" dirty="0" smtClean="0">
                <a:solidFill>
                  <a:srgbClr val="C00000"/>
                </a:solidFill>
              </a:rPr>
              <a:t>Пожарский в своей вотчине</a:t>
            </a:r>
            <a:endParaRPr lang="ru-RU" sz="3400" dirty="0"/>
          </a:p>
        </p:txBody>
      </p:sp>
      <p:sp>
        <p:nvSpPr>
          <p:cNvPr id="3" name="Объект 2"/>
          <p:cNvSpPr>
            <a:spLocks noGrp="1"/>
          </p:cNvSpPr>
          <p:nvPr>
            <p:ph idx="1"/>
          </p:nvPr>
        </p:nvSpPr>
        <p:spPr>
          <a:xfrm>
            <a:off x="467544" y="5517232"/>
            <a:ext cx="8229600" cy="1008112"/>
          </a:xfrm>
        </p:spPr>
        <p:txBody>
          <a:bodyPr>
            <a:normAutofit fontScale="92500" lnSpcReduction="10000"/>
          </a:bodyPr>
          <a:lstStyle/>
          <a:p>
            <a:pPr marL="0" indent="0">
              <a:buNone/>
            </a:pPr>
            <a:r>
              <a:rPr lang="ru-RU" dirty="0"/>
              <a:t>Князь Дмитрий Михайлович Пожарский жил в то время </a:t>
            </a:r>
            <a:r>
              <a:rPr lang="ru-RU" dirty="0" smtClean="0"/>
              <a:t>в </a:t>
            </a:r>
            <a:r>
              <a:rPr lang="ru-RU" dirty="0"/>
              <a:t>100 </a:t>
            </a:r>
            <a:r>
              <a:rPr lang="ru-RU" dirty="0" smtClean="0"/>
              <a:t>верстах от </a:t>
            </a:r>
            <a:r>
              <a:rPr lang="ru-RU" dirty="0"/>
              <a:t>Нижнего Новгорода, в своей вотчине, и лечился от ран, полученных полгода тому назад под Москвой</a:t>
            </a:r>
            <a:r>
              <a:rPr lang="ru-RU" dirty="0" smtClean="0"/>
              <a:t>.</a:t>
            </a:r>
            <a:endParaRPr lang="ru-RU" dirty="0"/>
          </a:p>
        </p:txBody>
      </p:sp>
      <p:pic>
        <p:nvPicPr>
          <p:cNvPr id="4" name="Содержимое 18" descr="Картинка 185 из 6045"/>
          <p:cNvPicPr>
            <a:picLocks/>
          </p:cNvPicPr>
          <p:nvPr/>
        </p:nvPicPr>
        <p:blipFill>
          <a:blip r:embed="rId2">
            <a:extLst>
              <a:ext uri="{28A0092B-C50C-407E-A947-70E740481C1C}">
                <a14:useLocalDpi xmlns:a14="http://schemas.microsoft.com/office/drawing/2010/main" val="0"/>
              </a:ext>
            </a:extLst>
          </a:blip>
          <a:srcRect/>
          <a:stretch>
            <a:fillRect/>
          </a:stretch>
        </p:blipFill>
        <p:spPr>
          <a:xfrm>
            <a:off x="1618410" y="1573245"/>
            <a:ext cx="5833392" cy="3672408"/>
          </a:xfrm>
          <a:prstGeom prst="rect">
            <a:avLst/>
          </a:prstGeom>
        </p:spPr>
      </p:pic>
    </p:spTree>
    <p:extLst>
      <p:ext uri="{BB962C8B-B14F-4D97-AF65-F5344CB8AC3E}">
        <p14:creationId xmlns:p14="http://schemas.microsoft.com/office/powerpoint/2010/main" val="3728457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772886"/>
          </a:xfrm>
        </p:spPr>
        <p:txBody>
          <a:bodyPr/>
          <a:lstStyle/>
          <a:p>
            <a:pPr algn="ctr"/>
            <a:r>
              <a:rPr lang="ru-RU" dirty="0" smtClean="0">
                <a:solidFill>
                  <a:srgbClr val="C00000"/>
                </a:solidFill>
              </a:rPr>
              <a:t>Народное ополчение</a:t>
            </a:r>
            <a:endParaRPr lang="ru-RU" dirty="0">
              <a:solidFill>
                <a:srgbClr val="C00000"/>
              </a:solidFill>
            </a:endParaRPr>
          </a:p>
        </p:txBody>
      </p:sp>
      <p:sp>
        <p:nvSpPr>
          <p:cNvPr id="3" name="Объект 2"/>
          <p:cNvSpPr>
            <a:spLocks noGrp="1"/>
          </p:cNvSpPr>
          <p:nvPr>
            <p:ph idx="1"/>
          </p:nvPr>
        </p:nvSpPr>
        <p:spPr>
          <a:xfrm>
            <a:off x="457200" y="5384799"/>
            <a:ext cx="8229600" cy="1291771"/>
          </a:xfrm>
        </p:spPr>
        <p:txBody>
          <a:bodyPr>
            <a:normAutofit fontScale="92500" lnSpcReduction="20000"/>
          </a:bodyPr>
          <a:lstStyle/>
          <a:p>
            <a:pPr marL="0" indent="0">
              <a:buNone/>
            </a:pPr>
            <a:r>
              <a:rPr lang="ru-RU" dirty="0"/>
              <a:t>Под знамена Пожарского и Минина собралось огромное по тому времени войско </a:t>
            </a:r>
            <a:r>
              <a:rPr lang="ru-RU" dirty="0" smtClean="0"/>
              <a:t>– более </a:t>
            </a:r>
            <a:r>
              <a:rPr lang="ru-RU" dirty="0"/>
              <a:t>10 тысяч служилых поместных людей, до трех тысяч казаков, более тысячи стрельцов и множество крестьян.</a:t>
            </a:r>
          </a:p>
          <a:p>
            <a:endParaRPr lang="ru-RU" dirty="0"/>
          </a:p>
        </p:txBody>
      </p:sp>
      <p:pic>
        <p:nvPicPr>
          <p:cNvPr id="4" name="Содержимое 6" descr="Картинка 134 из 6045"/>
          <p:cNvPicPr>
            <a:picLocks/>
          </p:cNvPicPr>
          <p:nvPr/>
        </p:nvPicPr>
        <p:blipFill>
          <a:blip r:embed="rId2">
            <a:extLst>
              <a:ext uri="{28A0092B-C50C-407E-A947-70E740481C1C}">
                <a14:useLocalDpi xmlns:a14="http://schemas.microsoft.com/office/drawing/2010/main" val="0"/>
              </a:ext>
            </a:extLst>
          </a:blip>
          <a:srcRect/>
          <a:stretch>
            <a:fillRect/>
          </a:stretch>
        </p:blipFill>
        <p:spPr>
          <a:xfrm>
            <a:off x="2152756" y="1340768"/>
            <a:ext cx="4824784" cy="3888730"/>
          </a:xfrm>
          <a:prstGeom prst="rect">
            <a:avLst/>
          </a:prstGeom>
        </p:spPr>
      </p:pic>
    </p:spTree>
    <p:extLst>
      <p:ext uri="{BB962C8B-B14F-4D97-AF65-F5344CB8AC3E}">
        <p14:creationId xmlns:p14="http://schemas.microsoft.com/office/powerpoint/2010/main" val="2396480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36126"/>
            <a:ext cx="8229600" cy="990600"/>
          </a:xfrm>
        </p:spPr>
        <p:txBody>
          <a:bodyPr/>
          <a:lstStyle/>
          <a:p>
            <a:pPr algn="ctr"/>
            <a:r>
              <a:rPr lang="ru-RU" dirty="0" smtClean="0">
                <a:solidFill>
                  <a:srgbClr val="C00000"/>
                </a:solidFill>
              </a:rPr>
              <a:t>Изгнание поляков из Москвы</a:t>
            </a:r>
            <a:endParaRPr lang="ru-RU" dirty="0">
              <a:solidFill>
                <a:srgbClr val="C00000"/>
              </a:solidFill>
            </a:endParaRPr>
          </a:p>
        </p:txBody>
      </p:sp>
      <p:sp>
        <p:nvSpPr>
          <p:cNvPr id="3" name="Объект 2"/>
          <p:cNvSpPr>
            <a:spLocks noGrp="1"/>
          </p:cNvSpPr>
          <p:nvPr>
            <p:ph idx="1"/>
          </p:nvPr>
        </p:nvSpPr>
        <p:spPr>
          <a:xfrm>
            <a:off x="395536" y="5517232"/>
            <a:ext cx="8352928" cy="1115115"/>
          </a:xfrm>
        </p:spPr>
        <p:txBody>
          <a:bodyPr>
            <a:normAutofit fontScale="92500"/>
          </a:bodyPr>
          <a:lstStyle/>
          <a:p>
            <a:pPr marL="0" indent="0">
              <a:buNone/>
            </a:pPr>
            <a:r>
              <a:rPr lang="ru-RU" dirty="0"/>
              <a:t>С чудотворной иконой Казанской Божией </a:t>
            </a:r>
            <a:r>
              <a:rPr lang="ru-RU" dirty="0" smtClean="0"/>
              <a:t>Матери Нижегородское </a:t>
            </a:r>
            <a:r>
              <a:rPr lang="ru-RU" dirty="0"/>
              <a:t>земское ополчение сумело 4 ноября 1612 </a:t>
            </a:r>
            <a:r>
              <a:rPr lang="ru-RU" dirty="0" smtClean="0"/>
              <a:t>г. </a:t>
            </a:r>
            <a:r>
              <a:rPr lang="ru-RU" dirty="0"/>
              <a:t>взять штурмом Китай-город и изгнать поляков из Москвы. </a:t>
            </a:r>
          </a:p>
        </p:txBody>
      </p:sp>
      <p:pic>
        <p:nvPicPr>
          <p:cNvPr id="6148" name="Picture 4" descr="C:\Documents and Settings\Admin\Мои документы\4 ноября\im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615315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Documents and Settings\Admin\Мои документы\4 ноября\img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89720"/>
            <a:ext cx="1935681"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375"/>
          </a:xfrm>
        </p:spPr>
        <p:txBody>
          <a:bodyPr/>
          <a:lstStyle/>
          <a:p>
            <a:pPr algn="ctr"/>
            <a:r>
              <a:rPr lang="ru-RU" dirty="0" smtClean="0">
                <a:solidFill>
                  <a:srgbClr val="C00000"/>
                </a:solidFill>
              </a:rPr>
              <a:t>4 ноября</a:t>
            </a:r>
            <a:endParaRPr lang="ru-RU" dirty="0">
              <a:solidFill>
                <a:srgbClr val="C00000"/>
              </a:solidFill>
            </a:endParaRPr>
          </a:p>
        </p:txBody>
      </p:sp>
      <p:sp>
        <p:nvSpPr>
          <p:cNvPr id="3" name="Объект 2"/>
          <p:cNvSpPr>
            <a:spLocks noGrp="1"/>
          </p:cNvSpPr>
          <p:nvPr>
            <p:ph idx="1"/>
          </p:nvPr>
        </p:nvSpPr>
        <p:spPr>
          <a:xfrm>
            <a:off x="3707904" y="1484785"/>
            <a:ext cx="4824536" cy="4752528"/>
          </a:xfrm>
        </p:spPr>
        <p:txBody>
          <a:bodyPr>
            <a:normAutofit fontScale="92500"/>
          </a:bodyPr>
          <a:lstStyle/>
          <a:p>
            <a:r>
              <a:rPr lang="ru-RU" dirty="0"/>
              <a:t>По указу царя Алексея Михайловича, правившего в 1645-1676 годах, </a:t>
            </a:r>
            <a:r>
              <a:rPr lang="ru-RU" dirty="0" smtClean="0"/>
              <a:t>в </a:t>
            </a:r>
            <a:r>
              <a:rPr lang="ru-RU" dirty="0"/>
              <a:t>честь этого великого события был </a:t>
            </a:r>
            <a:r>
              <a:rPr lang="ru-RU" dirty="0" smtClean="0"/>
              <a:t>установлен </a:t>
            </a:r>
            <a:r>
              <a:rPr lang="ru-RU" dirty="0"/>
              <a:t>праздник, ставший православно-государственным праздником Московской </a:t>
            </a:r>
            <a:r>
              <a:rPr lang="ru-RU" dirty="0" smtClean="0"/>
              <a:t>Руси (отмечался </a:t>
            </a:r>
            <a:r>
              <a:rPr lang="ru-RU" dirty="0"/>
              <a:t>до 1917 </a:t>
            </a:r>
            <a:r>
              <a:rPr lang="ru-RU" dirty="0" smtClean="0"/>
              <a:t>г.)</a:t>
            </a:r>
          </a:p>
          <a:p>
            <a:r>
              <a:rPr lang="ru-RU" dirty="0"/>
              <a:t>В церковный календарь этот день вошел как Празднование Казанской </a:t>
            </a:r>
            <a:r>
              <a:rPr lang="ru-RU" dirty="0" smtClean="0"/>
              <a:t>иконы </a:t>
            </a:r>
            <a:r>
              <a:rPr lang="ru-RU" dirty="0"/>
              <a:t>Божией Матери в память избавления Москвы и России от поляков в 1612 </a:t>
            </a:r>
            <a:r>
              <a:rPr lang="ru-RU" dirty="0" smtClean="0"/>
              <a:t>году. </a:t>
            </a:r>
            <a:endParaRPr lang="ru-RU" dirty="0"/>
          </a:p>
          <a:p>
            <a:pPr marL="0" indent="0">
              <a:buNone/>
            </a:pPr>
            <a:endParaRPr lang="ru-RU" dirty="0"/>
          </a:p>
        </p:txBody>
      </p:sp>
      <p:pic>
        <p:nvPicPr>
          <p:cNvPr id="4" name="Picture 2" descr="C:\Documents and Settings\Admin\Мои документы\4 ноября\img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02" y="1628237"/>
            <a:ext cx="3183993" cy="367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470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7368"/>
          </a:xfrm>
        </p:spPr>
        <p:txBody>
          <a:bodyPr/>
          <a:lstStyle/>
          <a:p>
            <a:pPr algn="ctr"/>
            <a:r>
              <a:rPr lang="ru-RU" dirty="0" smtClean="0">
                <a:solidFill>
                  <a:srgbClr val="C00000"/>
                </a:solidFill>
              </a:rPr>
              <a:t>Избрание нового царя</a:t>
            </a:r>
            <a:endParaRPr lang="ru-RU" dirty="0">
              <a:solidFill>
                <a:srgbClr val="C00000"/>
              </a:solidFill>
            </a:endParaRPr>
          </a:p>
        </p:txBody>
      </p:sp>
      <p:sp>
        <p:nvSpPr>
          <p:cNvPr id="3" name="Объект 2"/>
          <p:cNvSpPr>
            <a:spLocks noGrp="1"/>
          </p:cNvSpPr>
          <p:nvPr>
            <p:ph idx="1"/>
          </p:nvPr>
        </p:nvSpPr>
        <p:spPr>
          <a:xfrm>
            <a:off x="457200" y="5805264"/>
            <a:ext cx="8229600" cy="671736"/>
          </a:xfrm>
        </p:spPr>
        <p:txBody>
          <a:bodyPr>
            <a:normAutofit fontScale="92500" lnSpcReduction="20000"/>
          </a:bodyPr>
          <a:lstStyle/>
          <a:p>
            <a:pPr marL="0" indent="0">
              <a:buNone/>
            </a:pPr>
            <a:r>
              <a:rPr lang="ru-RU" dirty="0"/>
              <a:t>21 февраля 1613 г. Земский собор избрал царём России Михаила Романова.</a:t>
            </a:r>
          </a:p>
        </p:txBody>
      </p:sp>
      <p:pic>
        <p:nvPicPr>
          <p:cNvPr id="7170" name="Picture 2" descr="C:\Documents and Settings\Admin\Мои документы\4 ноября\img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608" y="1537455"/>
            <a:ext cx="5373216" cy="402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3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376"/>
          </a:xfrm>
        </p:spPr>
        <p:txBody>
          <a:bodyPr/>
          <a:lstStyle/>
          <a:p>
            <a:pPr algn="ctr"/>
            <a:r>
              <a:rPr lang="ru-RU" dirty="0">
                <a:solidFill>
                  <a:srgbClr val="C00000"/>
                </a:solidFill>
              </a:rPr>
              <a:t>Памятник Минину и Пожарскому</a:t>
            </a:r>
            <a:endParaRPr lang="ru-RU" dirty="0"/>
          </a:p>
        </p:txBody>
      </p:sp>
      <p:sp>
        <p:nvSpPr>
          <p:cNvPr id="3" name="Объект 2"/>
          <p:cNvSpPr>
            <a:spLocks noGrp="1"/>
          </p:cNvSpPr>
          <p:nvPr>
            <p:ph idx="1"/>
          </p:nvPr>
        </p:nvSpPr>
        <p:spPr>
          <a:xfrm>
            <a:off x="4499992" y="1628800"/>
            <a:ext cx="3816424" cy="4503367"/>
          </a:xfrm>
        </p:spPr>
        <p:txBody>
          <a:bodyPr/>
          <a:lstStyle/>
          <a:p>
            <a:pPr marL="0" indent="0">
              <a:buNone/>
            </a:pPr>
            <a:r>
              <a:rPr lang="ru-RU" dirty="0"/>
              <a:t>20 февраля 1818 г. был открыт памятник Минину и Пожарскому. Открытие памятника превратилось в крупнейшее событие культурной жизни страны. Монумент был первым памятником, установленным в разорённой французами столице.</a:t>
            </a:r>
          </a:p>
          <a:p>
            <a:endParaRPr lang="ru-RU" dirty="0"/>
          </a:p>
        </p:txBody>
      </p:sp>
      <p:pic>
        <p:nvPicPr>
          <p:cNvPr id="9218" name="Picture 2" descr="C:\Documents and Settings\Admin\Мои документы\4 ноября\4_noyabr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97721"/>
            <a:ext cx="3456384" cy="491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158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951384"/>
          </a:xfrm>
        </p:spPr>
        <p:txBody>
          <a:bodyPr>
            <a:normAutofit/>
          </a:bodyPr>
          <a:lstStyle/>
          <a:p>
            <a:pPr algn="ctr"/>
            <a:r>
              <a:rPr lang="ru-RU" dirty="0">
                <a:solidFill>
                  <a:srgbClr val="C00000"/>
                </a:solidFill>
              </a:rPr>
              <a:t>Минин и </a:t>
            </a:r>
            <a:r>
              <a:rPr lang="ru-RU" dirty="0" smtClean="0">
                <a:solidFill>
                  <a:srgbClr val="C00000"/>
                </a:solidFill>
              </a:rPr>
              <a:t>Пожарский</a:t>
            </a:r>
            <a:endParaRPr lang="ru-RU" dirty="0">
              <a:solidFill>
                <a:srgbClr val="C00000"/>
              </a:solidFill>
            </a:endParaRPr>
          </a:p>
        </p:txBody>
      </p:sp>
      <p:sp>
        <p:nvSpPr>
          <p:cNvPr id="3" name="Объект 2"/>
          <p:cNvSpPr>
            <a:spLocks noGrp="1"/>
          </p:cNvSpPr>
          <p:nvPr>
            <p:ph idx="1"/>
          </p:nvPr>
        </p:nvSpPr>
        <p:spPr>
          <a:xfrm>
            <a:off x="571774" y="5301208"/>
            <a:ext cx="7920880" cy="892448"/>
          </a:xfrm>
        </p:spPr>
        <p:txBody>
          <a:bodyPr>
            <a:normAutofit/>
          </a:bodyPr>
          <a:lstStyle/>
          <a:p>
            <a:pPr marL="0" indent="0">
              <a:buNone/>
            </a:pPr>
            <a:r>
              <a:rPr lang="ru-RU" dirty="0"/>
              <a:t>Минин и Пожарский сумели объединить народ вокруг идеи служения Отечеству. </a:t>
            </a:r>
          </a:p>
        </p:txBody>
      </p:sp>
      <p:pic>
        <p:nvPicPr>
          <p:cNvPr id="3074" name="Picture 2" descr="C:\Documents and Settings\Admin\Мои документы\Downloads\Копия 1024px-Minin_i_Pozharskiy.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79331" y="1623659"/>
            <a:ext cx="5393037" cy="338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984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lnSpc>
                <a:spcPct val="80000"/>
              </a:lnSpc>
            </a:pPr>
            <a:r>
              <a:rPr lang="ru-RU" sz="3600" dirty="0" smtClean="0">
                <a:solidFill>
                  <a:srgbClr val="C00000"/>
                </a:solidFill>
              </a:rPr>
              <a:t>Подвиг Ивана </a:t>
            </a:r>
            <a:r>
              <a:rPr lang="ru-RU" sz="3600" dirty="0">
                <a:solidFill>
                  <a:srgbClr val="C00000"/>
                </a:solidFill>
              </a:rPr>
              <a:t>Сусанина</a:t>
            </a:r>
          </a:p>
        </p:txBody>
      </p:sp>
      <p:sp>
        <p:nvSpPr>
          <p:cNvPr id="3" name="Объект 2"/>
          <p:cNvSpPr>
            <a:spLocks noGrp="1"/>
          </p:cNvSpPr>
          <p:nvPr>
            <p:ph idx="1"/>
          </p:nvPr>
        </p:nvSpPr>
        <p:spPr>
          <a:xfrm>
            <a:off x="457200" y="5355771"/>
            <a:ext cx="8229600" cy="1175658"/>
          </a:xfrm>
        </p:spPr>
        <p:txBody>
          <a:bodyPr>
            <a:normAutofit fontScale="85000" lnSpcReduction="20000"/>
          </a:bodyPr>
          <a:lstStyle/>
          <a:p>
            <a:pPr marL="0" indent="0">
              <a:buNone/>
            </a:pPr>
            <a:r>
              <a:rPr lang="ru-RU" dirty="0"/>
              <a:t>Символом верности Родине вечно служит подвиг костромского крестьянина Ивана Сусанина, пожертвовавшего собственной жизнью в борьбе против польских интервентов, заведшего врагов в глухой лес, в болото (1613 </a:t>
            </a:r>
            <a:r>
              <a:rPr lang="ru-RU" dirty="0" smtClean="0"/>
              <a:t>г.). </a:t>
            </a:r>
            <a:endParaRPr lang="ru-RU" dirty="0"/>
          </a:p>
        </p:txBody>
      </p:sp>
      <p:pic>
        <p:nvPicPr>
          <p:cNvPr id="4098" name="Picture 2" descr="C:\Documents and Settings\Admin\Мои документы\Downloads\1266770392_ivan_susani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831" y="1483094"/>
            <a:ext cx="5299000" cy="366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2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7368"/>
          </a:xfrm>
        </p:spPr>
        <p:txBody>
          <a:bodyPr/>
          <a:lstStyle/>
          <a:p>
            <a:pPr algn="ctr"/>
            <a:r>
              <a:rPr lang="ru-RU" dirty="0" smtClean="0">
                <a:solidFill>
                  <a:srgbClr val="C00000"/>
                </a:solidFill>
              </a:rPr>
              <a:t>Отечественная война 1812 года</a:t>
            </a:r>
            <a:endParaRPr lang="ru-RU" dirty="0">
              <a:solidFill>
                <a:srgbClr val="C00000"/>
              </a:solidFill>
            </a:endParaRPr>
          </a:p>
        </p:txBody>
      </p:sp>
      <p:sp>
        <p:nvSpPr>
          <p:cNvPr id="3" name="Объект 2"/>
          <p:cNvSpPr>
            <a:spLocks noGrp="1"/>
          </p:cNvSpPr>
          <p:nvPr>
            <p:ph idx="1"/>
          </p:nvPr>
        </p:nvSpPr>
        <p:spPr>
          <a:xfrm>
            <a:off x="971600" y="5661248"/>
            <a:ext cx="7488832" cy="864096"/>
          </a:xfrm>
        </p:spPr>
        <p:txBody>
          <a:bodyPr/>
          <a:lstStyle/>
          <a:p>
            <a:pPr marL="0" indent="0">
              <a:buNone/>
            </a:pPr>
            <a:r>
              <a:rPr lang="ru-RU" dirty="0"/>
              <a:t>Массовое партизанское </a:t>
            </a:r>
            <a:r>
              <a:rPr lang="ru-RU" dirty="0" smtClean="0"/>
              <a:t>движение сделало </a:t>
            </a:r>
            <a:r>
              <a:rPr lang="ru-RU" dirty="0"/>
              <a:t>пребывание французов в России невыносимым. </a:t>
            </a:r>
          </a:p>
        </p:txBody>
      </p:sp>
      <p:pic>
        <p:nvPicPr>
          <p:cNvPr id="5122" name="Picture 2" descr="C:\Documents and Settings\Admin\Мои документы\Downloads\img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65" y="1412776"/>
            <a:ext cx="3782980" cy="274129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Admin\Мои документы\Downloads\0_91f88_3e66f73f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276872"/>
            <a:ext cx="4859512" cy="319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38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533400"/>
            <a:ext cx="8229600" cy="951384"/>
          </a:xfrm>
        </p:spPr>
        <p:txBody>
          <a:bodyPr/>
          <a:lstStyle/>
          <a:p>
            <a:pPr algn="ctr"/>
            <a:r>
              <a:rPr lang="ru-RU" dirty="0" smtClean="0">
                <a:solidFill>
                  <a:srgbClr val="C00000"/>
                </a:solidFill>
              </a:rPr>
              <a:t>День народного единства</a:t>
            </a:r>
            <a:endParaRPr lang="ru-RU" dirty="0">
              <a:solidFill>
                <a:srgbClr val="C00000"/>
              </a:solidFill>
            </a:endParaRPr>
          </a:p>
        </p:txBody>
      </p:sp>
      <p:sp>
        <p:nvSpPr>
          <p:cNvPr id="2" name="Объект 1"/>
          <p:cNvSpPr>
            <a:spLocks noGrp="1"/>
          </p:cNvSpPr>
          <p:nvPr>
            <p:ph idx="1"/>
          </p:nvPr>
        </p:nvSpPr>
        <p:spPr>
          <a:xfrm>
            <a:off x="575555" y="5301208"/>
            <a:ext cx="7704856" cy="892696"/>
          </a:xfrm>
        </p:spPr>
        <p:txBody>
          <a:bodyPr/>
          <a:lstStyle/>
          <a:p>
            <a:pPr marL="0" indent="0">
              <a:buNone/>
            </a:pPr>
            <a:r>
              <a:rPr lang="ru-RU" dirty="0"/>
              <a:t>С 2005 года – 4 ноября – государственный праздник «День народного единства».</a:t>
            </a:r>
          </a:p>
          <a:p>
            <a:endParaRPr lang="ru-RU" dirty="0"/>
          </a:p>
        </p:txBody>
      </p:sp>
      <p:pic>
        <p:nvPicPr>
          <p:cNvPr id="6" name="Picture 2" descr="C:\Documents and Settings\Admin\Мои документы\4 ноября\4_noyabr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257" y="1854978"/>
            <a:ext cx="5832648" cy="291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71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lnSpc>
                <a:spcPct val="80000"/>
              </a:lnSpc>
            </a:pPr>
            <a:r>
              <a:rPr lang="ru-RU" dirty="0">
                <a:solidFill>
                  <a:srgbClr val="C00000"/>
                </a:solidFill>
              </a:rPr>
              <a:t>Народное ополчение 1941 года</a:t>
            </a:r>
          </a:p>
        </p:txBody>
      </p:sp>
      <p:sp>
        <p:nvSpPr>
          <p:cNvPr id="3" name="Объект 2"/>
          <p:cNvSpPr>
            <a:spLocks noGrp="1"/>
          </p:cNvSpPr>
          <p:nvPr>
            <p:ph idx="1"/>
          </p:nvPr>
        </p:nvSpPr>
        <p:spPr>
          <a:xfrm>
            <a:off x="3923928" y="4797152"/>
            <a:ext cx="4824536" cy="1080120"/>
          </a:xfrm>
        </p:spPr>
        <p:txBody>
          <a:bodyPr>
            <a:normAutofit lnSpcReduction="10000"/>
          </a:bodyPr>
          <a:lstStyle/>
          <a:p>
            <a:pPr marL="0" indent="0">
              <a:buNone/>
            </a:pPr>
            <a:r>
              <a:rPr lang="ru-RU" dirty="0" smtClean="0"/>
              <a:t>Сталин призвал </a:t>
            </a:r>
            <a:r>
              <a:rPr lang="ru-RU" dirty="0"/>
              <a:t>жителей </a:t>
            </a:r>
            <a:r>
              <a:rPr lang="ru-RU" dirty="0" smtClean="0"/>
              <a:t>страны </a:t>
            </a:r>
            <a:r>
              <a:rPr lang="ru-RU" dirty="0"/>
              <a:t>организовывать отряды ополченцев.</a:t>
            </a:r>
          </a:p>
        </p:txBody>
      </p:sp>
      <p:pic>
        <p:nvPicPr>
          <p:cNvPr id="6147" name="Picture 3" descr="C:\Documents and Settings\Admin\Мои документы\Downloads\Московские рабочие-ополченцы у рубежей Москвы.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221"/>
          <a:stretch/>
        </p:blipFill>
        <p:spPr bwMode="auto">
          <a:xfrm>
            <a:off x="611560" y="1639190"/>
            <a:ext cx="3024336" cy="441083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Газета &quot;Правда&quot; от 3 июля 1941 г.">
            <a:hlinkClick r:id="rId4"/>
          </p:cNvPr>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23928" y="1639190"/>
            <a:ext cx="3384376" cy="2808312"/>
          </a:xfrm>
          <a:prstGeom prst="rect">
            <a:avLst/>
          </a:prstGeom>
          <a:noFill/>
          <a:ln>
            <a:noFill/>
          </a:ln>
        </p:spPr>
      </p:pic>
    </p:spTree>
    <p:extLst>
      <p:ext uri="{BB962C8B-B14F-4D97-AF65-F5344CB8AC3E}">
        <p14:creationId xmlns:p14="http://schemas.microsoft.com/office/powerpoint/2010/main" val="1056599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7350455" cy="990600"/>
          </a:xfrm>
        </p:spPr>
        <p:txBody>
          <a:bodyPr/>
          <a:lstStyle/>
          <a:p>
            <a:pPr algn="ctr"/>
            <a:r>
              <a:rPr lang="ru-RU" dirty="0" smtClean="0">
                <a:solidFill>
                  <a:srgbClr val="C00000"/>
                </a:solidFill>
              </a:rPr>
              <a:t>Цитата А.С. Пушкина</a:t>
            </a:r>
            <a:endParaRPr lang="ru-RU" dirty="0">
              <a:solidFill>
                <a:srgbClr val="C00000"/>
              </a:solidFill>
            </a:endParaRPr>
          </a:p>
        </p:txBody>
      </p:sp>
      <p:sp>
        <p:nvSpPr>
          <p:cNvPr id="3" name="Объект 2"/>
          <p:cNvSpPr>
            <a:spLocks noGrp="1"/>
          </p:cNvSpPr>
          <p:nvPr>
            <p:ph idx="1"/>
          </p:nvPr>
        </p:nvSpPr>
        <p:spPr>
          <a:xfrm>
            <a:off x="4398956" y="2077053"/>
            <a:ext cx="3960440" cy="4017934"/>
          </a:xfrm>
        </p:spPr>
        <p:txBody>
          <a:bodyPr>
            <a:normAutofit/>
          </a:bodyPr>
          <a:lstStyle/>
          <a:p>
            <a:pPr marL="0" indent="0">
              <a:buNone/>
            </a:pPr>
            <a:r>
              <a:rPr lang="ru-RU" dirty="0"/>
              <a:t>«Гордиться славою своих предков не только можно, но и должно, не уважать оной есть постыдное малодушие, есть первый признак дикости и безнравственности». </a:t>
            </a:r>
            <a:endParaRPr lang="ru-RU" dirty="0" smtClean="0"/>
          </a:p>
          <a:p>
            <a:pPr marL="0" indent="0">
              <a:buNone/>
            </a:pPr>
            <a:r>
              <a:rPr lang="ru-RU" dirty="0" smtClean="0"/>
              <a:t>                      А.С</a:t>
            </a:r>
            <a:r>
              <a:rPr lang="ru-RU" dirty="0"/>
              <a:t>. Пушкин </a:t>
            </a:r>
          </a:p>
        </p:txBody>
      </p:sp>
      <p:pic>
        <p:nvPicPr>
          <p:cNvPr id="8194" name="Picture 2" descr="C:\Documents and Settings\Admin\Мои документы\Downloads\250px-Portrait_of_Alexander_Pushkin_(Orest_Kiprensky,_1827).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3004" y="1715322"/>
            <a:ext cx="3312932" cy="38558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Documents and Settings\Admin\Мои документы\РИСУНКИ\свитки\Копия свиток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7" y="514718"/>
            <a:ext cx="1543165" cy="133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60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3744416"/>
          </a:xfrm>
        </p:spPr>
        <p:txBody>
          <a:bodyPr/>
          <a:lstStyle/>
          <a:p>
            <a:pPr>
              <a:spcBef>
                <a:spcPts val="0"/>
              </a:spcBef>
            </a:pPr>
            <a:r>
              <a:rPr lang="ru-RU" dirty="0" smtClean="0"/>
              <a:t>Народ </a:t>
            </a:r>
            <a:r>
              <a:rPr lang="ru-RU" dirty="0"/>
              <a:t>– это </a:t>
            </a:r>
            <a:r>
              <a:rPr lang="ru-RU" dirty="0" smtClean="0"/>
              <a:t>мы.</a:t>
            </a:r>
          </a:p>
          <a:p>
            <a:pPr>
              <a:spcBef>
                <a:spcPts val="0"/>
              </a:spcBef>
            </a:pPr>
            <a:r>
              <a:rPr lang="ru-RU" dirty="0" smtClean="0"/>
              <a:t>Народное </a:t>
            </a:r>
            <a:r>
              <a:rPr lang="ru-RU" dirty="0"/>
              <a:t>единство должно быть всегда, вне зависимости от времени, века, экономической и политической ситуации в стране. </a:t>
            </a:r>
            <a:endParaRPr lang="ru-RU" dirty="0" smtClean="0"/>
          </a:p>
          <a:p>
            <a:pPr>
              <a:spcBef>
                <a:spcPts val="0"/>
              </a:spcBef>
            </a:pPr>
            <a:r>
              <a:rPr lang="ru-RU" dirty="0" smtClean="0"/>
              <a:t>Сохранение </a:t>
            </a:r>
            <a:r>
              <a:rPr lang="ru-RU" dirty="0"/>
              <a:t>единства государства, дальнейшее развитие общества – залог мирной и счастливой жизни. </a:t>
            </a:r>
            <a:endParaRPr lang="ru-RU" dirty="0" smtClean="0"/>
          </a:p>
          <a:p>
            <a:pPr>
              <a:spcBef>
                <a:spcPts val="0"/>
              </a:spcBef>
            </a:pPr>
            <a:r>
              <a:rPr lang="ru-RU" dirty="0" smtClean="0"/>
              <a:t>Мы </a:t>
            </a:r>
            <a:r>
              <a:rPr lang="ru-RU" dirty="0"/>
              <a:t>должны понимать и поддерживать друг друга, мы должны быть вместе!</a:t>
            </a:r>
          </a:p>
          <a:p>
            <a:endParaRPr lang="ru-RU" dirty="0"/>
          </a:p>
        </p:txBody>
      </p:sp>
      <p:pic>
        <p:nvPicPr>
          <p:cNvPr id="9218" name="Picture 2" descr="C:\Documents and Settings\Admin\Мои документы\РИСУНКИ\Школа\Учитель Ученик\Ученик\article8414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30614" y="4083383"/>
            <a:ext cx="378042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61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951384"/>
          </a:xfrm>
        </p:spPr>
        <p:txBody>
          <a:bodyPr/>
          <a:lstStyle/>
          <a:p>
            <a:r>
              <a:rPr lang="ru-RU" dirty="0">
                <a:solidFill>
                  <a:srgbClr val="C00000"/>
                </a:solidFill>
              </a:rPr>
              <a:t>День добрых дел и заботы о людях</a:t>
            </a:r>
          </a:p>
        </p:txBody>
      </p:sp>
      <p:sp>
        <p:nvSpPr>
          <p:cNvPr id="3" name="Объект 2"/>
          <p:cNvSpPr>
            <a:spLocks noGrp="1"/>
          </p:cNvSpPr>
          <p:nvPr>
            <p:ph idx="1"/>
          </p:nvPr>
        </p:nvSpPr>
        <p:spPr>
          <a:xfrm>
            <a:off x="4283968" y="1600200"/>
            <a:ext cx="4402832" cy="4876800"/>
          </a:xfrm>
        </p:spPr>
        <p:txBody>
          <a:bodyPr>
            <a:normAutofit fontScale="92500"/>
          </a:bodyPr>
          <a:lstStyle/>
          <a:p>
            <a:pPr marL="0" indent="0">
              <a:buNone/>
            </a:pPr>
            <a:r>
              <a:rPr lang="ru-RU" dirty="0"/>
              <a:t>«Пусть новый праздник послужит единению народа, осознанию того, что Россия – наша общая Родина. Мировоззренческие, национальные, социальные и другие различия, неизбежные в любом современном государстве все же не должны препятствовать нашим общим трудам ради процветания Отечества и благоденствия живущих в нем людей». </a:t>
            </a:r>
          </a:p>
          <a:p>
            <a:pPr marL="0" indent="0">
              <a:buNone/>
            </a:pPr>
            <a:r>
              <a:rPr lang="ru-RU" dirty="0"/>
              <a:t>                                Алексий II</a:t>
            </a:r>
          </a:p>
          <a:p>
            <a:pPr marL="0" indent="0">
              <a:buNone/>
            </a:pPr>
            <a:endParaRPr lang="ru-RU" dirty="0"/>
          </a:p>
        </p:txBody>
      </p:sp>
      <p:pic>
        <p:nvPicPr>
          <p:cNvPr id="5" name="Содержимое 7" descr="G:\yarbld\Для мамы\АЛЕК.jpg"/>
          <p:cNvPicPr>
            <a:picLocks/>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0962" t="10157" r="9335" b="9539"/>
          <a:stretch/>
        </p:blipFill>
        <p:spPr>
          <a:xfrm>
            <a:off x="712168" y="1791521"/>
            <a:ext cx="3137340" cy="4015297"/>
          </a:xfrm>
          <a:prstGeom prst="rect">
            <a:avLst/>
          </a:prstGeom>
        </p:spPr>
      </p:pic>
    </p:spTree>
    <p:extLst>
      <p:ext uri="{BB962C8B-B14F-4D97-AF65-F5344CB8AC3E}">
        <p14:creationId xmlns:p14="http://schemas.microsoft.com/office/powerpoint/2010/main" val="2843461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735360"/>
          </a:xfrm>
        </p:spPr>
        <p:txBody>
          <a:bodyPr>
            <a:normAutofit/>
          </a:bodyPr>
          <a:lstStyle/>
          <a:p>
            <a:pPr algn="ctr"/>
            <a:r>
              <a:rPr lang="ru-RU" dirty="0" smtClean="0">
                <a:solidFill>
                  <a:srgbClr val="C00000"/>
                </a:solidFill>
              </a:rPr>
              <a:t>День народного единства</a:t>
            </a:r>
            <a:endParaRPr lang="ru-RU" dirty="0">
              <a:solidFill>
                <a:srgbClr val="C00000"/>
              </a:solidFill>
            </a:endParaRPr>
          </a:p>
        </p:txBody>
      </p:sp>
      <p:sp>
        <p:nvSpPr>
          <p:cNvPr id="3" name="Объект 2"/>
          <p:cNvSpPr>
            <a:spLocks noGrp="1"/>
          </p:cNvSpPr>
          <p:nvPr>
            <p:ph idx="1"/>
          </p:nvPr>
        </p:nvSpPr>
        <p:spPr>
          <a:xfrm>
            <a:off x="2915816" y="1282547"/>
            <a:ext cx="2808312" cy="5256584"/>
          </a:xfrm>
        </p:spPr>
        <p:txBody>
          <a:bodyPr>
            <a:noAutofit/>
          </a:bodyPr>
          <a:lstStyle/>
          <a:p>
            <a:pPr marL="1973263" indent="-1973263">
              <a:spcBef>
                <a:spcPts val="0"/>
              </a:spcBef>
              <a:buNone/>
            </a:pPr>
            <a:r>
              <a:rPr lang="ru-RU" sz="1800" dirty="0"/>
              <a:t>С историей не спорят, </a:t>
            </a:r>
          </a:p>
          <a:p>
            <a:pPr marL="1973263" indent="-1973263">
              <a:spcBef>
                <a:spcPts val="0"/>
              </a:spcBef>
              <a:buNone/>
            </a:pPr>
            <a:r>
              <a:rPr lang="ru-RU" sz="1800" dirty="0"/>
              <a:t>С историей живут, </a:t>
            </a:r>
          </a:p>
          <a:p>
            <a:pPr marL="1973263" indent="-1973263">
              <a:spcBef>
                <a:spcPts val="0"/>
              </a:spcBef>
              <a:buNone/>
            </a:pPr>
            <a:r>
              <a:rPr lang="ru-RU" sz="1800" dirty="0"/>
              <a:t>Она объединяет </a:t>
            </a:r>
          </a:p>
          <a:p>
            <a:pPr marL="1973263" indent="-1973263">
              <a:spcBef>
                <a:spcPts val="0"/>
              </a:spcBef>
              <a:buNone/>
            </a:pPr>
            <a:r>
              <a:rPr lang="ru-RU" sz="1800" dirty="0"/>
              <a:t>На подвиг и на труд</a:t>
            </a:r>
          </a:p>
          <a:p>
            <a:pPr marL="1973263" indent="-1973263">
              <a:spcBef>
                <a:spcPts val="0"/>
              </a:spcBef>
              <a:buNone/>
            </a:pPr>
            <a:r>
              <a:rPr lang="ru-RU" sz="1600" dirty="0"/>
              <a:t> </a:t>
            </a:r>
          </a:p>
          <a:p>
            <a:pPr marL="1973263" indent="-1973263">
              <a:spcBef>
                <a:spcPts val="0"/>
              </a:spcBef>
              <a:buNone/>
            </a:pPr>
            <a:r>
              <a:rPr lang="ru-RU" sz="1800" dirty="0"/>
              <a:t>Едино государство, </a:t>
            </a:r>
          </a:p>
          <a:p>
            <a:pPr marL="1973263" indent="-1973263">
              <a:spcBef>
                <a:spcPts val="0"/>
              </a:spcBef>
              <a:buNone/>
            </a:pPr>
            <a:r>
              <a:rPr lang="ru-RU" sz="1800" dirty="0"/>
              <a:t>Когда един народ, </a:t>
            </a:r>
          </a:p>
          <a:p>
            <a:pPr marL="1973263" indent="-1973263">
              <a:spcBef>
                <a:spcPts val="0"/>
              </a:spcBef>
              <a:buNone/>
            </a:pPr>
            <a:r>
              <a:rPr lang="ru-RU" sz="1800" dirty="0"/>
              <a:t>Когда великой силой </a:t>
            </a:r>
          </a:p>
          <a:p>
            <a:pPr marL="1973263" indent="-1973263">
              <a:spcBef>
                <a:spcPts val="0"/>
              </a:spcBef>
              <a:buNone/>
            </a:pPr>
            <a:r>
              <a:rPr lang="ru-RU" sz="1800" dirty="0"/>
              <a:t>Он движется вперед. </a:t>
            </a:r>
          </a:p>
          <a:p>
            <a:pPr marL="1973263" indent="-1973263">
              <a:spcBef>
                <a:spcPts val="0"/>
              </a:spcBef>
              <a:buNone/>
            </a:pPr>
            <a:r>
              <a:rPr lang="ru-RU" sz="1600" dirty="0"/>
              <a:t> </a:t>
            </a:r>
          </a:p>
          <a:p>
            <a:pPr marL="1973263" indent="-1973263">
              <a:spcBef>
                <a:spcPts val="0"/>
              </a:spcBef>
              <a:buNone/>
            </a:pPr>
            <a:r>
              <a:rPr lang="ru-RU" sz="1800" dirty="0"/>
              <a:t>Врага он побеждает, </a:t>
            </a:r>
          </a:p>
          <a:p>
            <a:pPr marL="1973263" indent="-1973263">
              <a:spcBef>
                <a:spcPts val="0"/>
              </a:spcBef>
              <a:buNone/>
            </a:pPr>
            <a:r>
              <a:rPr lang="ru-RU" sz="1800" dirty="0"/>
              <a:t>Объединившись в бой, </a:t>
            </a:r>
          </a:p>
          <a:p>
            <a:pPr marL="1973263" indent="-1973263">
              <a:spcBef>
                <a:spcPts val="0"/>
              </a:spcBef>
              <a:buNone/>
            </a:pPr>
            <a:r>
              <a:rPr lang="ru-RU" sz="1800" dirty="0"/>
              <a:t>И Русь освобождает, </a:t>
            </a:r>
          </a:p>
          <a:p>
            <a:pPr marL="1973263" indent="-1973263">
              <a:spcBef>
                <a:spcPts val="0"/>
              </a:spcBef>
              <a:buNone/>
            </a:pPr>
            <a:r>
              <a:rPr lang="ru-RU" sz="1800" dirty="0"/>
              <a:t>И жертвует собой. </a:t>
            </a:r>
          </a:p>
          <a:p>
            <a:pPr marL="1973263" indent="-1973263">
              <a:spcBef>
                <a:spcPts val="0"/>
              </a:spcBef>
              <a:buNone/>
            </a:pPr>
            <a:r>
              <a:rPr lang="ru-RU" sz="1600" dirty="0"/>
              <a:t> </a:t>
            </a:r>
          </a:p>
          <a:p>
            <a:pPr marL="1973263" indent="-1973263">
              <a:spcBef>
                <a:spcPts val="0"/>
              </a:spcBef>
              <a:buNone/>
            </a:pPr>
            <a:r>
              <a:rPr lang="ru-RU" sz="1800" dirty="0"/>
              <a:t>Во славу тех героев </a:t>
            </a:r>
          </a:p>
          <a:p>
            <a:pPr marL="1973263" indent="-1973263">
              <a:spcBef>
                <a:spcPts val="0"/>
              </a:spcBef>
              <a:buNone/>
            </a:pPr>
            <a:r>
              <a:rPr lang="ru-RU" sz="1800" dirty="0"/>
              <a:t>Живем одной судьбой,</a:t>
            </a:r>
          </a:p>
          <a:p>
            <a:pPr marL="1973263" indent="-1973263">
              <a:spcBef>
                <a:spcPts val="0"/>
              </a:spcBef>
              <a:buNone/>
            </a:pPr>
            <a:r>
              <a:rPr lang="ru-RU" sz="1800" dirty="0"/>
              <a:t>Сегодня День единства</a:t>
            </a:r>
          </a:p>
          <a:p>
            <a:pPr marL="1973263" indent="-1973263">
              <a:spcBef>
                <a:spcPts val="0"/>
              </a:spcBef>
              <a:buNone/>
            </a:pPr>
            <a:r>
              <a:rPr lang="ru-RU" sz="1800" dirty="0"/>
              <a:t>Мы празднуем с тобой</a:t>
            </a:r>
            <a:r>
              <a:rPr lang="ru-RU" sz="1800" dirty="0" smtClean="0"/>
              <a:t>!</a:t>
            </a:r>
            <a:endParaRPr lang="ru-RU" sz="1800" dirty="0"/>
          </a:p>
        </p:txBody>
      </p:sp>
      <p:pic>
        <p:nvPicPr>
          <p:cNvPr id="2057" name="Picture 9" descr="C:\Documents and Settings\Admin\Мои документы\РИСУНКИ\Цветы\Рисунок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431363"/>
            <a:ext cx="2632720" cy="206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210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7368"/>
          </a:xfrm>
        </p:spPr>
        <p:txBody>
          <a:bodyPr>
            <a:normAutofit/>
          </a:bodyPr>
          <a:lstStyle/>
          <a:p>
            <a:pPr algn="ctr"/>
            <a:r>
              <a:rPr lang="ru-RU" dirty="0" smtClean="0">
                <a:solidFill>
                  <a:srgbClr val="C00000"/>
                </a:solidFill>
              </a:rPr>
              <a:t>Памятник Минину и Пожарскому</a:t>
            </a:r>
            <a:endParaRPr lang="ru-RU" dirty="0">
              <a:solidFill>
                <a:srgbClr val="C00000"/>
              </a:solidFill>
            </a:endParaRPr>
          </a:p>
        </p:txBody>
      </p:sp>
      <p:pic>
        <p:nvPicPr>
          <p:cNvPr id="8194" name="Picture 2" descr="C:\Documents and Settings\Admin\Мои документы\4 ноября\4_noyabr_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5911105"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20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solidFill>
                  <a:srgbClr val="C00000"/>
                </a:solidFill>
              </a:rPr>
              <a:t>Смутное время</a:t>
            </a:r>
          </a:p>
        </p:txBody>
      </p:sp>
      <p:sp>
        <p:nvSpPr>
          <p:cNvPr id="3" name="Объект 2"/>
          <p:cNvSpPr>
            <a:spLocks noGrp="1"/>
          </p:cNvSpPr>
          <p:nvPr>
            <p:ph idx="1"/>
          </p:nvPr>
        </p:nvSpPr>
        <p:spPr>
          <a:xfrm>
            <a:off x="457200" y="1600200"/>
            <a:ext cx="8229600" cy="4133056"/>
          </a:xfrm>
        </p:spPr>
        <p:txBody>
          <a:bodyPr/>
          <a:lstStyle/>
          <a:p>
            <a:pPr marL="0" indent="0">
              <a:buNone/>
            </a:pPr>
            <a:r>
              <a:rPr lang="ru-RU" dirty="0"/>
              <a:t>Это было тяжелое время для России. Смерть Ивана Грозного, русское государство распалось, появились многочисленные самозванцы. Повсеместные грабежи, разбой, воровство, мздоимство, повальное пьянство поразили страну. Многим современникам казалось, что произошло окончательное разорение «пресветлого московского царства». Власть в Москве узурпировала «семибоярщина</a:t>
            </a:r>
            <a:r>
              <a:rPr lang="ru-RU" dirty="0" smtClean="0"/>
              <a:t>», </a:t>
            </a:r>
            <a:r>
              <a:rPr lang="ru-RU" dirty="0"/>
              <a:t>пустившая в Кремль польские войска с намерением посадить на русский престол католического королевича Владислава. </a:t>
            </a:r>
            <a:br>
              <a:rPr lang="ru-RU" dirty="0"/>
            </a:br>
            <a:endParaRPr lang="ru-RU" dirty="0"/>
          </a:p>
        </p:txBody>
      </p:sp>
    </p:spTree>
    <p:extLst>
      <p:ext uri="{BB962C8B-B14F-4D97-AF65-F5344CB8AC3E}">
        <p14:creationId xmlns:p14="http://schemas.microsoft.com/office/powerpoint/2010/main" val="1469339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Гибель России казалась неизбежной…</a:t>
            </a:r>
          </a:p>
        </p:txBody>
      </p:sp>
      <p:sp>
        <p:nvSpPr>
          <p:cNvPr id="3" name="Объект 2"/>
          <p:cNvSpPr>
            <a:spLocks noGrp="1"/>
          </p:cNvSpPr>
          <p:nvPr>
            <p:ph idx="1"/>
          </p:nvPr>
        </p:nvSpPr>
        <p:spPr>
          <a:xfrm>
            <a:off x="4427984" y="1631302"/>
            <a:ext cx="4258816" cy="4845698"/>
          </a:xfrm>
        </p:spPr>
        <p:txBody>
          <a:bodyPr>
            <a:normAutofit fontScale="92500"/>
          </a:bodyPr>
          <a:lstStyle/>
          <a:p>
            <a:pPr marL="0" indent="0">
              <a:buNone/>
            </a:pPr>
            <a:r>
              <a:rPr lang="ru-RU" dirty="0"/>
              <a:t>В 1610 г. бояре открыли ворота и впустили в Москву польские войска. Москвичи восстали. Почти вся Москва сгорела. Большинство жителей погибло... Польские отряды расползлись по всей стране. Развернула агрессивные действия и Швеция. </a:t>
            </a:r>
            <a:r>
              <a:rPr lang="ru-RU" dirty="0" smtClean="0"/>
              <a:t>Россия </a:t>
            </a:r>
            <a:r>
              <a:rPr lang="ru-RU" dirty="0"/>
              <a:t>оказалась перед прямой угрозой утраты независимости. Гибель России казалась неизбежной…</a:t>
            </a:r>
          </a:p>
          <a:p>
            <a:pPr marL="0" indent="0">
              <a:buNone/>
            </a:pPr>
            <a:endParaRPr lang="ru-RU" dirty="0"/>
          </a:p>
        </p:txBody>
      </p:sp>
      <p:pic>
        <p:nvPicPr>
          <p:cNvPr id="1027" name="Picture 3" descr="C:\Documents and Settings\Admin\Мои документы\4 ноября\Копия 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38" y="1747417"/>
            <a:ext cx="3577580" cy="3577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80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376"/>
          </a:xfrm>
        </p:spPr>
        <p:txBody>
          <a:bodyPr/>
          <a:lstStyle/>
          <a:p>
            <a:pPr algn="ctr"/>
            <a:r>
              <a:rPr lang="ru-RU" dirty="0">
                <a:solidFill>
                  <a:srgbClr val="C00000"/>
                </a:solidFill>
              </a:rPr>
              <a:t>Московский патриарх Гермоген</a:t>
            </a:r>
          </a:p>
        </p:txBody>
      </p:sp>
      <p:sp>
        <p:nvSpPr>
          <p:cNvPr id="3" name="Объект 2"/>
          <p:cNvSpPr>
            <a:spLocks noGrp="1"/>
          </p:cNvSpPr>
          <p:nvPr>
            <p:ph idx="1"/>
          </p:nvPr>
        </p:nvSpPr>
        <p:spPr>
          <a:xfrm>
            <a:off x="4644008" y="1600200"/>
            <a:ext cx="3816424" cy="4361025"/>
          </a:xfrm>
        </p:spPr>
        <p:txBody>
          <a:bodyPr/>
          <a:lstStyle/>
          <a:p>
            <a:pPr marL="0" indent="0">
              <a:buNone/>
            </a:pPr>
            <a:r>
              <a:rPr lang="ru-RU" dirty="0"/>
              <a:t>Московский патриарх Гермоген, будучи в заточении у поляков, смог через верных людей переслать грамоту, в которой призывал русские полки, бояр и атаманов к объединению. </a:t>
            </a:r>
          </a:p>
          <a:p>
            <a:pPr marL="0" indent="0">
              <a:buNone/>
            </a:pPr>
            <a:endParaRPr lang="ru-RU" dirty="0"/>
          </a:p>
        </p:txBody>
      </p:sp>
      <p:pic>
        <p:nvPicPr>
          <p:cNvPr id="4" name="Picture 4" descr="006"/>
          <p:cNvPicPr>
            <a:picLocks noChangeAspect="1" noChangeArrowheads="1"/>
          </p:cNvPicPr>
          <p:nvPr/>
        </p:nvPicPr>
        <p:blipFill rotWithShape="1">
          <a:blip r:embed="rId2">
            <a:extLst>
              <a:ext uri="{28A0092B-C50C-407E-A947-70E740481C1C}">
                <a14:useLocalDpi xmlns:a14="http://schemas.microsoft.com/office/drawing/2010/main" val="0"/>
              </a:ext>
            </a:extLst>
          </a:blip>
          <a:srcRect l="3376" t="1209" r="3390" b="6682"/>
          <a:stretch/>
        </p:blipFill>
        <p:spPr>
          <a:xfrm>
            <a:off x="695400" y="1568737"/>
            <a:ext cx="3501259" cy="4392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4847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376"/>
          </a:xfrm>
        </p:spPr>
        <p:txBody>
          <a:bodyPr/>
          <a:lstStyle/>
          <a:p>
            <a:pPr algn="ctr"/>
            <a:r>
              <a:rPr lang="ru-RU" dirty="0" smtClean="0">
                <a:solidFill>
                  <a:srgbClr val="C00000"/>
                </a:solidFill>
              </a:rPr>
              <a:t>Козьма </a:t>
            </a:r>
            <a:r>
              <a:rPr lang="ru-RU" dirty="0">
                <a:solidFill>
                  <a:srgbClr val="C00000"/>
                </a:solidFill>
              </a:rPr>
              <a:t>Минин</a:t>
            </a:r>
          </a:p>
        </p:txBody>
      </p:sp>
      <p:pic>
        <p:nvPicPr>
          <p:cNvPr id="4098" name="Picture 2" descr="C:\Documents and Settings\Admin\Мои документы\Downloads\Копия Портрет Козьмы Минина. Художник М. Салм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177" y="1481900"/>
            <a:ext cx="28575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1"/>
          </p:nvPr>
        </p:nvSpPr>
        <p:spPr>
          <a:xfrm>
            <a:off x="853519" y="5301208"/>
            <a:ext cx="7344816" cy="1175792"/>
          </a:xfrm>
        </p:spPr>
        <p:txBody>
          <a:bodyPr/>
          <a:lstStyle/>
          <a:p>
            <a:pPr marL="0" indent="0">
              <a:buNone/>
            </a:pPr>
            <a:r>
              <a:rPr lang="ru-RU" dirty="0" smtClean="0"/>
              <a:t>Земский староста Козьма Минин загорелся </a:t>
            </a:r>
            <a:r>
              <a:rPr lang="ru-RU" dirty="0"/>
              <a:t>идеей поднять народ на борьбу с чужеземцами. </a:t>
            </a:r>
          </a:p>
          <a:p>
            <a:endParaRPr lang="ru-RU" dirty="0"/>
          </a:p>
        </p:txBody>
      </p:sp>
    </p:spTree>
    <p:extLst>
      <p:ext uri="{BB962C8B-B14F-4D97-AF65-F5344CB8AC3E}">
        <p14:creationId xmlns:p14="http://schemas.microsoft.com/office/powerpoint/2010/main" val="3536663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376"/>
          </a:xfrm>
        </p:spPr>
        <p:txBody>
          <a:bodyPr/>
          <a:lstStyle/>
          <a:p>
            <a:pPr algn="ctr"/>
            <a:r>
              <a:rPr lang="ru-RU" dirty="0" smtClean="0">
                <a:solidFill>
                  <a:srgbClr val="C00000"/>
                </a:solidFill>
              </a:rPr>
              <a:t>Обращение Минин к народу</a:t>
            </a:r>
            <a:endParaRPr lang="ru-RU" dirty="0">
              <a:solidFill>
                <a:srgbClr val="C00000"/>
              </a:solidFill>
            </a:endParaRPr>
          </a:p>
        </p:txBody>
      </p:sp>
      <p:sp>
        <p:nvSpPr>
          <p:cNvPr id="3" name="Объект 2"/>
          <p:cNvSpPr>
            <a:spLocks noGrp="1"/>
          </p:cNvSpPr>
          <p:nvPr>
            <p:ph idx="1"/>
          </p:nvPr>
        </p:nvSpPr>
        <p:spPr>
          <a:xfrm>
            <a:off x="411126" y="5637584"/>
            <a:ext cx="8229600" cy="959768"/>
          </a:xfrm>
        </p:spPr>
        <p:txBody>
          <a:bodyPr>
            <a:normAutofit/>
          </a:bodyPr>
          <a:lstStyle/>
          <a:p>
            <a:pPr marL="0" indent="0">
              <a:buNone/>
            </a:pPr>
            <a:r>
              <a:rPr lang="ru-RU" dirty="0"/>
              <a:t>В сентябре 1611 года </a:t>
            </a:r>
            <a:r>
              <a:rPr lang="ru-RU" dirty="0" smtClean="0"/>
              <a:t>Козьма </a:t>
            </a:r>
            <a:r>
              <a:rPr lang="ru-RU" dirty="0"/>
              <a:t>Минин обратился к горожанам с призывом создать народное ополчение. </a:t>
            </a:r>
          </a:p>
        </p:txBody>
      </p:sp>
      <p:pic>
        <p:nvPicPr>
          <p:cNvPr id="3074" name="Picture 2" descr="C:\Documents and Settings\Admin\Мои документы\4 ноября\Копия img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257" y="1555463"/>
            <a:ext cx="5256584" cy="3964241"/>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791892" y="5157192"/>
            <a:ext cx="7468069" cy="144016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ru-RU" dirty="0"/>
          </a:p>
        </p:txBody>
      </p:sp>
    </p:spTree>
    <p:extLst>
      <p:ext uri="{BB962C8B-B14F-4D97-AF65-F5344CB8AC3E}">
        <p14:creationId xmlns:p14="http://schemas.microsoft.com/office/powerpoint/2010/main" val="2639490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79376"/>
          </a:xfrm>
        </p:spPr>
        <p:txBody>
          <a:bodyPr>
            <a:normAutofit/>
          </a:bodyPr>
          <a:lstStyle/>
          <a:p>
            <a:pPr algn="ctr"/>
            <a:r>
              <a:rPr lang="ru-RU" b="1" dirty="0" smtClean="0">
                <a:solidFill>
                  <a:srgbClr val="C00000"/>
                </a:solidFill>
              </a:rPr>
              <a:t>Из словаря</a:t>
            </a:r>
            <a:endParaRPr lang="ru-RU" dirty="0">
              <a:solidFill>
                <a:srgbClr val="C00000"/>
              </a:solidFill>
            </a:endParaRPr>
          </a:p>
        </p:txBody>
      </p:sp>
      <p:sp>
        <p:nvSpPr>
          <p:cNvPr id="3" name="Объект 2"/>
          <p:cNvSpPr>
            <a:spLocks noGrp="1"/>
          </p:cNvSpPr>
          <p:nvPr>
            <p:ph idx="1"/>
          </p:nvPr>
        </p:nvSpPr>
        <p:spPr/>
        <p:txBody>
          <a:bodyPr/>
          <a:lstStyle/>
          <a:p>
            <a:pPr marL="0" indent="0">
              <a:buNone/>
            </a:pPr>
            <a:r>
              <a:rPr lang="ru-RU" b="1" dirty="0" smtClean="0">
                <a:solidFill>
                  <a:srgbClr val="C00000"/>
                </a:solidFill>
              </a:rPr>
              <a:t>Народное </a:t>
            </a:r>
            <a:r>
              <a:rPr lang="ru-RU" b="1" dirty="0">
                <a:solidFill>
                  <a:srgbClr val="C00000"/>
                </a:solidFill>
              </a:rPr>
              <a:t>ополчение</a:t>
            </a:r>
            <a:r>
              <a:rPr lang="ru-RU" dirty="0">
                <a:solidFill>
                  <a:srgbClr val="C00000"/>
                </a:solidFill>
              </a:rPr>
              <a:t> – </a:t>
            </a:r>
            <a:r>
              <a:rPr lang="ru-RU" dirty="0"/>
              <a:t>добровольное военное формирование из мирных жителей, создаваемое с целью защиты своего дома, земли, Родины, страны, в помощь регулярной действующей армии. </a:t>
            </a:r>
            <a:r>
              <a:rPr lang="ru-RU" dirty="0" smtClean="0"/>
              <a:t>Вступать </a:t>
            </a:r>
            <a:r>
              <a:rPr lang="ru-RU" dirty="0"/>
              <a:t>в народное ополчение в России всегда было делом высокой чести. </a:t>
            </a:r>
            <a:endParaRPr lang="ru-RU" dirty="0" smtClean="0"/>
          </a:p>
          <a:p>
            <a:pPr marL="0" indent="0">
              <a:buNone/>
            </a:pPr>
            <a:endParaRPr lang="ru-RU" sz="1200" dirty="0"/>
          </a:p>
          <a:p>
            <a:pPr marL="0" indent="0">
              <a:spcBef>
                <a:spcPts val="0"/>
              </a:spcBef>
              <a:buNone/>
            </a:pPr>
            <a:r>
              <a:rPr lang="ru-RU" i="1" u="sng" dirty="0"/>
              <a:t>Литература.</a:t>
            </a:r>
            <a:r>
              <a:rPr lang="ru-RU" dirty="0"/>
              <a:t> Основы духовной культуры (энциклопедический словарь педагога</a:t>
            </a:r>
            <a:r>
              <a:rPr lang="ru-RU" dirty="0" smtClean="0"/>
              <a:t>).</a:t>
            </a:r>
          </a:p>
          <a:p>
            <a:pPr marL="0" indent="0">
              <a:spcBef>
                <a:spcPts val="0"/>
              </a:spcBef>
              <a:buNone/>
            </a:pPr>
            <a:r>
              <a:rPr lang="ru-RU" dirty="0" smtClean="0"/>
              <a:t>— </a:t>
            </a:r>
            <a:r>
              <a:rPr lang="ru-RU" dirty="0"/>
              <a:t>Екатеринбург. В.С. Безрукова. 2000.</a:t>
            </a:r>
          </a:p>
          <a:p>
            <a:pPr marL="0" indent="0">
              <a:spcBef>
                <a:spcPts val="0"/>
              </a:spcBef>
              <a:buNone/>
            </a:pPr>
            <a:endParaRPr lang="ru-RU" dirty="0"/>
          </a:p>
        </p:txBody>
      </p:sp>
      <p:pic>
        <p:nvPicPr>
          <p:cNvPr id="6" name="Picture 5" descr="C:\Documents and Settings\Admin\Мои документы\РИСУНКИ\Школа\Тетрадь Учебник Книга\Рисунок915.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372199" y="4725144"/>
            <a:ext cx="2304255" cy="172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16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259</TotalTime>
  <Words>746</Words>
  <Application>Microsoft Office PowerPoint</Application>
  <PresentationFormat>Экран (4:3)</PresentationFormat>
  <Paragraphs>73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Ясность</vt:lpstr>
      <vt:lpstr>День народного единства</vt:lpstr>
      <vt:lpstr>День народного единства</vt:lpstr>
      <vt:lpstr>Памятник Минину и Пожарскому</vt:lpstr>
      <vt:lpstr>Смутное время</vt:lpstr>
      <vt:lpstr>Гибель России казалась неизбежной…</vt:lpstr>
      <vt:lpstr>Московский патриарх Гермоген</vt:lpstr>
      <vt:lpstr>Козьма Минин</vt:lpstr>
      <vt:lpstr>Обращение Минин к народу</vt:lpstr>
      <vt:lpstr>Из словаря</vt:lpstr>
      <vt:lpstr>Дмитрий Пожарский</vt:lpstr>
      <vt:lpstr>Дмитрий Пожарский в своей вотчине</vt:lpstr>
      <vt:lpstr>Народное ополчение</vt:lpstr>
      <vt:lpstr>Изгнание поляков из Москвы</vt:lpstr>
      <vt:lpstr>4 ноября</vt:lpstr>
      <vt:lpstr>Избрание нового царя</vt:lpstr>
      <vt:lpstr>Памятник Минину и Пожарскому</vt:lpstr>
      <vt:lpstr>Минин и Пожарский</vt:lpstr>
      <vt:lpstr>Подвиг Ивана Сусанина</vt:lpstr>
      <vt:lpstr>Отечественная война 1812 года</vt:lpstr>
      <vt:lpstr>Народное ополчение 1941 года</vt:lpstr>
      <vt:lpstr>Цитата А.С. Пушкина</vt:lpstr>
      <vt:lpstr>Презентация PowerPoint</vt:lpstr>
      <vt:lpstr>День добрых дел и заботы о людях</vt:lpstr>
      <vt:lpstr>День народного единства</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Догадова</dc:creator>
  <cp:lastModifiedBy>Догадова</cp:lastModifiedBy>
  <cp:revision>27</cp:revision>
  <dcterms:created xsi:type="dcterms:W3CDTF">2014-11-03T06:18:51Z</dcterms:created>
  <dcterms:modified xsi:type="dcterms:W3CDTF">2014-11-05T13:18:48Z</dcterms:modified>
</cp:coreProperties>
</file>