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307" r:id="rId4"/>
    <p:sldId id="309" r:id="rId5"/>
    <p:sldId id="308" r:id="rId6"/>
    <p:sldId id="261" r:id="rId7"/>
    <p:sldId id="257" r:id="rId8"/>
    <p:sldId id="262" r:id="rId9"/>
    <p:sldId id="263" r:id="rId10"/>
    <p:sldId id="264" r:id="rId11"/>
    <p:sldId id="266" r:id="rId12"/>
    <p:sldId id="265" r:id="rId13"/>
    <p:sldId id="267" r:id="rId14"/>
    <p:sldId id="268" r:id="rId15"/>
    <p:sldId id="269" r:id="rId16"/>
    <p:sldId id="270" r:id="rId17"/>
    <p:sldId id="310" r:id="rId18"/>
    <p:sldId id="279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99" r:id="rId27"/>
    <p:sldId id="296" r:id="rId28"/>
    <p:sldId id="291" r:id="rId29"/>
    <p:sldId id="293" r:id="rId30"/>
    <p:sldId id="294" r:id="rId31"/>
    <p:sldId id="300" r:id="rId32"/>
    <p:sldId id="282" r:id="rId33"/>
    <p:sldId id="292" r:id="rId34"/>
    <p:sldId id="290" r:id="rId35"/>
    <p:sldId id="286" r:id="rId36"/>
    <p:sldId id="284" r:id="rId37"/>
    <p:sldId id="287" r:id="rId38"/>
    <p:sldId id="304" r:id="rId39"/>
    <p:sldId id="298" r:id="rId40"/>
    <p:sldId id="301" r:id="rId41"/>
    <p:sldId id="302" r:id="rId42"/>
    <p:sldId id="303" r:id="rId43"/>
    <p:sldId id="271" r:id="rId44"/>
    <p:sldId id="306" r:id="rId45"/>
    <p:sldId id="280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B9ECA-31A0-4348-9165-B5847864066F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4CE03-48B3-4A6A-8796-D19E933311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B9ECA-31A0-4348-9165-B5847864066F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4CE03-48B3-4A6A-8796-D19E933311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B9ECA-31A0-4348-9165-B5847864066F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4CE03-48B3-4A6A-8796-D19E933311FA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B9ECA-31A0-4348-9165-B5847864066F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4CE03-48B3-4A6A-8796-D19E933311F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B9ECA-31A0-4348-9165-B5847864066F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4CE03-48B3-4A6A-8796-D19E933311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B9ECA-31A0-4348-9165-B5847864066F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4CE03-48B3-4A6A-8796-D19E933311F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B9ECA-31A0-4348-9165-B5847864066F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4CE03-48B3-4A6A-8796-D19E933311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B9ECA-31A0-4348-9165-B5847864066F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4CE03-48B3-4A6A-8796-D19E933311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B9ECA-31A0-4348-9165-B5847864066F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4CE03-48B3-4A6A-8796-D19E933311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B9ECA-31A0-4348-9165-B5847864066F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4CE03-48B3-4A6A-8796-D19E933311F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B9ECA-31A0-4348-9165-B5847864066F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4CE03-48B3-4A6A-8796-D19E933311F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A8B9ECA-31A0-4348-9165-B5847864066F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A94CE03-48B3-4A6A-8796-D19E933311F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Admin\Мои документы\Загрузки\Ире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43" r="37040"/>
          <a:stretch/>
        </p:blipFill>
        <p:spPr bwMode="auto">
          <a:xfrm>
            <a:off x="239384" y="4527754"/>
            <a:ext cx="8715930" cy="206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Admin\Мои документы\Загрузки\Ире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72" y="216401"/>
            <a:ext cx="8704028" cy="434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6870" y="4797152"/>
            <a:ext cx="8496944" cy="100811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ru-RU" sz="32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20 ноября – </a:t>
            </a:r>
            <a:br>
              <a:rPr lang="ru-RU" sz="32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32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всемирный день прав ребёнка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5877272"/>
            <a:ext cx="3240360" cy="445316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Классный час, 5-6 класс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47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10285" y="1719419"/>
            <a:ext cx="5184576" cy="4789443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600" b="1" dirty="0"/>
              <a:t>Статья 16. </a:t>
            </a:r>
            <a:r>
              <a:rPr lang="ru-RU" sz="2600" dirty="0"/>
              <a:t>Право на защиту от посягательства на личную жизнь, тайну переписки, честь и </a:t>
            </a:r>
            <a:r>
              <a:rPr lang="ru-RU" sz="2600" dirty="0" smtClean="0"/>
              <a:t>репутацию.</a:t>
            </a:r>
            <a:endParaRPr lang="ru-RU" sz="26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600" b="1" dirty="0"/>
              <a:t>Статья 17. </a:t>
            </a:r>
            <a:r>
              <a:rPr lang="ru-RU" sz="2600" dirty="0"/>
              <a:t>Право на доступ к </a:t>
            </a:r>
            <a:r>
              <a:rPr lang="ru-RU" sz="2600" dirty="0" smtClean="0"/>
              <a:t>информации.</a:t>
            </a:r>
            <a:endParaRPr lang="ru-RU" sz="26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600" b="1" dirty="0"/>
              <a:t>Статья 19. </a:t>
            </a:r>
            <a:r>
              <a:rPr lang="ru-RU" sz="2600" dirty="0"/>
              <a:t>Право на защиту от всех форм </a:t>
            </a:r>
            <a:r>
              <a:rPr lang="ru-RU" sz="2600" dirty="0" smtClean="0"/>
              <a:t>насилия.</a:t>
            </a:r>
          </a:p>
          <a:p>
            <a:pPr marL="0" indent="0">
              <a:buNone/>
            </a:pPr>
            <a:r>
              <a:rPr lang="ru-RU" dirty="0"/>
              <a:t>Ребенок имеет право на защиту от всех форм физического, психологического, сексуального насилия, оскорбления, злоупотребления, отсутствия заботы, небрежного и грубого обращения, эксплуатации, со стороны родителей, законных опекунов или любого другого лица, заботящегося о ребенке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Статья 16, 17, 19</a:t>
            </a:r>
            <a:endParaRPr lang="ru-RU" b="1" dirty="0"/>
          </a:p>
        </p:txBody>
      </p:sp>
      <p:pic>
        <p:nvPicPr>
          <p:cNvPr id="4098" name="Picture 8" descr="Описание: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07909"/>
            <a:ext cx="2330574" cy="2157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0" descr="Описание: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848" y="4221088"/>
            <a:ext cx="2709452" cy="2160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77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132856"/>
            <a:ext cx="5184576" cy="3744416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b="1" dirty="0"/>
              <a:t>Статья 20. </a:t>
            </a:r>
            <a:r>
              <a:rPr lang="ru-RU" dirty="0"/>
              <a:t>Помощь в случае лишения своего семейного окружения.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b="1" dirty="0"/>
              <a:t>Статья 21. </a:t>
            </a:r>
            <a:r>
              <a:rPr lang="ru-RU" dirty="0"/>
              <a:t>Право на усыновление ребёнка в случае потери семьи.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b="1" dirty="0"/>
              <a:t>Статья 23. </a:t>
            </a:r>
            <a:r>
              <a:rPr lang="ru-RU" dirty="0"/>
              <a:t>Право на полноценную и достойную </a:t>
            </a:r>
            <a:r>
              <a:rPr lang="ru-RU" dirty="0" smtClean="0"/>
              <a:t>жизнь.</a:t>
            </a:r>
          </a:p>
          <a:p>
            <a:pPr marL="0" indent="0">
              <a:buNone/>
            </a:pPr>
            <a:r>
              <a:rPr lang="ru-RU" b="1" dirty="0"/>
              <a:t>Статья 24. </a:t>
            </a:r>
            <a:r>
              <a:rPr lang="ru-RU" dirty="0"/>
              <a:t>Право на пользование услугами здравоохранения.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Статья 20, 21, 23, 24</a:t>
            </a:r>
            <a:endParaRPr lang="ru-RU" b="1" dirty="0"/>
          </a:p>
        </p:txBody>
      </p:sp>
      <p:pic>
        <p:nvPicPr>
          <p:cNvPr id="5122" name="Picture 9" descr="Описание: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79264"/>
            <a:ext cx="2664296" cy="210023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C:\Documents and Settings\Admin\Мои документы\РИСУНКИ\Человек\Профессии\Профессии_врач,юрист\sound-ch-0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1837" y="3855447"/>
            <a:ext cx="2128660" cy="246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85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132856"/>
            <a:ext cx="5184576" cy="3744416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b="1" dirty="0"/>
              <a:t>Статья 28. </a:t>
            </a:r>
            <a:r>
              <a:rPr lang="ru-RU" dirty="0"/>
              <a:t>Право на </a:t>
            </a:r>
            <a:r>
              <a:rPr lang="ru-RU" dirty="0" smtClean="0"/>
              <a:t>образование.</a:t>
            </a:r>
            <a:endParaRPr lang="ru-RU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b="1" dirty="0"/>
              <a:t>Статья 30. </a:t>
            </a:r>
            <a:r>
              <a:rPr lang="ru-RU" dirty="0"/>
              <a:t>Право на родной язык и культуру</a:t>
            </a:r>
            <a:r>
              <a:rPr lang="ru-RU" dirty="0" smtClean="0"/>
              <a:t>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b="1" dirty="0" smtClean="0"/>
              <a:t>Статья </a:t>
            </a:r>
            <a:r>
              <a:rPr lang="ru-RU" b="1" dirty="0"/>
              <a:t>31. </a:t>
            </a:r>
            <a:r>
              <a:rPr lang="ru-RU" dirty="0"/>
              <a:t>Право на отдых и </a:t>
            </a:r>
            <a:r>
              <a:rPr lang="ru-RU" dirty="0" smtClean="0"/>
              <a:t>досуг.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b="1" dirty="0"/>
              <a:t>Статья 32. </a:t>
            </a:r>
            <a:r>
              <a:rPr lang="ru-RU" dirty="0"/>
              <a:t>Право на защиту от экономической эксплуатации и выполнения опасной для жизни </a:t>
            </a:r>
            <a:r>
              <a:rPr lang="ru-RU" dirty="0" smtClean="0"/>
              <a:t>работы.</a:t>
            </a:r>
            <a:endParaRPr lang="ru-RU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Статья 28, 30, 31, 32</a:t>
            </a:r>
            <a:endParaRPr lang="ru-RU" b="1" dirty="0"/>
          </a:p>
        </p:txBody>
      </p:sp>
      <p:pic>
        <p:nvPicPr>
          <p:cNvPr id="5126" name="Picture 9" descr="Описание: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623854"/>
            <a:ext cx="2259707" cy="2099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9" descr="Описание: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77072"/>
            <a:ext cx="2755348" cy="2457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10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132856"/>
            <a:ext cx="4464496" cy="3744416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b="1" dirty="0"/>
              <a:t>Статья 37. </a:t>
            </a:r>
            <a:r>
              <a:rPr lang="ru-RU" dirty="0"/>
              <a:t>Право на защиту от жестокого обращения.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b="1" dirty="0"/>
              <a:t>Статья 38. </a:t>
            </a:r>
            <a:r>
              <a:rPr lang="ru-RU" dirty="0"/>
              <a:t>Дети, не достигшие 15-летнего возраста, не должны участвовать в военных действиях.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b="1" dirty="0"/>
              <a:t>Статья 40. </a:t>
            </a:r>
            <a:r>
              <a:rPr lang="ru-RU" dirty="0"/>
              <a:t>Право на гуманное обращение с детьми при нарушении ими закона.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Статья 37, 38, 40</a:t>
            </a:r>
            <a:endParaRPr lang="ru-RU" b="1" dirty="0"/>
          </a:p>
        </p:txBody>
      </p:sp>
      <p:pic>
        <p:nvPicPr>
          <p:cNvPr id="1026" name="Picture 2" descr="C:\Documents and Settings\Admin\Мои документы\Загрузки\di-IWJV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7" r="13081"/>
          <a:stretch/>
        </p:blipFill>
        <p:spPr bwMode="auto">
          <a:xfrm>
            <a:off x="5073667" y="2492896"/>
            <a:ext cx="3560554" cy="279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86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Documents and Settings\Admin\Мои документы\РИСУНКИ\Школа\Дети\3813101-44906-vector-cartoon-girl-playing-the-guit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625" y="3047268"/>
            <a:ext cx="1800200" cy="198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5993" y="1961456"/>
            <a:ext cx="5688632" cy="463589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000" dirty="0"/>
              <a:t>Государства признают право ребёнка на отдых и досуг, право участвовать в играх и развлекательных мероприятиях.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/>
              <a:t>Дети имеют не только право на образование – ведь учёба – это труд, а всё время с утра до вечера учиться невозможно, это очень тяжело. Хочется ещё на коньках покататься, порисовать, сконструировать какую-нибудь модель самолёта или просто почитать. </a:t>
            </a:r>
            <a:endParaRPr lang="ru-RU" sz="2000" dirty="0" smtClean="0"/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Чтобы </a:t>
            </a:r>
            <a:r>
              <a:rPr lang="ru-RU" sz="2000" dirty="0"/>
              <a:t>детям было интересно жить, открываются детские библиотеки и кинотеатры, театры кукол и цирки. А ещё музыкальные школы, спортивные секции и разнообразные кружки.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Статья 31</a:t>
            </a:r>
            <a:endParaRPr lang="ru-RU" b="1" dirty="0"/>
          </a:p>
        </p:txBody>
      </p:sp>
      <p:pic>
        <p:nvPicPr>
          <p:cNvPr id="6146" name="Picture 2" descr="C:\Documents and Settings\Admin\Мои документы\РИСУНКИ\Школа\Дети\3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2" b="3499"/>
          <a:stretch/>
        </p:blipFill>
        <p:spPr bwMode="auto">
          <a:xfrm>
            <a:off x="7108429" y="4437112"/>
            <a:ext cx="1834656" cy="18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Documents and Settings\Admin\Мои документы\РИСУНКИ\Спорт.Здоровье\small_information_items_13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346" y="1123355"/>
            <a:ext cx="2049016" cy="204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34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916832"/>
            <a:ext cx="5328592" cy="453650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000" dirty="0"/>
              <a:t>Государства обеспечивают, чтобы ни один ребёнок не был подвергнут пыткам или другим жестоким, бесчеловечным или унижающим достоинство видам обращения или наказания</a:t>
            </a:r>
            <a:r>
              <a:rPr lang="ru-RU" sz="2000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/>
              <a:t>Значит, детей вообще нельзя наказывать? А если можно-то как?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Но </a:t>
            </a:r>
            <a:r>
              <a:rPr lang="ru-RU" sz="2000" dirty="0"/>
              <a:t>если сын или дочь совершили плохой поступок – надо взрослым поговорить с ними, объяснить, почему так поступать нельзя. А если не поможет, то, например, не разрешить смотреть телевизор, не отпустить играть с </a:t>
            </a:r>
            <a:r>
              <a:rPr lang="ru-RU" sz="2000" dirty="0" smtClean="0"/>
              <a:t>друзьями ...</a:t>
            </a:r>
            <a:endParaRPr lang="ru-RU" sz="2000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Статья 37</a:t>
            </a:r>
            <a:endParaRPr lang="ru-RU" b="1" dirty="0"/>
          </a:p>
        </p:txBody>
      </p:sp>
      <p:pic>
        <p:nvPicPr>
          <p:cNvPr id="8" name="Picture 3" descr="C:\Documents and Settings\Admin\Мои документы\РИСУНКИ\Семья\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879" y="3933056"/>
            <a:ext cx="270422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Documents and Settings\Admin\Мои документы\РИСУНКИ\Человек\Копия Рисунок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984" y="1844824"/>
            <a:ext cx="2174012" cy="182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20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990574"/>
            <a:ext cx="5328592" cy="453650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000" dirty="0" smtClean="0"/>
              <a:t>Если </a:t>
            </a:r>
            <a:r>
              <a:rPr lang="ru-RU" sz="2000" dirty="0"/>
              <a:t>родители жестоко обращаются со своими детьми, как можно помочь их детям?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/>
              <a:t>Если родители жестоко обращаются с ребёнком, или не заботятся о нём, они могут быть лишены родительских прав. Это суровое наказание. И большое несчастье приходит в такую семью, потому что взрослые и дети после этого живут отдельно.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/>
              <a:t>Конечно, взрослые тоже бывают не правы, но всем и взрослым и детям нужно уметь не только обижаться, но и прощать.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Лишение </a:t>
            </a:r>
            <a:r>
              <a:rPr lang="ru-RU" b="1" dirty="0"/>
              <a:t>родительских прав</a:t>
            </a:r>
          </a:p>
        </p:txBody>
      </p:sp>
      <p:pic>
        <p:nvPicPr>
          <p:cNvPr id="6" name="Picture 2" descr="C:\Documents and Settings\Admin\Мои документы\Загрузки\pic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795" y="3890103"/>
            <a:ext cx="3219202" cy="241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Documents and Settings\Admin\Мои документы\Загрузки\1330009125_feb582a1ef4cc23146d40c39a91eaf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114" y="1591745"/>
            <a:ext cx="3222565" cy="229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97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420888"/>
            <a:ext cx="8208912" cy="24482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b="1" i="1" dirty="0">
                <a:solidFill>
                  <a:srgbClr val="0070C0"/>
                </a:solidFill>
              </a:rPr>
              <a:t>«Сказка – ложь, да в ней намёк! </a:t>
            </a:r>
            <a:r>
              <a:rPr lang="ru-RU" sz="4400" b="1" i="1" dirty="0">
                <a:solidFill>
                  <a:srgbClr val="0070C0"/>
                </a:solidFill>
              </a:rPr>
              <a:t>Добрым молодцам урок</a:t>
            </a:r>
            <a:r>
              <a:rPr lang="ru-RU" sz="4400" b="1" i="1" dirty="0" smtClean="0">
                <a:solidFill>
                  <a:srgbClr val="0070C0"/>
                </a:solidFill>
              </a:rPr>
              <a:t>!»</a:t>
            </a:r>
          </a:p>
          <a:p>
            <a:pPr marL="0" indent="0" algn="ctr">
              <a:buNone/>
            </a:pPr>
            <a:r>
              <a:rPr lang="ru-RU" sz="4400" b="1" i="1" dirty="0" smtClean="0">
                <a:solidFill>
                  <a:srgbClr val="0070C0"/>
                </a:solidFill>
              </a:rPr>
              <a:t>                                      А.С</a:t>
            </a:r>
            <a:r>
              <a:rPr lang="ru-RU" sz="4400" b="1" i="1" dirty="0">
                <a:solidFill>
                  <a:srgbClr val="0070C0"/>
                </a:solidFill>
              </a:rPr>
              <a:t>. Пушкин</a:t>
            </a:r>
            <a:endParaRPr lang="ru-RU" sz="4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18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716016" y="2996952"/>
            <a:ext cx="3744416" cy="31223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Волк, проникнув в домик козлят, съел их.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Нарушено </a:t>
            </a:r>
            <a:r>
              <a:rPr lang="ru-RU" dirty="0"/>
              <a:t>право на </a:t>
            </a:r>
            <a:r>
              <a:rPr lang="ru-RU" dirty="0" smtClean="0"/>
              <a:t>жизнь.</a:t>
            </a:r>
            <a:endParaRPr lang="ru-RU" dirty="0"/>
          </a:p>
          <a:p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Волк и семеро козлят</a:t>
            </a:r>
            <a:endParaRPr lang="ru-RU" b="1" dirty="0"/>
          </a:p>
        </p:txBody>
      </p:sp>
      <p:pic>
        <p:nvPicPr>
          <p:cNvPr id="11266" name="Picture 2" descr="C:\Documents and Settings\Admin\Мои документы\РИСУНКИ\Сказки\72959909_546578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02" y="1844823"/>
            <a:ext cx="3986489" cy="398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54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499992" y="2787424"/>
            <a:ext cx="3816424" cy="30243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Гуси – Лебеди по приказу Бабы </a:t>
            </a:r>
            <a:r>
              <a:rPr lang="ru-RU" dirty="0" smtClean="0"/>
              <a:t>Яги украли </a:t>
            </a:r>
            <a:r>
              <a:rPr lang="ru-RU" dirty="0"/>
              <a:t>Иванушку и унесли его в тёмный лес.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Нарушено </a:t>
            </a:r>
            <a:r>
              <a:rPr lang="ru-RU" dirty="0"/>
              <a:t>право на жизнь в семье со своими родителями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Гуси-лебеди</a:t>
            </a:r>
            <a:endParaRPr lang="ru-RU" b="1" dirty="0"/>
          </a:p>
        </p:txBody>
      </p:sp>
      <p:pic>
        <p:nvPicPr>
          <p:cNvPr id="6" name="Picture 2" descr="C:\Documents and Settings\Admin\Мои документы\Загрузки\Копия 10032799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82" y="1589878"/>
            <a:ext cx="3509633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75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1448949"/>
            <a:ext cx="4464496" cy="50043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– </a:t>
            </a:r>
            <a:r>
              <a:rPr lang="ru-RU" dirty="0"/>
              <a:t>Ни за какие сокровища в мире мы не согласились бы расстаться с тобой. Ты же и сам это знаешь.</a:t>
            </a:r>
          </a:p>
          <a:p>
            <a:pPr marL="0" indent="0">
              <a:buNone/>
            </a:pPr>
            <a:r>
              <a:rPr lang="ru-RU" dirty="0"/>
              <a:t>– И даже за сто тысяч миллионов крон? – спросил Малыш.</a:t>
            </a:r>
          </a:p>
          <a:p>
            <a:pPr marL="0" indent="0">
              <a:buNone/>
            </a:pPr>
            <a:r>
              <a:rPr lang="ru-RU" dirty="0"/>
              <a:t>– И даже за сто тысяч миллионов крон!</a:t>
            </a:r>
          </a:p>
          <a:p>
            <a:pPr marL="0" indent="0">
              <a:buNone/>
            </a:pPr>
            <a:r>
              <a:rPr lang="ru-RU" dirty="0"/>
              <a:t>– Значит, я так дорого стою? – изумился Малыш.</a:t>
            </a:r>
          </a:p>
          <a:p>
            <a:pPr marL="0" indent="0">
              <a:buNone/>
            </a:pPr>
            <a:r>
              <a:rPr lang="ru-RU" dirty="0"/>
              <a:t>– Конечно, – сказала мама и обняла его ещё раз.</a:t>
            </a:r>
          </a:p>
          <a:p>
            <a:pPr marL="0" indent="0">
              <a:buNone/>
            </a:pPr>
            <a:r>
              <a:rPr lang="ru-RU" dirty="0"/>
              <a:t>Малыш стал размышлять: сто тысяч миллионов крон, – какая огромная куча денег! Неужели он может стоить так дорого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1028" name="Picture 4" descr="C:\Documents and Settings\Admin\Мои документы\Загрузки\Копия 813969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22" y="1484784"/>
            <a:ext cx="3637580" cy="433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32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499992" y="1988840"/>
            <a:ext cx="3816424" cy="43989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Мачеха обижала </a:t>
            </a:r>
            <a:r>
              <a:rPr lang="ru-RU" dirty="0" smtClean="0"/>
              <a:t>Настеньку</a:t>
            </a:r>
            <a:r>
              <a:rPr lang="ru-RU" dirty="0"/>
              <a:t>, </a:t>
            </a:r>
            <a:r>
              <a:rPr lang="ru-RU" dirty="0" smtClean="0"/>
              <a:t>ругала </a:t>
            </a:r>
            <a:r>
              <a:rPr lang="ru-RU" dirty="0"/>
              <a:t>её, даже заставила старика увезти </a:t>
            </a:r>
            <a:r>
              <a:rPr lang="ru-RU" dirty="0" smtClean="0"/>
              <a:t>девушку в </a:t>
            </a:r>
            <a:r>
              <a:rPr lang="ru-RU" dirty="0"/>
              <a:t>лес и оставить</a:t>
            </a:r>
          </a:p>
          <a:p>
            <a:pPr marL="0" indent="0">
              <a:buNone/>
            </a:pPr>
            <a:r>
              <a:rPr lang="ru-RU" dirty="0"/>
              <a:t>там одну.</a:t>
            </a:r>
          </a:p>
          <a:p>
            <a:pPr marL="0" indent="0">
              <a:buNone/>
            </a:pPr>
            <a:r>
              <a:rPr lang="ru-RU" sz="1400" dirty="0"/>
              <a:t> </a:t>
            </a:r>
          </a:p>
          <a:p>
            <a:pPr marL="0" indent="0">
              <a:buNone/>
            </a:pPr>
            <a:r>
              <a:rPr lang="ru-RU" dirty="0" smtClean="0"/>
              <a:t>Нарушено </a:t>
            </a:r>
            <a:r>
              <a:rPr lang="ru-RU" dirty="0"/>
              <a:t>право на безопасные </a:t>
            </a:r>
            <a:r>
              <a:rPr lang="ru-RU" dirty="0" smtClean="0"/>
              <a:t>условия жизни</a:t>
            </a:r>
            <a:r>
              <a:rPr lang="ru-RU" dirty="0"/>
              <a:t>, не подвергаться жестокому и </a:t>
            </a:r>
            <a:r>
              <a:rPr lang="ru-RU" dirty="0" smtClean="0"/>
              <a:t>небрежному </a:t>
            </a:r>
            <a:r>
              <a:rPr lang="ru-RU" dirty="0"/>
              <a:t>отношению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Морозко</a:t>
            </a:r>
            <a:endParaRPr lang="ru-RU" b="1" dirty="0"/>
          </a:p>
        </p:txBody>
      </p:sp>
      <p:pic>
        <p:nvPicPr>
          <p:cNvPr id="6" name="Picture 2" descr="C:\Мои документы\Сказки\морозк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3384376" cy="4513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67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499992" y="2564904"/>
            <a:ext cx="3672408" cy="38229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Лиса обманула Журавля и подала ему еду так, </a:t>
            </a:r>
            <a:r>
              <a:rPr lang="ru-RU" dirty="0" smtClean="0"/>
              <a:t>что Журавль </a:t>
            </a:r>
            <a:r>
              <a:rPr lang="ru-RU" dirty="0"/>
              <a:t>остался </a:t>
            </a:r>
            <a:r>
              <a:rPr lang="ru-RU" dirty="0" smtClean="0"/>
              <a:t> голодным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Нарушено </a:t>
            </a:r>
            <a:r>
              <a:rPr lang="ru-RU" dirty="0"/>
              <a:t>право на хорошее </a:t>
            </a:r>
            <a:r>
              <a:rPr lang="ru-RU" dirty="0" smtClean="0"/>
              <a:t>питание.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Лиса и журавль</a:t>
            </a:r>
            <a:endParaRPr lang="ru-RU" b="1" dirty="0"/>
          </a:p>
        </p:txBody>
      </p:sp>
      <p:pic>
        <p:nvPicPr>
          <p:cNvPr id="5" name="Picture 2" descr="C:\Мои документы\Сказки\лис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003" y="1590441"/>
            <a:ext cx="3397391" cy="4580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915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44008" y="2564904"/>
            <a:ext cx="3528392" cy="38229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Лиса обхитрила Зайчика и выгнала его из </a:t>
            </a:r>
            <a:r>
              <a:rPr lang="ru-RU" dirty="0" smtClean="0"/>
              <a:t>собственной </a:t>
            </a:r>
            <a:r>
              <a:rPr lang="ru-RU" dirty="0"/>
              <a:t>избушки.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Нарушено право на </a:t>
            </a:r>
            <a:r>
              <a:rPr lang="ru-RU" dirty="0"/>
              <a:t>неприкосновенность </a:t>
            </a:r>
            <a:r>
              <a:rPr lang="ru-RU" dirty="0" smtClean="0"/>
              <a:t>жилища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Заюшкина избушка</a:t>
            </a:r>
          </a:p>
        </p:txBody>
      </p:sp>
      <p:pic>
        <p:nvPicPr>
          <p:cNvPr id="6" name="Picture 2" descr="C:\Мои документы\Сказки\заюшкина избушка.jpg"/>
          <p:cNvPicPr>
            <a:picLocks noChangeAspect="1" noChangeArrowheads="1"/>
          </p:cNvPicPr>
          <p:nvPr/>
        </p:nvPicPr>
        <p:blipFill rotWithShape="1">
          <a:blip r:embed="rId2" cstate="print"/>
          <a:srcRect l="10223" t="9862" r="9502" b="10737"/>
          <a:stretch/>
        </p:blipFill>
        <p:spPr bwMode="auto">
          <a:xfrm>
            <a:off x="539551" y="1628800"/>
            <a:ext cx="3709813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002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355976" y="2276872"/>
            <a:ext cx="3744416" cy="3600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Девушку заставляли трудить с утра до вечера. Она одна </a:t>
            </a:r>
            <a:r>
              <a:rPr lang="ru-RU" dirty="0" smtClean="0"/>
              <a:t>выполняла </a:t>
            </a:r>
            <a:r>
              <a:rPr lang="ru-RU" dirty="0"/>
              <a:t>всю работу по дому. </a:t>
            </a:r>
            <a:r>
              <a:rPr lang="ru-RU" dirty="0" smtClean="0"/>
              <a:t>Даже </a:t>
            </a:r>
            <a:r>
              <a:rPr lang="ru-RU" dirty="0"/>
              <a:t>отдохнуть ей было некогда.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Нарушено </a:t>
            </a:r>
            <a:r>
              <a:rPr lang="ru-RU" dirty="0"/>
              <a:t>право на отдых и </a:t>
            </a:r>
            <a:r>
              <a:rPr lang="ru-RU" dirty="0" smtClean="0"/>
              <a:t>досуг.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Крошечка-</a:t>
            </a:r>
            <a:r>
              <a:rPr lang="ru-RU" b="1" dirty="0" err="1" smtClean="0"/>
              <a:t>хаврошечка</a:t>
            </a:r>
            <a:endParaRPr lang="ru-RU" b="1" dirty="0"/>
          </a:p>
        </p:txBody>
      </p:sp>
      <p:pic>
        <p:nvPicPr>
          <p:cNvPr id="7" name="Picture 2" descr="C:\Documents and Settings\Admin\Мои документы\Downloads\251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35" y="1628800"/>
            <a:ext cx="3585523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70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83968" y="2413055"/>
            <a:ext cx="3744416" cy="3600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Иван-царевич, узнав, что </a:t>
            </a:r>
            <a:r>
              <a:rPr lang="ru-RU" dirty="0" smtClean="0"/>
              <a:t>Царевна-лягушка, сбросив </a:t>
            </a:r>
            <a:r>
              <a:rPr lang="ru-RU" dirty="0"/>
              <a:t>кожу, превращается в прекрасную девушку, сжёг её кожу.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dirty="0" smtClean="0"/>
              <a:t>Нарушено </a:t>
            </a:r>
            <a:r>
              <a:rPr lang="ru-RU" dirty="0"/>
              <a:t>право на  свою личную </a:t>
            </a:r>
            <a:r>
              <a:rPr lang="ru-RU" dirty="0" smtClean="0"/>
              <a:t>жизнь и </a:t>
            </a:r>
            <a:r>
              <a:rPr lang="ru-RU" dirty="0"/>
              <a:t>на свою </a:t>
            </a:r>
            <a:r>
              <a:rPr lang="ru-RU" dirty="0" smtClean="0"/>
              <a:t>тайну.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Царевна-лягушка</a:t>
            </a:r>
            <a:endParaRPr lang="ru-RU" b="1" dirty="0"/>
          </a:p>
        </p:txBody>
      </p:sp>
      <p:pic>
        <p:nvPicPr>
          <p:cNvPr id="6" name="Picture 2" descr="C:\Мои документы\Сказки\лягуш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12172"/>
            <a:ext cx="3157083" cy="4528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906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427984" y="2564904"/>
            <a:ext cx="3888432" cy="3600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Царь-отец хотел сам найти для дочери </a:t>
            </a:r>
            <a:r>
              <a:rPr lang="ru-RU" dirty="0" smtClean="0"/>
              <a:t>жениха и </a:t>
            </a:r>
            <a:r>
              <a:rPr lang="ru-RU" dirty="0"/>
              <a:t>не разрешал ей </a:t>
            </a:r>
            <a:r>
              <a:rPr lang="ru-RU" dirty="0" smtClean="0"/>
              <a:t>выходить </a:t>
            </a:r>
            <a:r>
              <a:rPr lang="ru-RU" dirty="0"/>
              <a:t>замуж за того, кого она </a:t>
            </a:r>
            <a:r>
              <a:rPr lang="ru-RU" dirty="0" smtClean="0"/>
              <a:t> выбрала</a:t>
            </a:r>
            <a:r>
              <a:rPr lang="ru-RU" dirty="0"/>
              <a:t>. 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dirty="0" smtClean="0"/>
              <a:t>Нарушено </a:t>
            </a:r>
            <a:r>
              <a:rPr lang="ru-RU" dirty="0"/>
              <a:t>право свободно выражать своё </a:t>
            </a:r>
            <a:r>
              <a:rPr lang="ru-RU" dirty="0" smtClean="0"/>
              <a:t>мнение.</a:t>
            </a:r>
            <a:endParaRPr lang="ru-RU" dirty="0"/>
          </a:p>
          <a:p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 щучьему веленью</a:t>
            </a:r>
            <a:endParaRPr lang="ru-RU" b="1" dirty="0"/>
          </a:p>
        </p:txBody>
      </p:sp>
      <p:pic>
        <p:nvPicPr>
          <p:cNvPr id="5" name="Picture 2" descr="C:\Мои документы\Сказки\по щучьему велению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39551" y="1628800"/>
            <a:ext cx="3627277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031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427984" y="2636912"/>
            <a:ext cx="4104456" cy="3600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/>
              <a:t>Мачеха</a:t>
            </a:r>
            <a:r>
              <a:rPr lang="ru-RU" dirty="0"/>
              <a:t>, послала сироту в декабрьскую стужу в лес, за подснежниками приказала не возвращаться без них.</a:t>
            </a:r>
            <a:endParaRPr lang="ru-RU" b="1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Нарушено </a:t>
            </a:r>
            <a:r>
              <a:rPr lang="ru-RU" dirty="0"/>
              <a:t>право ребенка на заботу </a:t>
            </a:r>
            <a:r>
              <a:rPr lang="ru-RU" dirty="0" smtClean="0"/>
              <a:t>родителей.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Двенадцать месяцев</a:t>
            </a:r>
            <a:endParaRPr lang="ru-RU" b="1" dirty="0"/>
          </a:p>
        </p:txBody>
      </p:sp>
      <p:pic>
        <p:nvPicPr>
          <p:cNvPr id="12290" name="Picture 2" descr="C:\Documents and Settings\Admin\Мои документы\Загрузки\18e_enl7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05046"/>
            <a:ext cx="3168352" cy="4501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64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Дюймовочка</a:t>
            </a:r>
            <a:endParaRPr lang="ru-RU" b="1" dirty="0"/>
          </a:p>
        </p:txBody>
      </p:sp>
      <p:pic>
        <p:nvPicPr>
          <p:cNvPr id="9218" name="Picture 2" descr="C:\Documents and Settings\Admin\Мои документы\Загрузки\Копия dujmovohka-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384550" cy="4032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1"/>
          <p:cNvSpPr>
            <a:spLocks noGrp="1"/>
          </p:cNvSpPr>
          <p:nvPr>
            <p:ph idx="1"/>
          </p:nvPr>
        </p:nvSpPr>
        <p:spPr>
          <a:xfrm>
            <a:off x="4355976" y="1817305"/>
            <a:ext cx="4176464" cy="4577649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ru-RU" sz="2200" dirty="0" smtClean="0"/>
              <a:t>Жабы похитили девочку из родного дома. Мышь заставила </a:t>
            </a:r>
            <a:r>
              <a:rPr lang="ru-RU" sz="2200" dirty="0" err="1" smtClean="0"/>
              <a:t>Дюймовочку</a:t>
            </a:r>
            <a:r>
              <a:rPr lang="ru-RU" sz="2200" dirty="0" smtClean="0"/>
              <a:t> выйти замуж за крота. Жук отказался дружить с девочкой, так как она не понравилась его друзьям.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2200" dirty="0" smtClean="0"/>
              <a:t>Нарушено </a:t>
            </a:r>
            <a:r>
              <a:rPr lang="ru-RU" sz="2200" dirty="0"/>
              <a:t>право </a:t>
            </a:r>
            <a:r>
              <a:rPr lang="ru-RU" sz="2200" dirty="0" smtClean="0"/>
              <a:t>ребенка жить </a:t>
            </a:r>
            <a:r>
              <a:rPr lang="ru-RU" sz="2200" dirty="0"/>
              <a:t>со своими </a:t>
            </a:r>
            <a:r>
              <a:rPr lang="ru-RU" sz="2200" dirty="0" smtClean="0"/>
              <a:t>родителями</a:t>
            </a:r>
            <a:r>
              <a:rPr lang="ru-RU" sz="2200" dirty="0"/>
              <a:t>, и никому не позволено их </a:t>
            </a:r>
            <a:r>
              <a:rPr lang="ru-RU" sz="2200" dirty="0" smtClean="0"/>
              <a:t>разлучать. Нарушено право выражать свои </a:t>
            </a:r>
            <a:r>
              <a:rPr lang="ru-RU" sz="2200" dirty="0"/>
              <a:t>мысли. Нарушено право </a:t>
            </a:r>
            <a:r>
              <a:rPr lang="ru-RU" sz="2200" dirty="0" smtClean="0"/>
              <a:t>на индивидуальность.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7178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Колобок</a:t>
            </a:r>
            <a:endParaRPr lang="ru-RU" b="1" dirty="0"/>
          </a:p>
        </p:txBody>
      </p:sp>
      <p:pic>
        <p:nvPicPr>
          <p:cNvPr id="4098" name="Picture 2" descr="C:\Documents and Settings\Admin\Мои документы\Загрузки\uk7452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22" y="1546335"/>
            <a:ext cx="3312368" cy="4412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1"/>
          <p:cNvSpPr>
            <a:spLocks noGrp="1"/>
          </p:cNvSpPr>
          <p:nvPr>
            <p:ph idx="1"/>
          </p:nvPr>
        </p:nvSpPr>
        <p:spPr>
          <a:xfrm>
            <a:off x="4427984" y="2636912"/>
            <a:ext cx="4104456" cy="36004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Лиса съела колобка.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Нарушено </a:t>
            </a:r>
            <a:r>
              <a:rPr lang="ru-RU" dirty="0"/>
              <a:t>право </a:t>
            </a:r>
            <a:r>
              <a:rPr lang="ru-RU" dirty="0" smtClean="0"/>
              <a:t>на жизнь.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4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355976" y="2420888"/>
            <a:ext cx="3744416" cy="3600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/>
              <a:t>Волк разгромил домики поросят, пытаясь их съесть.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Нарушается </a:t>
            </a:r>
            <a:r>
              <a:rPr lang="ru-RU" dirty="0"/>
              <a:t>право малышей спокойно жить в своем доме и чувствовать себя </a:t>
            </a:r>
            <a:r>
              <a:rPr lang="ru-RU" dirty="0" smtClean="0"/>
              <a:t>хозяевами. Была попытка лишения жизни.</a:t>
            </a: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Три поросёнка</a:t>
            </a:r>
            <a:endParaRPr lang="ru-RU" b="1" dirty="0"/>
          </a:p>
        </p:txBody>
      </p:sp>
      <p:pic>
        <p:nvPicPr>
          <p:cNvPr id="6146" name="Picture 2" descr="C:\Documents and Settings\Admin\Мои документы\Загрузки\Копия 0d04ebd6bc0c11e2b1c6005056c00008_0e29af3d23724cb98cfe744eabf03b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628800"/>
            <a:ext cx="3510068" cy="4293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75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1" y="2420888"/>
            <a:ext cx="8064896" cy="370527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3100" dirty="0" smtClean="0"/>
              <a:t>   Ежегодно </a:t>
            </a:r>
            <a:r>
              <a:rPr lang="ru-RU" sz="3100" dirty="0"/>
              <a:t>одиннадцать миллионов детей умирают, не дожив до своего пятого дня рождения, еще десятки миллионов остаются физически или умственно больными, не имея возможности для существования и процветания.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0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Золушка</a:t>
            </a:r>
            <a:endParaRPr lang="ru-RU" b="1" dirty="0"/>
          </a:p>
        </p:txBody>
      </p:sp>
      <p:pic>
        <p:nvPicPr>
          <p:cNvPr id="7171" name="Picture 3" descr="C:\Documents and Settings\Admin\Мои документы\Загрузки\золушка-рус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61" y="1556792"/>
            <a:ext cx="3240360" cy="4590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6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Спящая красавица</a:t>
            </a:r>
            <a:endParaRPr lang="ru-RU" b="1" dirty="0"/>
          </a:p>
        </p:txBody>
      </p:sp>
      <p:pic>
        <p:nvPicPr>
          <p:cNvPr id="13314" name="Picture 2" descr="C:\Documents and Settings\Admin\Мои документы\Загрузки\000070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70" y="1628800"/>
            <a:ext cx="3240360" cy="4331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56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Сказка о царе Салтане</a:t>
            </a:r>
            <a:endParaRPr lang="ru-RU" b="1" dirty="0"/>
          </a:p>
        </p:txBody>
      </p:sp>
      <p:pic>
        <p:nvPicPr>
          <p:cNvPr id="9218" name="Picture 2" descr="C:\Documents and Settings\Admin\Мои документы\РИСУНКИ\Сказки\11608422.cover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0498"/>
            <a:ext cx="3168352" cy="4634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28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Красная шапочка</a:t>
            </a:r>
            <a:endParaRPr lang="ru-RU" b="1" dirty="0"/>
          </a:p>
        </p:txBody>
      </p:sp>
      <p:pic>
        <p:nvPicPr>
          <p:cNvPr id="5122" name="Picture 2" descr="C:\Documents and Settings\Admin\Мои документы\Загрузки\Копия Krasnaya_Shapochka-55110-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35" y="1628799"/>
            <a:ext cx="3312368" cy="4451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75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Аленький цветочек</a:t>
            </a:r>
            <a:endParaRPr lang="ru-RU" b="1" dirty="0"/>
          </a:p>
        </p:txBody>
      </p:sp>
      <p:pic>
        <p:nvPicPr>
          <p:cNvPr id="6" name="Picture 2" descr="C:\Documents and Settings\Admin\Мои документы\Downloads\612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3978"/>
            <a:ext cx="3572128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79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Три медведя</a:t>
            </a:r>
            <a:endParaRPr lang="ru-RU" b="1" dirty="0"/>
          </a:p>
        </p:txBody>
      </p:sp>
      <p:pic>
        <p:nvPicPr>
          <p:cNvPr id="14338" name="Picture 2" descr="C:\Documents and Settings\Admin\Мои документы\РИСУНКИ\Сказки\25843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63" y="1378577"/>
            <a:ext cx="3384376" cy="4727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92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800" b="1" dirty="0" smtClean="0"/>
              <a:t>Сказка о мёртвой царевне </a:t>
            </a:r>
            <a:br>
              <a:rPr lang="ru-RU" sz="3800" b="1" dirty="0" smtClean="0"/>
            </a:br>
            <a:r>
              <a:rPr lang="ru-RU" sz="3800" b="1" dirty="0" smtClean="0"/>
              <a:t>и семи богатырях</a:t>
            </a:r>
            <a:endParaRPr lang="ru-RU" sz="3800" b="1" dirty="0"/>
          </a:p>
        </p:txBody>
      </p:sp>
      <p:pic>
        <p:nvPicPr>
          <p:cNvPr id="12290" name="Picture 2" descr="C:\Documents and Settings\Admin\Мои документы\РИСУНКИ\Сказки\audioskazki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94" y="1767993"/>
            <a:ext cx="4192571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22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Сказка о рыбаке и рыбке</a:t>
            </a:r>
            <a:endParaRPr lang="ru-RU" b="1" dirty="0"/>
          </a:p>
        </p:txBody>
      </p:sp>
      <p:pic>
        <p:nvPicPr>
          <p:cNvPr id="15362" name="Picture 2" descr="C:\Documents and Settings\Admin\Мои документы\РИСУНКИ\Сказки\2800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3384376" cy="4500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42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700" b="1" dirty="0" smtClean="0"/>
              <a:t>Сестрица Алёнушка и братец Иванушка</a:t>
            </a:r>
            <a:endParaRPr lang="ru-RU" sz="3700" b="1" dirty="0"/>
          </a:p>
        </p:txBody>
      </p:sp>
      <p:pic>
        <p:nvPicPr>
          <p:cNvPr id="17410" name="Picture 2" descr="C:\Documents and Settings\Admin\Мои документы\Загрузки\sestrica-alenushka-i-bratec-ivanush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45" y="1628800"/>
            <a:ext cx="3304478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36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Снежная королева</a:t>
            </a:r>
            <a:endParaRPr lang="ru-RU" b="1" dirty="0"/>
          </a:p>
        </p:txBody>
      </p:sp>
      <p:pic>
        <p:nvPicPr>
          <p:cNvPr id="11266" name="Picture 2" descr="C:\Documents and Settings\Admin\Мои документы\Загрузки\Gans_Hristian_Andersen__Snezhnaya_korole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35" y="1700807"/>
            <a:ext cx="3388185" cy="4319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34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05804" y="2132856"/>
            <a:ext cx="8208913" cy="136815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4000" dirty="0" smtClean="0">
                <a:solidFill>
                  <a:srgbClr val="FF0066"/>
                </a:solidFill>
              </a:rPr>
              <a:t>   </a:t>
            </a:r>
            <a:r>
              <a:rPr lang="ru-RU" sz="4000" b="1" dirty="0" smtClean="0">
                <a:solidFill>
                  <a:srgbClr val="FF0066"/>
                </a:solidFill>
              </a:rPr>
              <a:t>20 ноября – </a:t>
            </a:r>
            <a:br>
              <a:rPr lang="ru-RU" sz="4000" b="1" dirty="0" smtClean="0">
                <a:solidFill>
                  <a:srgbClr val="FF0066"/>
                </a:solidFill>
              </a:rPr>
            </a:br>
            <a:r>
              <a:rPr lang="ru-RU" sz="4000" b="1" dirty="0" smtClean="0">
                <a:solidFill>
                  <a:srgbClr val="FF0066"/>
                </a:solidFill>
              </a:rPr>
              <a:t>всемирный день прав ребёнка</a:t>
            </a:r>
            <a:endParaRPr lang="ru-RU" sz="4000" b="1" dirty="0">
              <a:solidFill>
                <a:srgbClr val="FF0066"/>
              </a:solidFill>
            </a:endParaRPr>
          </a:p>
        </p:txBody>
      </p:sp>
      <p:pic>
        <p:nvPicPr>
          <p:cNvPr id="2051" name="Picture 3" descr="C:\Documents and Settings\Admin\Мои документы\Загрузки\Рис\shutterstock_583070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773" y="3666526"/>
            <a:ext cx="4285034" cy="262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0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Кот в сапогах</a:t>
            </a:r>
            <a:endParaRPr lang="ru-RU" b="1" dirty="0"/>
          </a:p>
        </p:txBody>
      </p:sp>
      <p:pic>
        <p:nvPicPr>
          <p:cNvPr id="14338" name="Picture 2" descr="C:\Documents and Settings\Admin\Мои документы\Загрузки\13423-Umka-Kniga-S-Pesenkoj-1-Knopka-Kot-V-Sapogah-V-Kor36S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3744416" cy="4568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17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860032" y="3284984"/>
            <a:ext cx="3888432" cy="288032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Воспользовались </a:t>
            </a:r>
            <a:r>
              <a:rPr lang="ru-RU" dirty="0"/>
              <a:t>правом на свободу мирных </a:t>
            </a:r>
            <a:r>
              <a:rPr lang="ru-RU" dirty="0" smtClean="0"/>
              <a:t>собраний, объединений</a:t>
            </a:r>
            <a:endParaRPr lang="ru-RU" dirty="0"/>
          </a:p>
          <a:p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Бременские музыканты</a:t>
            </a:r>
          </a:p>
        </p:txBody>
      </p:sp>
      <p:pic>
        <p:nvPicPr>
          <p:cNvPr id="15362" name="Picture 2" descr="C:\Documents and Settings\Admin\Мои документы\Загрузки\697036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79871"/>
            <a:ext cx="4176464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1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716016" y="3736056"/>
            <a:ext cx="3888432" cy="242924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Использовано право </a:t>
            </a:r>
            <a:r>
              <a:rPr lang="ru-RU" dirty="0"/>
              <a:t>работающего на справедливое вознаграждение</a:t>
            </a: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Мороз Иванович</a:t>
            </a:r>
          </a:p>
        </p:txBody>
      </p:sp>
      <p:pic>
        <p:nvPicPr>
          <p:cNvPr id="16386" name="Picture 2" descr="C:\Documents and Settings\Admin\Мои документы\Загрузки\142482153_w640_h640_cid1952240_pid68660732-f6f2b7d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3312368" cy="4703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99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540060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sz="2000" b="1" dirty="0">
                <a:solidFill>
                  <a:srgbClr val="002060"/>
                </a:solidFill>
              </a:rPr>
              <a:t>Статья 105. </a:t>
            </a:r>
            <a:r>
              <a:rPr lang="ru-RU" sz="2000" dirty="0"/>
              <a:t>Убийство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b="1" dirty="0">
                <a:solidFill>
                  <a:srgbClr val="002060"/>
                </a:solidFill>
              </a:rPr>
              <a:t>Статья 116.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/>
              <a:t>Побои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b="1" dirty="0">
                <a:solidFill>
                  <a:srgbClr val="002060"/>
                </a:solidFill>
              </a:rPr>
              <a:t>Статья 117.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/>
              <a:t>Истязания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b="1" dirty="0">
                <a:solidFill>
                  <a:srgbClr val="002060"/>
                </a:solidFill>
              </a:rPr>
              <a:t>Статья 119.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/>
              <a:t>Угроза убийством или причинением тяжелого вреда здоровью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b="1" dirty="0">
                <a:solidFill>
                  <a:srgbClr val="002060"/>
                </a:solidFill>
              </a:rPr>
              <a:t>Статья 125.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/>
              <a:t>Оставление в опасности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b="1" dirty="0">
                <a:solidFill>
                  <a:srgbClr val="002060"/>
                </a:solidFill>
              </a:rPr>
              <a:t>Статья 127.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/>
              <a:t>Незаконное лишение свободы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b="1" dirty="0">
                <a:solidFill>
                  <a:srgbClr val="002060"/>
                </a:solidFill>
              </a:rPr>
              <a:t>Статья 133.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/>
              <a:t>Понуждение к действиям сексуального характера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b="1" dirty="0">
                <a:solidFill>
                  <a:srgbClr val="002060"/>
                </a:solidFill>
              </a:rPr>
              <a:t>Статья 150.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/>
              <a:t>Вовлечение несовершеннолетнего в совершение преступления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b="1" dirty="0">
                <a:solidFill>
                  <a:srgbClr val="002060"/>
                </a:solidFill>
              </a:rPr>
              <a:t>Статья 151. </a:t>
            </a:r>
            <a:r>
              <a:rPr lang="ru-RU" sz="2000" dirty="0"/>
              <a:t>Вовлечение несовершеннолетнего в совершение антиобщественных действий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b="1" dirty="0">
                <a:solidFill>
                  <a:srgbClr val="002060"/>
                </a:solidFill>
              </a:rPr>
              <a:t>Статья 156.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/>
              <a:t>Неисполнение обязанностей по воспитанию несовершеннолетнего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b="1" dirty="0">
                <a:solidFill>
                  <a:srgbClr val="002060"/>
                </a:solidFill>
              </a:rPr>
              <a:t>Статья 157.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/>
              <a:t>Злостное уклонение от уплаты средств на содержание детей или нетрудоспособных родителей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b="1" dirty="0">
                <a:solidFill>
                  <a:srgbClr val="002060"/>
                </a:solidFill>
              </a:rPr>
              <a:t>Статья 230.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/>
              <a:t>Склонение к потреблению наркотических средств...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b="1" dirty="0">
                <a:solidFill>
                  <a:srgbClr val="002060"/>
                </a:solidFill>
              </a:rPr>
              <a:t>Статья 240.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/>
              <a:t>Вовлечение в занятие </a:t>
            </a:r>
            <a:r>
              <a:rPr lang="ru-RU" sz="2000" dirty="0" smtClean="0"/>
              <a:t>проституцией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>
            <a:normAutofit/>
          </a:bodyPr>
          <a:lstStyle/>
          <a:p>
            <a:r>
              <a:rPr lang="ru-RU" b="1" dirty="0" smtClean="0"/>
              <a:t>Уголовный кодекс РФ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183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Ученик обязан: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1628800"/>
            <a:ext cx="7994285" cy="4896544"/>
          </a:xfrm>
        </p:spPr>
        <p:txBody>
          <a:bodyPr>
            <a:normAutofit fontScale="70000" lnSpcReduction="20000"/>
          </a:bodyPr>
          <a:lstStyle/>
          <a:p>
            <a:pPr marL="0" indent="261938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dirty="0"/>
              <a:t>- </a:t>
            </a:r>
            <a:r>
              <a:rPr lang="ru-RU" sz="2700" dirty="0"/>
              <a:t>уважать взгляды, свободу и достоинство окружающих его </a:t>
            </a:r>
            <a:r>
              <a:rPr lang="ru-RU" sz="2700" dirty="0" smtClean="0"/>
              <a:t>людей: сверстников </a:t>
            </a:r>
            <a:r>
              <a:rPr lang="ru-RU" sz="2700" dirty="0"/>
              <a:t>и взрослых;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sz="2700" dirty="0"/>
              <a:t>- достойно вести себя в классе, школе и за её пределами;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sz="2700" dirty="0"/>
              <a:t>- овладевать знаниями и практическими навыками;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sz="2700" dirty="0"/>
              <a:t>- участвовать в общественно-полезном труде;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sz="2700" dirty="0"/>
              <a:t>- беречь имущество класса, исправлять причинённый вред;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sz="2700" dirty="0"/>
              <a:t>- ходить в форме и быть опрятным;</a:t>
            </a:r>
          </a:p>
          <a:p>
            <a:pPr marL="0" indent="261938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sz="2700" dirty="0"/>
              <a:t>- ответственно относиться к выполнению поручений классного руководителя и актива класса;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sz="2700" dirty="0"/>
              <a:t>- приходить в школу своевременно, без опозданий;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sz="2700" dirty="0"/>
              <a:t>- заботиться о здоровье и безопасности собственной </a:t>
            </a:r>
            <a:endParaRPr lang="ru-RU" sz="27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700" dirty="0" smtClean="0"/>
              <a:t>жизни </a:t>
            </a:r>
            <a:r>
              <a:rPr lang="ru-RU" sz="2700" dirty="0"/>
              <a:t>и своих друзей;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sz="2700" dirty="0"/>
              <a:t>- своевременно заполнять дневник и выставлять </a:t>
            </a:r>
            <a:endParaRPr lang="ru-RU" sz="27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700" dirty="0" smtClean="0"/>
              <a:t>оценки </a:t>
            </a:r>
            <a:r>
              <a:rPr lang="ru-RU" sz="2700" dirty="0"/>
              <a:t>по предметам;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sz="2700" dirty="0"/>
              <a:t>- аккуратно пользоваться библиотечным фондом </a:t>
            </a:r>
            <a:endParaRPr lang="ru-RU" sz="27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700" dirty="0" smtClean="0"/>
              <a:t>школы</a:t>
            </a:r>
            <a:r>
              <a:rPr lang="ru-RU" sz="2700" dirty="0"/>
              <a:t>.</a:t>
            </a:r>
          </a:p>
          <a:p>
            <a:endParaRPr lang="ru-RU" dirty="0"/>
          </a:p>
        </p:txBody>
      </p:sp>
      <p:pic>
        <p:nvPicPr>
          <p:cNvPr id="6" name="Picture 2" descr="C:\Documents and Settings\Admin\Мои документы\Мои рисунки\Рисунок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77072"/>
            <a:ext cx="2231580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75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2276872"/>
            <a:ext cx="6984776" cy="3600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500" b="1" i="1" dirty="0">
                <a:solidFill>
                  <a:srgbClr val="0070C0"/>
                </a:solidFill>
              </a:rPr>
              <a:t>Пользуясь своими правами,</a:t>
            </a:r>
          </a:p>
          <a:p>
            <a:pPr marL="0" indent="0" algn="ctr">
              <a:buNone/>
            </a:pPr>
            <a:r>
              <a:rPr lang="ru-RU" sz="3500" b="1" i="1" dirty="0">
                <a:solidFill>
                  <a:srgbClr val="0070C0"/>
                </a:solidFill>
              </a:rPr>
              <a:t>не нарушайте права других! </a:t>
            </a:r>
          </a:p>
          <a:p>
            <a:pPr marL="0" indent="0" algn="ctr">
              <a:buNone/>
            </a:pPr>
            <a:r>
              <a:rPr lang="ru-RU" sz="3500" b="1" i="1" dirty="0">
                <a:solidFill>
                  <a:srgbClr val="0070C0"/>
                </a:solidFill>
              </a:rPr>
              <a:t>Не  забывайте, кроме прав </a:t>
            </a:r>
          </a:p>
          <a:p>
            <a:pPr marL="0" indent="0" algn="ctr">
              <a:buNone/>
            </a:pPr>
            <a:r>
              <a:rPr lang="ru-RU" sz="3500" b="1" i="1" dirty="0">
                <a:solidFill>
                  <a:srgbClr val="0070C0"/>
                </a:solidFill>
              </a:rPr>
              <a:t>у каждого есть и </a:t>
            </a:r>
            <a:r>
              <a:rPr lang="ru-RU" sz="3500" b="1" i="1" dirty="0" smtClean="0">
                <a:solidFill>
                  <a:srgbClr val="0070C0"/>
                </a:solidFill>
              </a:rPr>
              <a:t>обязанности!</a:t>
            </a:r>
            <a:endParaRPr lang="ru-RU" sz="3500" b="1" i="1" dirty="0">
              <a:solidFill>
                <a:srgbClr val="0070C0"/>
              </a:solidFill>
            </a:endParaRPr>
          </a:p>
          <a:p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249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492896"/>
            <a:ext cx="7804389" cy="3633267"/>
          </a:xfrm>
        </p:spPr>
        <p:txBody>
          <a:bodyPr/>
          <a:lstStyle/>
          <a:p>
            <a:pPr marL="0" indent="0">
              <a:buNone/>
            </a:pPr>
            <a:r>
              <a:rPr lang="ru-RU" sz="4400" b="1" i="1" dirty="0" smtClean="0">
                <a:solidFill>
                  <a:srgbClr val="0070C0"/>
                </a:solidFill>
              </a:rPr>
              <a:t>«Детству </a:t>
            </a:r>
            <a:r>
              <a:rPr lang="ru-RU" sz="4400" b="1" i="1" dirty="0">
                <a:solidFill>
                  <a:srgbClr val="0070C0"/>
                </a:solidFill>
              </a:rPr>
              <a:t>следует оказывать величайшее </a:t>
            </a:r>
            <a:r>
              <a:rPr lang="ru-RU" sz="4400" b="1" i="1" dirty="0" smtClean="0">
                <a:solidFill>
                  <a:srgbClr val="0070C0"/>
                </a:solidFill>
              </a:rPr>
              <a:t>уважение».</a:t>
            </a:r>
            <a:r>
              <a:rPr lang="ru-RU" sz="4400" b="1" i="1" dirty="0">
                <a:solidFill>
                  <a:srgbClr val="0070C0"/>
                </a:solidFill>
              </a:rPr>
              <a:t/>
            </a:r>
            <a:br>
              <a:rPr lang="ru-RU" sz="4400" b="1" i="1" dirty="0">
                <a:solidFill>
                  <a:srgbClr val="0070C0"/>
                </a:solidFill>
              </a:rPr>
            </a:br>
            <a:r>
              <a:rPr lang="ru-RU" sz="4400" b="1" i="1" dirty="0">
                <a:solidFill>
                  <a:srgbClr val="0070C0"/>
                </a:solidFill>
              </a:rPr>
              <a:t>                                         </a:t>
            </a:r>
            <a:r>
              <a:rPr lang="ru-RU" sz="4400" b="1" i="1" dirty="0" smtClean="0">
                <a:solidFill>
                  <a:srgbClr val="0070C0"/>
                </a:solidFill>
              </a:rPr>
              <a:t> </a:t>
            </a:r>
            <a:r>
              <a:rPr lang="ru-RU" sz="4400" b="1" i="1" dirty="0">
                <a:solidFill>
                  <a:srgbClr val="0070C0"/>
                </a:solidFill>
              </a:rPr>
              <a:t>Ювенал </a:t>
            </a:r>
            <a:endParaRPr lang="ru-RU" sz="4400" b="1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051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iki.saripkro.ru/images/0012v_enlv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59749">
            <a:off x="7120501" y="2906577"/>
            <a:ext cx="1581973" cy="2107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916832"/>
            <a:ext cx="8136904" cy="4569371"/>
          </a:xfrm>
        </p:spPr>
        <p:txBody>
          <a:bodyPr>
            <a:normAutofit lnSpcReduction="10000"/>
          </a:bodyPr>
          <a:lstStyle/>
          <a:p>
            <a:pPr marL="6858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b="1" i="1" dirty="0" smtClean="0"/>
              <a:t>Конвенция </a:t>
            </a:r>
            <a:r>
              <a:rPr lang="ru-RU" dirty="0"/>
              <a:t>– международное соглашение, имеющее обязательную силу для тех государств, которые его подписали.</a:t>
            </a:r>
          </a:p>
          <a:p>
            <a:pPr marL="68580" indent="-342900">
              <a:spcBef>
                <a:spcPts val="600"/>
              </a:spcBef>
              <a:buFont typeface="Wingdings" pitchFamily="2" charset="2"/>
              <a:buChar char="§"/>
            </a:pPr>
            <a:r>
              <a:rPr lang="ru-RU" dirty="0"/>
              <a:t>Конвенция о правах ребенка была </a:t>
            </a:r>
            <a:r>
              <a:rPr lang="ru-RU" dirty="0" smtClean="0"/>
              <a:t>приняла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dirty="0" smtClean="0"/>
              <a:t> </a:t>
            </a:r>
            <a:r>
              <a:rPr lang="ru-RU" b="1" dirty="0"/>
              <a:t>20 ноября 1989 года</a:t>
            </a:r>
            <a:r>
              <a:rPr lang="ru-RU" dirty="0"/>
              <a:t> Генеральной Ассамблеей ООН. </a:t>
            </a:r>
          </a:p>
          <a:p>
            <a:pPr marL="68580" indent="-342900">
              <a:spcBef>
                <a:spcPts val="600"/>
              </a:spcBef>
              <a:buFont typeface="Wingdings" pitchFamily="2" charset="2"/>
              <a:buChar char="§"/>
            </a:pPr>
            <a:r>
              <a:rPr lang="ru-RU" b="1" i="1" dirty="0" smtClean="0"/>
              <a:t>ООН</a:t>
            </a:r>
            <a:r>
              <a:rPr lang="ru-RU" dirty="0" smtClean="0"/>
              <a:t> </a:t>
            </a:r>
            <a:r>
              <a:rPr lang="ru-RU" dirty="0"/>
              <a:t>(Организацией Объединенных Наций) </a:t>
            </a:r>
            <a:endParaRPr lang="ru-RU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dirty="0" smtClean="0"/>
              <a:t>– </a:t>
            </a:r>
            <a:r>
              <a:rPr lang="ru-RU" dirty="0"/>
              <a:t>это всемирная международная организация</a:t>
            </a:r>
            <a:r>
              <a:rPr lang="ru-RU" dirty="0" smtClean="0"/>
              <a:t>.</a:t>
            </a:r>
          </a:p>
          <a:p>
            <a:pPr marL="6858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b="1" dirty="0"/>
              <a:t>20 ноября – всемирный День прав ребёнка.</a:t>
            </a:r>
          </a:p>
          <a:p>
            <a:pPr marL="6858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/>
              <a:t>Россия безоговорочно признала Конвенцию о правах ребенка ней и приняла на себя многочисленные обязательства по обеспечению прав ребенка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Конвенция о правах ребёнка</a:t>
            </a:r>
          </a:p>
        </p:txBody>
      </p:sp>
    </p:spTree>
    <p:extLst>
      <p:ext uri="{BB962C8B-B14F-4D97-AF65-F5344CB8AC3E}">
        <p14:creationId xmlns:p14="http://schemas.microsoft.com/office/powerpoint/2010/main" val="51853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355976" y="2636838"/>
            <a:ext cx="4392488" cy="3777357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ru-RU" sz="3200" b="1" i="1" dirty="0">
                <a:solidFill>
                  <a:srgbClr val="00B0F0"/>
                </a:solidFill>
              </a:rPr>
              <a:t>Ребёнком</a:t>
            </a:r>
            <a:r>
              <a:rPr lang="ru-RU" sz="3200" dirty="0">
                <a:solidFill>
                  <a:srgbClr val="00B0F0"/>
                </a:solidFill>
              </a:rPr>
              <a:t> </a:t>
            </a:r>
            <a:r>
              <a:rPr lang="ru-RU" sz="3200" dirty="0"/>
              <a:t> является каждое человеческое существо до достижения 18-летнего </a:t>
            </a:r>
            <a:r>
              <a:rPr lang="ru-RU" sz="3200" dirty="0" smtClean="0"/>
              <a:t>возраста.</a:t>
            </a:r>
            <a:endParaRPr lang="ru-RU" sz="3200" dirty="0"/>
          </a:p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r>
              <a:rPr lang="ru-RU" dirty="0"/>
              <a:t>             </a:t>
            </a:r>
            <a:endParaRPr lang="ru-RU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Статья </a:t>
            </a:r>
            <a:r>
              <a:rPr lang="ru-RU" b="1" dirty="0"/>
              <a:t>1</a:t>
            </a:r>
          </a:p>
        </p:txBody>
      </p:sp>
      <p:pic>
        <p:nvPicPr>
          <p:cNvPr id="6" name="Picture 5" descr="p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36838"/>
            <a:ext cx="3352800" cy="28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66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132856"/>
            <a:ext cx="5184576" cy="446449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ru-RU" b="1" dirty="0"/>
              <a:t>Статья </a:t>
            </a:r>
            <a:r>
              <a:rPr lang="ru-RU" b="1" dirty="0" smtClean="0"/>
              <a:t>2. </a:t>
            </a:r>
            <a:r>
              <a:rPr lang="ru-RU" dirty="0" smtClean="0"/>
              <a:t>У </a:t>
            </a:r>
            <a:r>
              <a:rPr lang="ru-RU" dirty="0"/>
              <a:t>всех детей равные права независимо от национальности, пола, религиозных или политических </a:t>
            </a:r>
            <a:r>
              <a:rPr lang="ru-RU" dirty="0" smtClean="0"/>
              <a:t>убеждений.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b="1" dirty="0"/>
              <a:t>Статья 6. </a:t>
            </a:r>
            <a:r>
              <a:rPr lang="ru-RU" dirty="0"/>
              <a:t>Право на жизнь и здоровое </a:t>
            </a:r>
            <a:r>
              <a:rPr lang="ru-RU" dirty="0" smtClean="0"/>
              <a:t>развитие.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b="1" dirty="0"/>
              <a:t>Статья 7. </a:t>
            </a:r>
            <a:r>
              <a:rPr lang="ru-RU" dirty="0"/>
              <a:t>Право на регистрацию после </a:t>
            </a:r>
            <a:r>
              <a:rPr lang="ru-RU" dirty="0" smtClean="0"/>
              <a:t>рождения.</a:t>
            </a:r>
            <a:endParaRPr lang="ru-RU" dirty="0"/>
          </a:p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b="1" dirty="0"/>
              <a:t>Статья 8.</a:t>
            </a:r>
            <a:r>
              <a:rPr lang="ru-RU" dirty="0"/>
              <a:t> Право на сохранение своей </a:t>
            </a:r>
            <a:r>
              <a:rPr lang="ru-RU" dirty="0" smtClean="0"/>
              <a:t>индивидуальности.            </a:t>
            </a:r>
            <a:endParaRPr lang="ru-RU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Статья 2, 6, 7, 8</a:t>
            </a:r>
            <a:endParaRPr lang="ru-RU" b="1" dirty="0"/>
          </a:p>
        </p:txBody>
      </p:sp>
      <p:pic>
        <p:nvPicPr>
          <p:cNvPr id="2050" name="Picture 6" descr="Описание: 7-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270" y="1772816"/>
            <a:ext cx="2448272" cy="2277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Рисунок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593" y="4339774"/>
            <a:ext cx="2253627" cy="1994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841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060848"/>
            <a:ext cx="5184576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Статья 9. </a:t>
            </a:r>
            <a:r>
              <a:rPr lang="ru-RU" dirty="0"/>
              <a:t>Право на общение с обоими </a:t>
            </a:r>
            <a:r>
              <a:rPr lang="ru-RU" dirty="0" smtClean="0"/>
              <a:t>родителями.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Статья 12. </a:t>
            </a:r>
            <a:r>
              <a:rPr lang="ru-RU" dirty="0"/>
              <a:t>Право свободно выражать свои </a:t>
            </a:r>
            <a:r>
              <a:rPr lang="ru-RU" dirty="0" smtClean="0"/>
              <a:t>взгляды.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Статья 13. </a:t>
            </a:r>
            <a:r>
              <a:rPr lang="ru-RU" dirty="0"/>
              <a:t>Право на собственное </a:t>
            </a:r>
            <a:r>
              <a:rPr lang="ru-RU" dirty="0" smtClean="0"/>
              <a:t>мнение.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Статья 14. </a:t>
            </a:r>
            <a:r>
              <a:rPr lang="ru-RU" dirty="0"/>
              <a:t>Право исповедовать любую </a:t>
            </a:r>
            <a:r>
              <a:rPr lang="ru-RU" dirty="0" smtClean="0"/>
              <a:t>религию.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Статья 15.</a:t>
            </a:r>
            <a:r>
              <a:rPr lang="ru-RU" dirty="0"/>
              <a:t> Право на свободу ассоциации и мирных </a:t>
            </a:r>
            <a:r>
              <a:rPr lang="ru-RU" dirty="0" smtClean="0"/>
              <a:t>собраний.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Статья 9, 12, 13, 14, 15</a:t>
            </a:r>
            <a:endParaRPr lang="ru-RU" b="1" dirty="0"/>
          </a:p>
        </p:txBody>
      </p:sp>
      <p:pic>
        <p:nvPicPr>
          <p:cNvPr id="3074" name="Picture 8" descr="Описание: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120" y="1988840"/>
            <a:ext cx="2572518" cy="1932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6" descr="Описание: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83809" y="4293096"/>
            <a:ext cx="2437612" cy="2023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229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553</TotalTime>
  <Words>1462</Words>
  <Application>Microsoft Office PowerPoint</Application>
  <PresentationFormat>Экран (4:3)</PresentationFormat>
  <Paragraphs>167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Волна</vt:lpstr>
      <vt:lpstr>20 ноября –  всемирный день прав ребёнка</vt:lpstr>
      <vt:lpstr>Презентация PowerPoint</vt:lpstr>
      <vt:lpstr>Презентация PowerPoint</vt:lpstr>
      <vt:lpstr>Презентация PowerPoint</vt:lpstr>
      <vt:lpstr>Презентация PowerPoint</vt:lpstr>
      <vt:lpstr>Конвенция о правах ребёнка</vt:lpstr>
      <vt:lpstr>Статья 1</vt:lpstr>
      <vt:lpstr>Статья 2, 6, 7, 8</vt:lpstr>
      <vt:lpstr>Статья 9, 12, 13, 14, 15</vt:lpstr>
      <vt:lpstr>Статья 16, 17, 19</vt:lpstr>
      <vt:lpstr>Статья 20, 21, 23, 24</vt:lpstr>
      <vt:lpstr>Статья 28, 30, 31, 32</vt:lpstr>
      <vt:lpstr>Статья 37, 38, 40</vt:lpstr>
      <vt:lpstr>Статья 31</vt:lpstr>
      <vt:lpstr>Статья 37</vt:lpstr>
      <vt:lpstr>Лишение родительских прав</vt:lpstr>
      <vt:lpstr>Презентация PowerPoint</vt:lpstr>
      <vt:lpstr>Волк и семеро козлят</vt:lpstr>
      <vt:lpstr>Гуси-лебеди</vt:lpstr>
      <vt:lpstr>Морозко</vt:lpstr>
      <vt:lpstr>Лиса и журавль</vt:lpstr>
      <vt:lpstr>Заюшкина избушка</vt:lpstr>
      <vt:lpstr>Крошечка-хаврошечка</vt:lpstr>
      <vt:lpstr>Царевна-лягушка</vt:lpstr>
      <vt:lpstr>По щучьему веленью</vt:lpstr>
      <vt:lpstr>Двенадцать месяцев</vt:lpstr>
      <vt:lpstr>Дюймовочка</vt:lpstr>
      <vt:lpstr>Колобок</vt:lpstr>
      <vt:lpstr>Три поросёнка</vt:lpstr>
      <vt:lpstr>Золушка</vt:lpstr>
      <vt:lpstr>Спящая красавица</vt:lpstr>
      <vt:lpstr>Сказка о царе Салтане</vt:lpstr>
      <vt:lpstr>Красная шапочка</vt:lpstr>
      <vt:lpstr>Аленький цветочек</vt:lpstr>
      <vt:lpstr>Три медведя</vt:lpstr>
      <vt:lpstr>Сказка о мёртвой царевне  и семи богатырях</vt:lpstr>
      <vt:lpstr>Сказка о рыбаке и рыбке</vt:lpstr>
      <vt:lpstr>Сестрица Алёнушка и братец Иванушка</vt:lpstr>
      <vt:lpstr>Снежная королева</vt:lpstr>
      <vt:lpstr>Кот в сапогах</vt:lpstr>
      <vt:lpstr>Бременские музыканты</vt:lpstr>
      <vt:lpstr>Мороз Иванович</vt:lpstr>
      <vt:lpstr>Уголовный кодекс РФ</vt:lpstr>
      <vt:lpstr>Ученик обязан: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 ноября –  всемирный день прав ребёнка</dc:title>
  <dc:creator>Догадова</dc:creator>
  <cp:lastModifiedBy>Догадова</cp:lastModifiedBy>
  <cp:revision>44</cp:revision>
  <dcterms:created xsi:type="dcterms:W3CDTF">2015-10-31T13:59:33Z</dcterms:created>
  <dcterms:modified xsi:type="dcterms:W3CDTF">2015-11-07T14:14:36Z</dcterms:modified>
</cp:coreProperties>
</file>