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4" r:id="rId5"/>
    <p:sldId id="275" r:id="rId6"/>
    <p:sldId id="276" r:id="rId7"/>
    <p:sldId id="277" r:id="rId8"/>
    <p:sldId id="278" r:id="rId9"/>
    <p:sldId id="266" r:id="rId10"/>
    <p:sldId id="267" r:id="rId11"/>
    <p:sldId id="268" r:id="rId12"/>
    <p:sldId id="269" r:id="rId13"/>
    <p:sldId id="270" r:id="rId14"/>
    <p:sldId id="271" r:id="rId15"/>
    <p:sldId id="292" r:id="rId16"/>
    <p:sldId id="293" r:id="rId17"/>
    <p:sldId id="285" r:id="rId18"/>
    <p:sldId id="287" r:id="rId19"/>
    <p:sldId id="288" r:id="rId20"/>
    <p:sldId id="289" r:id="rId21"/>
    <p:sldId id="290" r:id="rId22"/>
    <p:sldId id="291" r:id="rId23"/>
    <p:sldId id="286" r:id="rId24"/>
    <p:sldId id="294" r:id="rId25"/>
    <p:sldId id="302" r:id="rId26"/>
    <p:sldId id="295" r:id="rId27"/>
    <p:sldId id="296" r:id="rId28"/>
    <p:sldId id="297" r:id="rId29"/>
    <p:sldId id="298" r:id="rId30"/>
    <p:sldId id="299" r:id="rId31"/>
    <p:sldId id="300" r:id="rId32"/>
    <p:sldId id="301" r:id="rId33"/>
    <p:sldId id="303" r:id="rId34"/>
    <p:sldId id="304" r:id="rId35"/>
    <p:sldId id="305"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E8E81A-EADB-4793-B9AE-E724B248F2F9}" type="datetimeFigureOut">
              <a:rPr lang="ru-RU" smtClean="0"/>
              <a:t>01.04.2015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4769C4-A434-464D-AD20-AB44E5D795FA}" type="slidenum">
              <a:rPr lang="ru-RU" smtClean="0"/>
              <a:t>‹#›</a:t>
            </a:fld>
            <a:endParaRPr lang="ru-RU"/>
          </a:p>
        </p:txBody>
      </p:sp>
    </p:spTree>
    <p:extLst>
      <p:ext uri="{BB962C8B-B14F-4D97-AF65-F5344CB8AC3E}">
        <p14:creationId xmlns:p14="http://schemas.microsoft.com/office/powerpoint/2010/main" val="227143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E8E81A-EADB-4793-B9AE-E724B248F2F9}" type="datetimeFigureOut">
              <a:rPr lang="ru-RU" smtClean="0"/>
              <a:t>01.04.2015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4769C4-A434-464D-AD20-AB44E5D795FA}" type="slidenum">
              <a:rPr lang="ru-RU" smtClean="0"/>
              <a:t>‹#›</a:t>
            </a:fld>
            <a:endParaRPr lang="ru-RU"/>
          </a:p>
        </p:txBody>
      </p:sp>
    </p:spTree>
    <p:extLst>
      <p:ext uri="{BB962C8B-B14F-4D97-AF65-F5344CB8AC3E}">
        <p14:creationId xmlns:p14="http://schemas.microsoft.com/office/powerpoint/2010/main" val="384649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E8E81A-EADB-4793-B9AE-E724B248F2F9}" type="datetimeFigureOut">
              <a:rPr lang="ru-RU" smtClean="0"/>
              <a:t>01.04.2015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4769C4-A434-464D-AD20-AB44E5D795FA}" type="slidenum">
              <a:rPr lang="ru-RU" smtClean="0"/>
              <a:t>‹#›</a:t>
            </a:fld>
            <a:endParaRPr lang="ru-RU"/>
          </a:p>
        </p:txBody>
      </p:sp>
    </p:spTree>
    <p:extLst>
      <p:ext uri="{BB962C8B-B14F-4D97-AF65-F5344CB8AC3E}">
        <p14:creationId xmlns:p14="http://schemas.microsoft.com/office/powerpoint/2010/main" val="5042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E8E81A-EADB-4793-B9AE-E724B248F2F9}" type="datetimeFigureOut">
              <a:rPr lang="ru-RU" smtClean="0"/>
              <a:t>01.04.2015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4769C4-A434-464D-AD20-AB44E5D795FA}" type="slidenum">
              <a:rPr lang="ru-RU" smtClean="0"/>
              <a:t>‹#›</a:t>
            </a:fld>
            <a:endParaRPr lang="ru-RU"/>
          </a:p>
        </p:txBody>
      </p:sp>
    </p:spTree>
    <p:extLst>
      <p:ext uri="{BB962C8B-B14F-4D97-AF65-F5344CB8AC3E}">
        <p14:creationId xmlns:p14="http://schemas.microsoft.com/office/powerpoint/2010/main" val="123977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E8E81A-EADB-4793-B9AE-E724B248F2F9}" type="datetimeFigureOut">
              <a:rPr lang="ru-RU" smtClean="0"/>
              <a:t>01.04.2015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4769C4-A434-464D-AD20-AB44E5D795FA}" type="slidenum">
              <a:rPr lang="ru-RU" smtClean="0"/>
              <a:t>‹#›</a:t>
            </a:fld>
            <a:endParaRPr lang="ru-RU"/>
          </a:p>
        </p:txBody>
      </p:sp>
    </p:spTree>
    <p:extLst>
      <p:ext uri="{BB962C8B-B14F-4D97-AF65-F5344CB8AC3E}">
        <p14:creationId xmlns:p14="http://schemas.microsoft.com/office/powerpoint/2010/main" val="138733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E8E81A-EADB-4793-B9AE-E724B248F2F9}" type="datetimeFigureOut">
              <a:rPr lang="ru-RU" smtClean="0"/>
              <a:t>01.04.2015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4769C4-A434-464D-AD20-AB44E5D795FA}" type="slidenum">
              <a:rPr lang="ru-RU" smtClean="0"/>
              <a:t>‹#›</a:t>
            </a:fld>
            <a:endParaRPr lang="ru-RU"/>
          </a:p>
        </p:txBody>
      </p:sp>
    </p:spTree>
    <p:extLst>
      <p:ext uri="{BB962C8B-B14F-4D97-AF65-F5344CB8AC3E}">
        <p14:creationId xmlns:p14="http://schemas.microsoft.com/office/powerpoint/2010/main" val="366088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E8E81A-EADB-4793-B9AE-E724B248F2F9}" type="datetimeFigureOut">
              <a:rPr lang="ru-RU" smtClean="0"/>
              <a:t>01.04.2015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4769C4-A434-464D-AD20-AB44E5D795FA}" type="slidenum">
              <a:rPr lang="ru-RU" smtClean="0"/>
              <a:t>‹#›</a:t>
            </a:fld>
            <a:endParaRPr lang="ru-RU"/>
          </a:p>
        </p:txBody>
      </p:sp>
    </p:spTree>
    <p:extLst>
      <p:ext uri="{BB962C8B-B14F-4D97-AF65-F5344CB8AC3E}">
        <p14:creationId xmlns:p14="http://schemas.microsoft.com/office/powerpoint/2010/main" val="122567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E8E81A-EADB-4793-B9AE-E724B248F2F9}" type="datetimeFigureOut">
              <a:rPr lang="ru-RU" smtClean="0"/>
              <a:t>01.04.2015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4769C4-A434-464D-AD20-AB44E5D795FA}" type="slidenum">
              <a:rPr lang="ru-RU" smtClean="0"/>
              <a:t>‹#›</a:t>
            </a:fld>
            <a:endParaRPr lang="ru-RU"/>
          </a:p>
        </p:txBody>
      </p:sp>
    </p:spTree>
    <p:extLst>
      <p:ext uri="{BB962C8B-B14F-4D97-AF65-F5344CB8AC3E}">
        <p14:creationId xmlns:p14="http://schemas.microsoft.com/office/powerpoint/2010/main" val="244974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E8E81A-EADB-4793-B9AE-E724B248F2F9}" type="datetimeFigureOut">
              <a:rPr lang="ru-RU" smtClean="0"/>
              <a:t>01.04.2015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4769C4-A434-464D-AD20-AB44E5D795FA}" type="slidenum">
              <a:rPr lang="ru-RU" smtClean="0"/>
              <a:t>‹#›</a:t>
            </a:fld>
            <a:endParaRPr lang="ru-RU"/>
          </a:p>
        </p:txBody>
      </p:sp>
    </p:spTree>
    <p:extLst>
      <p:ext uri="{BB962C8B-B14F-4D97-AF65-F5344CB8AC3E}">
        <p14:creationId xmlns:p14="http://schemas.microsoft.com/office/powerpoint/2010/main" val="39317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E8E81A-EADB-4793-B9AE-E724B248F2F9}" type="datetimeFigureOut">
              <a:rPr lang="ru-RU" smtClean="0"/>
              <a:t>01.04.2015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4769C4-A434-464D-AD20-AB44E5D795FA}" type="slidenum">
              <a:rPr lang="ru-RU" smtClean="0"/>
              <a:t>‹#›</a:t>
            </a:fld>
            <a:endParaRPr lang="ru-RU"/>
          </a:p>
        </p:txBody>
      </p:sp>
    </p:spTree>
    <p:extLst>
      <p:ext uri="{BB962C8B-B14F-4D97-AF65-F5344CB8AC3E}">
        <p14:creationId xmlns:p14="http://schemas.microsoft.com/office/powerpoint/2010/main" val="28781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E8E81A-EADB-4793-B9AE-E724B248F2F9}" type="datetimeFigureOut">
              <a:rPr lang="ru-RU" smtClean="0"/>
              <a:t>01.04.2015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4769C4-A434-464D-AD20-AB44E5D795FA}" type="slidenum">
              <a:rPr lang="ru-RU" smtClean="0"/>
              <a:t>‹#›</a:t>
            </a:fld>
            <a:endParaRPr lang="ru-RU"/>
          </a:p>
        </p:txBody>
      </p:sp>
    </p:spTree>
    <p:extLst>
      <p:ext uri="{BB962C8B-B14F-4D97-AF65-F5344CB8AC3E}">
        <p14:creationId xmlns:p14="http://schemas.microsoft.com/office/powerpoint/2010/main" val="6390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8E81A-EADB-4793-B9AE-E724B248F2F9}" type="datetimeFigureOut">
              <a:rPr lang="ru-RU" smtClean="0"/>
              <a:t>01.04.2015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769C4-A434-464D-AD20-AB44E5D795FA}" type="slidenum">
              <a:rPr lang="ru-RU" smtClean="0"/>
              <a:t>‹#›</a:t>
            </a:fld>
            <a:endParaRPr lang="ru-RU"/>
          </a:p>
        </p:txBody>
      </p:sp>
    </p:spTree>
    <p:extLst>
      <p:ext uri="{BB962C8B-B14F-4D97-AF65-F5344CB8AC3E}">
        <p14:creationId xmlns:p14="http://schemas.microsoft.com/office/powerpoint/2010/main" val="541377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4.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hdphoto" Target="../media/hdphoto12.wdp"/><Relationship Id="rId3" Type="http://schemas.microsoft.com/office/2007/relationships/hdphoto" Target="../media/hdphoto10.wdp"/><Relationship Id="rId7"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jpeg"/><Relationship Id="rId5" Type="http://schemas.microsoft.com/office/2007/relationships/hdphoto" Target="../media/hdphoto11.wdp"/><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Admin\Мои документы\Мои рисунки\Рисунок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752"/>
            <a:ext cx="9148659" cy="687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9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80000"/>
              </a:lnSpc>
            </a:pPr>
            <a:r>
              <a:rPr lang="ru-RU" sz="3200" b="1" dirty="0" smtClean="0">
                <a:solidFill>
                  <a:srgbClr val="FF0000"/>
                </a:solidFill>
                <a:latin typeface="Arial" pitchFamily="34" charset="0"/>
                <a:cs typeface="Arial" pitchFamily="34" charset="0"/>
              </a:rPr>
              <a:t>Есть рыбы, которые своим носом могут продырявить лодку?</a:t>
            </a:r>
            <a:endParaRPr lang="ru-RU" sz="32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3995936" y="1916832"/>
            <a:ext cx="4618856" cy="3917032"/>
          </a:xfrm>
        </p:spPr>
        <p:txBody>
          <a:bodyPr>
            <a:normAutofit fontScale="92500" lnSpcReduction="10000"/>
          </a:bodyPr>
          <a:lstStyle/>
          <a:p>
            <a:pPr marL="0" indent="0">
              <a:spcBef>
                <a:spcPts val="0"/>
              </a:spcBef>
              <a:spcAft>
                <a:spcPts val="1200"/>
              </a:spcAft>
              <a:buNone/>
            </a:pPr>
            <a:r>
              <a:rPr lang="ru-RU" sz="2800" dirty="0" smtClean="0">
                <a:solidFill>
                  <a:srgbClr val="002060"/>
                </a:solidFill>
              </a:rPr>
              <a:t>Да, это правда. Рыба-меч пробивает двухсантиметровую обшивку корабля. Бывали случаи, когда в результате атак этих рыб они тонули. И даже сейчас страховые компании в своих договорах указывают пункт, который учитывает повреждение корабля из-за атак рыбы-меч.</a:t>
            </a:r>
            <a:endParaRPr lang="ru-RU" sz="2800" dirty="0">
              <a:solidFill>
                <a:srgbClr val="002060"/>
              </a:solidFill>
            </a:endParaRPr>
          </a:p>
        </p:txBody>
      </p:sp>
      <p:pic>
        <p:nvPicPr>
          <p:cNvPr id="4" name="Рисунок 3" descr="C:\Documents and Settings\Admin\Мои документы\Downloads\pravda-li-chto-1.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5536" y="1824923"/>
            <a:ext cx="3240360" cy="3816424"/>
          </a:xfrm>
          <a:prstGeom prst="rect">
            <a:avLst/>
          </a:prstGeom>
          <a:noFill/>
          <a:ln>
            <a:noFill/>
          </a:ln>
        </p:spPr>
      </p:pic>
    </p:spTree>
    <p:extLst>
      <p:ext uri="{BB962C8B-B14F-4D97-AF65-F5344CB8AC3E}">
        <p14:creationId xmlns:p14="http://schemas.microsoft.com/office/powerpoint/2010/main" val="4104841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80000"/>
              </a:lnSpc>
            </a:pPr>
            <a:r>
              <a:rPr lang="ru-RU" sz="3600" b="1" dirty="0" smtClean="0">
                <a:solidFill>
                  <a:srgbClr val="FF0000"/>
                </a:solidFill>
                <a:latin typeface="Arial" pitchFamily="34" charset="0"/>
                <a:cs typeface="Arial" pitchFamily="34" charset="0"/>
              </a:rPr>
              <a:t>Утка может утонуть?</a:t>
            </a:r>
            <a:endParaRPr lang="ru-RU" sz="36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3563888" y="1484784"/>
            <a:ext cx="5112568" cy="4968552"/>
          </a:xfrm>
        </p:spPr>
        <p:txBody>
          <a:bodyPr>
            <a:normAutofit fontScale="92500" lnSpcReduction="20000"/>
          </a:bodyPr>
          <a:lstStyle/>
          <a:p>
            <a:pPr marL="0" indent="0">
              <a:lnSpc>
                <a:spcPct val="110000"/>
              </a:lnSpc>
              <a:spcBef>
                <a:spcPts val="0"/>
              </a:spcBef>
              <a:buNone/>
            </a:pPr>
            <a:r>
              <a:rPr lang="ru-RU" sz="2800" dirty="0" smtClean="0">
                <a:solidFill>
                  <a:srgbClr val="002060"/>
                </a:solidFill>
              </a:rPr>
              <a:t>Да, может! Утка, которая несколько дней не была на воде, при первом же погружении либо почти полностью погрузится в воду, либо вовсе утонет. Секрет того, что утка хорошо плавает в том, что она постоянно поддерживает пёрышки в порядке, смазывая их жиром. Без должного ухода они пересыхают и становятся ломкими и, намокнув, больше не удерживают птицу на поверхности воды.</a:t>
            </a:r>
            <a:endParaRPr lang="ru-RU" sz="2800" dirty="0">
              <a:solidFill>
                <a:srgbClr val="002060"/>
              </a:solidFill>
            </a:endParaRPr>
          </a:p>
        </p:txBody>
      </p:sp>
      <p:pic>
        <p:nvPicPr>
          <p:cNvPr id="5" name="Рисунок 4" descr="C:\Documents and Settings\Admin\Мои документы\Downloads\pravda-li-chto-2.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9512" y="2013046"/>
            <a:ext cx="3600400" cy="3096344"/>
          </a:xfrm>
          <a:prstGeom prst="rect">
            <a:avLst/>
          </a:prstGeom>
          <a:noFill/>
          <a:ln>
            <a:noFill/>
          </a:ln>
        </p:spPr>
      </p:pic>
    </p:spTree>
    <p:extLst>
      <p:ext uri="{BB962C8B-B14F-4D97-AF65-F5344CB8AC3E}">
        <p14:creationId xmlns:p14="http://schemas.microsoft.com/office/powerpoint/2010/main" val="2040831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80000"/>
              </a:lnSpc>
            </a:pPr>
            <a:r>
              <a:rPr lang="ru-RU" sz="3200" b="1" dirty="0" smtClean="0">
                <a:solidFill>
                  <a:srgbClr val="FF0000"/>
                </a:solidFill>
                <a:latin typeface="Arial" pitchFamily="34" charset="0"/>
                <a:cs typeface="Arial" pitchFamily="34" charset="0"/>
              </a:rPr>
              <a:t>Некоторые птицы, чтобы добыть червяка топают по земле лапками?</a:t>
            </a:r>
            <a:endParaRPr lang="ru-RU" sz="32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4067944" y="1700808"/>
            <a:ext cx="4392488" cy="4536504"/>
          </a:xfrm>
        </p:spPr>
        <p:txBody>
          <a:bodyPr>
            <a:normAutofit/>
          </a:bodyPr>
          <a:lstStyle/>
          <a:p>
            <a:pPr marL="0" indent="0">
              <a:lnSpc>
                <a:spcPct val="110000"/>
              </a:lnSpc>
              <a:spcBef>
                <a:spcPts val="0"/>
              </a:spcBef>
              <a:buNone/>
            </a:pPr>
            <a:r>
              <a:rPr lang="ru-RU" sz="2600" dirty="0" smtClean="0">
                <a:solidFill>
                  <a:srgbClr val="002060"/>
                </a:solidFill>
              </a:rPr>
              <a:t>Вальдшнепы очень любят дождевых червей. А чтобы выманить их из земли, птицы иногда прибегают к хитрости. Они топчутся по земле, имитируя дождь, что и привлекает червячков к поверхности.</a:t>
            </a:r>
            <a:endParaRPr lang="ru-RU" sz="2600" dirty="0">
              <a:solidFill>
                <a:srgbClr val="002060"/>
              </a:solidFill>
            </a:endParaRPr>
          </a:p>
        </p:txBody>
      </p:sp>
      <p:pic>
        <p:nvPicPr>
          <p:cNvPr id="6" name="Рисунок 5" descr="C:\Documents and Settings\Admin\Мои документы\Downloads\pravda-li-chto-3.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9552" y="2132856"/>
            <a:ext cx="3240360" cy="3096344"/>
          </a:xfrm>
          <a:prstGeom prst="rect">
            <a:avLst/>
          </a:prstGeom>
          <a:noFill/>
          <a:ln>
            <a:noFill/>
          </a:ln>
        </p:spPr>
      </p:pic>
    </p:spTree>
    <p:extLst>
      <p:ext uri="{BB962C8B-B14F-4D97-AF65-F5344CB8AC3E}">
        <p14:creationId xmlns:p14="http://schemas.microsoft.com/office/powerpoint/2010/main" val="184691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80000"/>
              </a:lnSpc>
            </a:pPr>
            <a:r>
              <a:rPr lang="ru-RU" sz="4000" b="1" dirty="0" smtClean="0">
                <a:solidFill>
                  <a:srgbClr val="FF0000"/>
                </a:solidFill>
                <a:latin typeface="Arial" pitchFamily="34" charset="0"/>
                <a:cs typeface="Arial" pitchFamily="34" charset="0"/>
              </a:rPr>
              <a:t>Может идти «рыбный» дождь?</a:t>
            </a:r>
            <a:endParaRPr lang="ru-RU" sz="40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3851920" y="1484784"/>
            <a:ext cx="4752528" cy="4824536"/>
          </a:xfrm>
        </p:spPr>
        <p:txBody>
          <a:bodyPr>
            <a:normAutofit lnSpcReduction="10000"/>
          </a:bodyPr>
          <a:lstStyle/>
          <a:p>
            <a:pPr marL="0" indent="0">
              <a:lnSpc>
                <a:spcPct val="110000"/>
              </a:lnSpc>
              <a:spcBef>
                <a:spcPts val="0"/>
              </a:spcBef>
              <a:buNone/>
            </a:pPr>
            <a:r>
              <a:rPr lang="ru-RU" sz="2600" dirty="0" smtClean="0">
                <a:solidFill>
                  <a:srgbClr val="002060"/>
                </a:solidFill>
              </a:rPr>
              <a:t>Это правда. Иногда торнадо и водяные смерчи засасывают из ила и воды не только рыбу, но и маленьких животных. Например, во Франции в 1973 г. с неба в огромном количестве посыпались маленькие лягушки. К счастью, «рыбный дождь» является случайным и происходит каждый раз в разных местах.</a:t>
            </a:r>
            <a:endParaRPr lang="ru-RU" sz="2600" dirty="0">
              <a:solidFill>
                <a:srgbClr val="002060"/>
              </a:solidFill>
            </a:endParaRPr>
          </a:p>
        </p:txBody>
      </p:sp>
      <p:pic>
        <p:nvPicPr>
          <p:cNvPr id="5" name="Рисунок 4" descr="C:\Documents and Settings\Admin\Мои документы\Downloads\pravda-li-chto-4.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7544" y="1898306"/>
            <a:ext cx="3456384" cy="3384376"/>
          </a:xfrm>
          <a:prstGeom prst="rect">
            <a:avLst/>
          </a:prstGeom>
          <a:noFill/>
          <a:ln>
            <a:noFill/>
          </a:ln>
        </p:spPr>
      </p:pic>
    </p:spTree>
    <p:extLst>
      <p:ext uri="{BB962C8B-B14F-4D97-AF65-F5344CB8AC3E}">
        <p14:creationId xmlns:p14="http://schemas.microsoft.com/office/powerpoint/2010/main" val="1742151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80000"/>
              </a:lnSpc>
            </a:pPr>
            <a:r>
              <a:rPr lang="ru-RU" sz="3600" b="1" dirty="0" smtClean="0">
                <a:solidFill>
                  <a:srgbClr val="FF0000"/>
                </a:solidFill>
                <a:latin typeface="Arial" pitchFamily="34" charset="0"/>
                <a:cs typeface="Arial" pitchFamily="34" charset="0"/>
              </a:rPr>
              <a:t>Есть прозрачные животные?</a:t>
            </a:r>
            <a:endParaRPr lang="ru-RU" sz="36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4139952" y="2149664"/>
            <a:ext cx="4248472" cy="3024336"/>
          </a:xfrm>
        </p:spPr>
        <p:txBody>
          <a:bodyPr>
            <a:normAutofit/>
          </a:bodyPr>
          <a:lstStyle/>
          <a:p>
            <a:pPr marL="0" indent="0">
              <a:lnSpc>
                <a:spcPct val="110000"/>
              </a:lnSpc>
              <a:spcBef>
                <a:spcPts val="0"/>
              </a:spcBef>
              <a:buNone/>
            </a:pPr>
            <a:r>
              <a:rPr lang="ru-RU" sz="2600" dirty="0" smtClean="0">
                <a:solidFill>
                  <a:srgbClr val="002060"/>
                </a:solidFill>
              </a:rPr>
              <a:t>Да, это правда. У так называемой стеклянной лягушки прозрачная кожа на брюшке. Через неё видны бьющееся сердце, сосуды и желудок.</a:t>
            </a:r>
            <a:endParaRPr lang="ru-RU" sz="2600" dirty="0">
              <a:solidFill>
                <a:srgbClr val="002060"/>
              </a:solidFill>
            </a:endParaRPr>
          </a:p>
        </p:txBody>
      </p:sp>
      <p:pic>
        <p:nvPicPr>
          <p:cNvPr id="6" name="Рисунок 5" descr="C:\Documents and Settings\Admin\Мои документы\Downloads\pravda-li-chto-5.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0160" y="1988840"/>
            <a:ext cx="3319264" cy="3255753"/>
          </a:xfrm>
          <a:prstGeom prst="rect">
            <a:avLst/>
          </a:prstGeom>
          <a:noFill/>
          <a:ln>
            <a:noFill/>
          </a:ln>
        </p:spPr>
      </p:pic>
    </p:spTree>
    <p:extLst>
      <p:ext uri="{BB962C8B-B14F-4D97-AF65-F5344CB8AC3E}">
        <p14:creationId xmlns:p14="http://schemas.microsoft.com/office/powerpoint/2010/main" val="3277427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9112" y="251566"/>
            <a:ext cx="8229600" cy="1017194"/>
          </a:xfrm>
        </p:spPr>
        <p:txBody>
          <a:bodyPr>
            <a:normAutofit/>
          </a:bodyPr>
          <a:lstStyle/>
          <a:p>
            <a:r>
              <a:rPr lang="ru-RU" sz="4000" b="1" dirty="0">
                <a:solidFill>
                  <a:srgbClr val="FF0000"/>
                </a:solidFill>
                <a:latin typeface="Arial" pitchFamily="34" charset="0"/>
                <a:cs typeface="Arial" pitchFamily="34" charset="0"/>
              </a:rPr>
              <a:t>Разгадайте загадку!</a:t>
            </a:r>
          </a:p>
        </p:txBody>
      </p:sp>
      <p:sp>
        <p:nvSpPr>
          <p:cNvPr id="4" name="Прямоугольник 3"/>
          <p:cNvSpPr/>
          <p:nvPr/>
        </p:nvSpPr>
        <p:spPr>
          <a:xfrm>
            <a:off x="2536191" y="1546041"/>
            <a:ext cx="3888433" cy="2046714"/>
          </a:xfrm>
          <a:prstGeom prst="rect">
            <a:avLst/>
          </a:prstGeom>
        </p:spPr>
        <p:txBody>
          <a:bodyPr wrap="square">
            <a:spAutoFit/>
          </a:bodyPr>
          <a:lstStyle/>
          <a:p>
            <a:pPr algn="ctr">
              <a:spcAft>
                <a:spcPts val="600"/>
              </a:spcAft>
            </a:pPr>
            <a:r>
              <a:rPr lang="ru-RU" sz="2800" dirty="0">
                <a:solidFill>
                  <a:srgbClr val="002060"/>
                </a:solidFill>
              </a:rPr>
              <a:t>Ножка деревянная,</a:t>
            </a:r>
          </a:p>
          <a:p>
            <a:pPr algn="ctr">
              <a:spcAft>
                <a:spcPts val="600"/>
              </a:spcAft>
            </a:pPr>
            <a:r>
              <a:rPr lang="ru-RU" sz="2800" dirty="0">
                <a:solidFill>
                  <a:srgbClr val="002060"/>
                </a:solidFill>
              </a:rPr>
              <a:t>Рубашка шоколадная.</a:t>
            </a:r>
          </a:p>
          <a:p>
            <a:pPr algn="ctr">
              <a:spcAft>
                <a:spcPts val="600"/>
              </a:spcAft>
            </a:pPr>
            <a:r>
              <a:rPr lang="ru-RU" sz="2800" dirty="0">
                <a:solidFill>
                  <a:srgbClr val="002060"/>
                </a:solidFill>
              </a:rPr>
              <a:t>На солнышке я таю,</a:t>
            </a:r>
          </a:p>
          <a:p>
            <a:pPr algn="ctr">
              <a:spcAft>
                <a:spcPts val="600"/>
              </a:spcAft>
            </a:pPr>
            <a:r>
              <a:rPr lang="ru-RU" sz="2800" dirty="0">
                <a:solidFill>
                  <a:srgbClr val="002060"/>
                </a:solidFill>
              </a:rPr>
              <a:t>Во рту я исчезаю.</a:t>
            </a:r>
          </a:p>
        </p:txBody>
      </p:sp>
      <p:pic>
        <p:nvPicPr>
          <p:cNvPr id="8194" name="Picture 2" descr="C:\Documents and Settings\Admin\Мои документы\Downloads\1342682464_f8.ifotki.inf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27" y="3933056"/>
            <a:ext cx="3822865" cy="25923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Admin\Мои документы\Downloads\1342682464_f8.ifotki.inf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57" y="3952754"/>
            <a:ext cx="3822865" cy="259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4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500" fill="hold"/>
                                        <p:tgtEl>
                                          <p:spTgt spid="8194"/>
                                        </p:tgtEl>
                                        <p:attrNameLst>
                                          <p:attrName>ppt_w</p:attrName>
                                        </p:attrNameLst>
                                      </p:cBhvr>
                                      <p:tavLst>
                                        <p:tav tm="0">
                                          <p:val>
                                            <p:fltVal val="0"/>
                                          </p:val>
                                        </p:tav>
                                        <p:tav tm="100000">
                                          <p:val>
                                            <p:strVal val="#ppt_w"/>
                                          </p:val>
                                        </p:tav>
                                      </p:tavLst>
                                    </p:anim>
                                    <p:anim calcmode="lin" valueType="num">
                                      <p:cBhvr>
                                        <p:cTn id="8" dur="1500" fill="hold"/>
                                        <p:tgtEl>
                                          <p:spTgt spid="8194"/>
                                        </p:tgtEl>
                                        <p:attrNameLst>
                                          <p:attrName>ppt_h</p:attrName>
                                        </p:attrNameLst>
                                      </p:cBhvr>
                                      <p:tavLst>
                                        <p:tav tm="0">
                                          <p:val>
                                            <p:fltVal val="0"/>
                                          </p:val>
                                        </p:tav>
                                        <p:tav tm="100000">
                                          <p:val>
                                            <p:strVal val="#ppt_h"/>
                                          </p:val>
                                        </p:tav>
                                      </p:tavLst>
                                    </p:anim>
                                    <p:animEffect transition="in" filter="fade">
                                      <p:cBhvr>
                                        <p:cTn id="9" dur="1500"/>
                                        <p:tgtEl>
                                          <p:spTgt spid="819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837" y="239215"/>
            <a:ext cx="8229600" cy="741513"/>
          </a:xfrm>
        </p:spPr>
        <p:txBody>
          <a:bodyPr>
            <a:normAutofit/>
          </a:bodyPr>
          <a:lstStyle/>
          <a:p>
            <a:r>
              <a:rPr lang="ru-RU" sz="3600" b="1" dirty="0">
                <a:solidFill>
                  <a:srgbClr val="FF0000"/>
                </a:solidFill>
                <a:latin typeface="Arial" pitchFamily="34" charset="0"/>
                <a:cs typeface="Arial" pitchFamily="34" charset="0"/>
              </a:rPr>
              <a:t>Стихотворение о мороженом</a:t>
            </a:r>
          </a:p>
        </p:txBody>
      </p:sp>
      <p:sp>
        <p:nvSpPr>
          <p:cNvPr id="3" name="Прямоугольник 2"/>
          <p:cNvSpPr/>
          <p:nvPr/>
        </p:nvSpPr>
        <p:spPr>
          <a:xfrm>
            <a:off x="971600" y="1004950"/>
            <a:ext cx="3102835" cy="5078313"/>
          </a:xfrm>
          <a:prstGeom prst="rect">
            <a:avLst/>
          </a:prstGeom>
        </p:spPr>
        <p:txBody>
          <a:bodyPr wrap="square">
            <a:spAutoFit/>
          </a:bodyPr>
          <a:lstStyle/>
          <a:p>
            <a:r>
              <a:rPr lang="ru-RU" dirty="0">
                <a:solidFill>
                  <a:srgbClr val="002060"/>
                </a:solidFill>
              </a:rPr>
              <a:t>Я вчера, когда гулял,</a:t>
            </a:r>
          </a:p>
          <a:p>
            <a:r>
              <a:rPr lang="ru-RU" dirty="0">
                <a:solidFill>
                  <a:srgbClr val="002060"/>
                </a:solidFill>
              </a:rPr>
              <a:t>Друга Саньку повстречал.</a:t>
            </a:r>
          </a:p>
          <a:p>
            <a:r>
              <a:rPr lang="ru-RU" dirty="0">
                <a:solidFill>
                  <a:srgbClr val="002060"/>
                </a:solidFill>
              </a:rPr>
              <a:t>Он на лавочке сидел,</a:t>
            </a:r>
          </a:p>
          <a:p>
            <a:r>
              <a:rPr lang="ru-RU" dirty="0">
                <a:solidFill>
                  <a:srgbClr val="002060"/>
                </a:solidFill>
              </a:rPr>
              <a:t>И мороженое ел.</a:t>
            </a:r>
          </a:p>
          <a:p>
            <a:r>
              <a:rPr lang="ru-RU" sz="1200" dirty="0">
                <a:solidFill>
                  <a:srgbClr val="002060"/>
                </a:solidFill>
              </a:rPr>
              <a:t> </a:t>
            </a:r>
          </a:p>
          <a:p>
            <a:r>
              <a:rPr lang="ru-RU" dirty="0">
                <a:solidFill>
                  <a:srgbClr val="002060"/>
                </a:solidFill>
              </a:rPr>
              <a:t>Я с ним рядышком присел,</a:t>
            </a:r>
          </a:p>
          <a:p>
            <a:r>
              <a:rPr lang="ru-RU" dirty="0">
                <a:solidFill>
                  <a:srgbClr val="002060"/>
                </a:solidFill>
              </a:rPr>
              <a:t>Просто, поболтать хотел.</a:t>
            </a:r>
          </a:p>
          <a:p>
            <a:r>
              <a:rPr lang="ru-RU" dirty="0">
                <a:solidFill>
                  <a:srgbClr val="002060"/>
                </a:solidFill>
              </a:rPr>
              <a:t>Ну а Санька от меня,</a:t>
            </a:r>
          </a:p>
          <a:p>
            <a:r>
              <a:rPr lang="ru-RU" dirty="0">
                <a:solidFill>
                  <a:srgbClr val="002060"/>
                </a:solidFill>
              </a:rPr>
              <a:t>Убежал, как от огня.</a:t>
            </a:r>
          </a:p>
          <a:p>
            <a:r>
              <a:rPr lang="ru-RU" sz="1200" dirty="0">
                <a:solidFill>
                  <a:srgbClr val="002060"/>
                </a:solidFill>
              </a:rPr>
              <a:t> </a:t>
            </a:r>
          </a:p>
          <a:p>
            <a:r>
              <a:rPr lang="ru-RU" dirty="0">
                <a:solidFill>
                  <a:srgbClr val="002060"/>
                </a:solidFill>
              </a:rPr>
              <a:t>Огляделся я вокруг,</a:t>
            </a:r>
          </a:p>
          <a:p>
            <a:r>
              <a:rPr lang="ru-RU" dirty="0">
                <a:solidFill>
                  <a:srgbClr val="002060"/>
                </a:solidFill>
              </a:rPr>
              <a:t>Где же Санька, где мой друг?</a:t>
            </a:r>
          </a:p>
          <a:p>
            <a:r>
              <a:rPr lang="ru-RU" dirty="0">
                <a:solidFill>
                  <a:srgbClr val="002060"/>
                </a:solidFill>
              </a:rPr>
              <a:t>Почему он среди  дня,</a:t>
            </a:r>
          </a:p>
          <a:p>
            <a:r>
              <a:rPr lang="ru-RU" dirty="0">
                <a:solidFill>
                  <a:srgbClr val="002060"/>
                </a:solidFill>
              </a:rPr>
              <a:t>Удирает от меня</a:t>
            </a:r>
            <a:r>
              <a:rPr lang="ru-RU" dirty="0" smtClean="0">
                <a:solidFill>
                  <a:srgbClr val="002060"/>
                </a:solidFill>
              </a:rPr>
              <a:t>?</a:t>
            </a:r>
          </a:p>
          <a:p>
            <a:endParaRPr lang="ru-RU" sz="1200" dirty="0">
              <a:solidFill>
                <a:srgbClr val="002060"/>
              </a:solidFill>
            </a:endParaRPr>
          </a:p>
          <a:p>
            <a:r>
              <a:rPr lang="ru-RU" dirty="0" smtClean="0">
                <a:solidFill>
                  <a:srgbClr val="002060"/>
                </a:solidFill>
              </a:rPr>
              <a:t>Я с ним больше не дружу!!!</a:t>
            </a:r>
          </a:p>
          <a:p>
            <a:r>
              <a:rPr lang="ru-RU" dirty="0" smtClean="0">
                <a:solidFill>
                  <a:srgbClr val="002060"/>
                </a:solidFill>
              </a:rPr>
              <a:t>Вам всю правду расскажу.</a:t>
            </a:r>
          </a:p>
          <a:p>
            <a:r>
              <a:rPr lang="ru-RU" dirty="0" smtClean="0">
                <a:solidFill>
                  <a:srgbClr val="002060"/>
                </a:solidFill>
              </a:rPr>
              <a:t>Это было в прошлый раз,</a:t>
            </a:r>
          </a:p>
          <a:p>
            <a:r>
              <a:rPr lang="ru-RU" dirty="0" smtClean="0">
                <a:solidFill>
                  <a:srgbClr val="002060"/>
                </a:solidFill>
              </a:rPr>
              <a:t>Вы поймёте всё сейчас.</a:t>
            </a:r>
            <a:endParaRPr lang="ru-RU" dirty="0">
              <a:solidFill>
                <a:srgbClr val="002060"/>
              </a:solidFill>
            </a:endParaRPr>
          </a:p>
        </p:txBody>
      </p:sp>
      <p:sp>
        <p:nvSpPr>
          <p:cNvPr id="5" name="Прямоугольник 4"/>
          <p:cNvSpPr/>
          <p:nvPr/>
        </p:nvSpPr>
        <p:spPr>
          <a:xfrm>
            <a:off x="4788024" y="1004949"/>
            <a:ext cx="3096344" cy="3785651"/>
          </a:xfrm>
          <a:prstGeom prst="rect">
            <a:avLst/>
          </a:prstGeom>
        </p:spPr>
        <p:txBody>
          <a:bodyPr wrap="square">
            <a:spAutoFit/>
          </a:bodyPr>
          <a:lstStyle/>
          <a:p>
            <a:r>
              <a:rPr lang="ru-RU" dirty="0">
                <a:solidFill>
                  <a:srgbClr val="002060"/>
                </a:solidFill>
              </a:rPr>
              <a:t>Точно так же мы сидели,</a:t>
            </a:r>
          </a:p>
          <a:p>
            <a:r>
              <a:rPr lang="ru-RU" dirty="0">
                <a:solidFill>
                  <a:srgbClr val="002060"/>
                </a:solidFill>
              </a:rPr>
              <a:t>И мороженое ели.</a:t>
            </a:r>
          </a:p>
          <a:p>
            <a:r>
              <a:rPr lang="ru-RU" dirty="0">
                <a:solidFill>
                  <a:srgbClr val="002060"/>
                </a:solidFill>
              </a:rPr>
              <a:t>Саньку папа в дом позвал,</a:t>
            </a:r>
          </a:p>
          <a:p>
            <a:r>
              <a:rPr lang="ru-RU" dirty="0">
                <a:solidFill>
                  <a:srgbClr val="002060"/>
                </a:solidFill>
              </a:rPr>
              <a:t>Он мне свой пломбир отдал.</a:t>
            </a:r>
          </a:p>
          <a:p>
            <a:r>
              <a:rPr lang="ru-RU" sz="1200" dirty="0">
                <a:solidFill>
                  <a:srgbClr val="002060"/>
                </a:solidFill>
              </a:rPr>
              <a:t> </a:t>
            </a:r>
          </a:p>
          <a:p>
            <a:r>
              <a:rPr lang="ru-RU" dirty="0">
                <a:solidFill>
                  <a:srgbClr val="002060"/>
                </a:solidFill>
              </a:rPr>
              <a:t>Я его в руках держал.</a:t>
            </a:r>
          </a:p>
          <a:p>
            <a:r>
              <a:rPr lang="ru-RU" dirty="0">
                <a:solidFill>
                  <a:srgbClr val="002060"/>
                </a:solidFill>
              </a:rPr>
              <a:t>Он тихонько таять стал.</a:t>
            </a:r>
          </a:p>
          <a:p>
            <a:r>
              <a:rPr lang="ru-RU" dirty="0">
                <a:solidFill>
                  <a:srgbClr val="002060"/>
                </a:solidFill>
              </a:rPr>
              <a:t>Я, как мог, терпел, терпел…</a:t>
            </a:r>
          </a:p>
          <a:p>
            <a:r>
              <a:rPr lang="ru-RU" dirty="0">
                <a:solidFill>
                  <a:srgbClr val="002060"/>
                </a:solidFill>
              </a:rPr>
              <a:t>Взял потом его - и съел.</a:t>
            </a:r>
          </a:p>
          <a:p>
            <a:r>
              <a:rPr lang="ru-RU" sz="1200" dirty="0">
                <a:solidFill>
                  <a:srgbClr val="002060"/>
                </a:solidFill>
              </a:rPr>
              <a:t> </a:t>
            </a:r>
          </a:p>
          <a:p>
            <a:r>
              <a:rPr lang="ru-RU" dirty="0">
                <a:solidFill>
                  <a:srgbClr val="002060"/>
                </a:solidFill>
              </a:rPr>
              <a:t>Я не жадный! Что мне, мало?</a:t>
            </a:r>
          </a:p>
          <a:p>
            <a:r>
              <a:rPr lang="ru-RU" dirty="0">
                <a:solidFill>
                  <a:srgbClr val="002060"/>
                </a:solidFill>
              </a:rPr>
              <a:t>Но оно тогда б пропало…</a:t>
            </a:r>
          </a:p>
          <a:p>
            <a:r>
              <a:rPr lang="ru-RU" sz="1200" dirty="0">
                <a:solidFill>
                  <a:srgbClr val="002060"/>
                </a:solidFill>
              </a:rPr>
              <a:t> </a:t>
            </a:r>
            <a:r>
              <a:rPr lang="ru-RU" dirty="0" smtClean="0">
                <a:solidFill>
                  <a:srgbClr val="002060"/>
                </a:solidFill>
              </a:rPr>
              <a:t>А </a:t>
            </a:r>
            <a:r>
              <a:rPr lang="ru-RU" dirty="0">
                <a:solidFill>
                  <a:srgbClr val="002060"/>
                </a:solidFill>
              </a:rPr>
              <a:t>сегодня - убежал.</a:t>
            </a:r>
          </a:p>
          <a:p>
            <a:r>
              <a:rPr lang="ru-RU" dirty="0">
                <a:solidFill>
                  <a:srgbClr val="002060"/>
                </a:solidFill>
              </a:rPr>
              <a:t>Дружбу за пломбир продал...</a:t>
            </a:r>
          </a:p>
        </p:txBody>
      </p:sp>
      <p:pic>
        <p:nvPicPr>
          <p:cNvPr id="9218" name="Picture 2" descr="C:\Documents and Settings\Admin\Мои документы\Downloads\article901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319" y="4763939"/>
            <a:ext cx="2768667" cy="191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02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9112" y="164480"/>
            <a:ext cx="8229600" cy="1017194"/>
          </a:xfrm>
        </p:spPr>
        <p:txBody>
          <a:bodyPr>
            <a:normAutofit/>
          </a:bodyPr>
          <a:lstStyle/>
          <a:p>
            <a:r>
              <a:rPr lang="ru-RU" sz="3600" b="1" dirty="0">
                <a:solidFill>
                  <a:srgbClr val="FF0000"/>
                </a:solidFill>
                <a:latin typeface="Arial" pitchFamily="34" charset="0"/>
                <a:cs typeface="Arial" pitchFamily="34" charset="0"/>
              </a:rPr>
              <a:t>История мороженого</a:t>
            </a:r>
          </a:p>
        </p:txBody>
      </p:sp>
      <p:sp>
        <p:nvSpPr>
          <p:cNvPr id="4" name="Прямоугольник 3"/>
          <p:cNvSpPr/>
          <p:nvPr/>
        </p:nvSpPr>
        <p:spPr>
          <a:xfrm>
            <a:off x="429112" y="1138131"/>
            <a:ext cx="8281874" cy="3077766"/>
          </a:xfrm>
          <a:prstGeom prst="rect">
            <a:avLst/>
          </a:prstGeom>
        </p:spPr>
        <p:txBody>
          <a:bodyPr wrap="square">
            <a:spAutoFit/>
          </a:bodyPr>
          <a:lstStyle/>
          <a:p>
            <a:pPr>
              <a:spcAft>
                <a:spcPts val="1200"/>
              </a:spcAft>
            </a:pPr>
            <a:r>
              <a:rPr lang="ru-RU" sz="2300" dirty="0">
                <a:solidFill>
                  <a:srgbClr val="002060"/>
                </a:solidFill>
              </a:rPr>
              <a:t>Давным-давно в богатых домах Китая к столу подавались десерты, отдаленно напоминающие мороженое – богатые китайцы лакомились снегом и льдом, смешанным с кусочками фруктов и молока.</a:t>
            </a:r>
          </a:p>
          <a:p>
            <a:pPr>
              <a:spcAft>
                <a:spcPts val="1200"/>
              </a:spcAft>
            </a:pPr>
            <a:r>
              <a:rPr lang="ru-RU" sz="2300" dirty="0" smtClean="0">
                <a:solidFill>
                  <a:srgbClr val="002060"/>
                </a:solidFill>
              </a:rPr>
              <a:t>Во </a:t>
            </a:r>
            <a:r>
              <a:rPr lang="ru-RU" sz="2300" dirty="0">
                <a:solidFill>
                  <a:srgbClr val="002060"/>
                </a:solidFill>
              </a:rPr>
              <a:t>времена Александра Македонского придумали замораживать в снегу ягоды. Кажется, это так просто, но где взять снег или лед в жарких странах? Ведь о холодильниках тогда и речи не было.</a:t>
            </a:r>
          </a:p>
        </p:txBody>
      </p:sp>
      <p:pic>
        <p:nvPicPr>
          <p:cNvPr id="1027" name="Picture 3" descr="C:\Documents and Settings\Admin\Мои документы\Downloads\gal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466" y="4262934"/>
            <a:ext cx="4245958" cy="232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37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444" y="207978"/>
            <a:ext cx="8229600" cy="1017194"/>
          </a:xfrm>
        </p:spPr>
        <p:txBody>
          <a:bodyPr>
            <a:normAutofit/>
          </a:bodyPr>
          <a:lstStyle/>
          <a:p>
            <a:r>
              <a:rPr lang="ru-RU" sz="3600" b="1" dirty="0">
                <a:solidFill>
                  <a:srgbClr val="FF0000"/>
                </a:solidFill>
                <a:latin typeface="Arial" pitchFamily="34" charset="0"/>
                <a:cs typeface="Arial" pitchFamily="34" charset="0"/>
              </a:rPr>
              <a:t>История мороженого</a:t>
            </a:r>
          </a:p>
        </p:txBody>
      </p:sp>
      <p:sp>
        <p:nvSpPr>
          <p:cNvPr id="4" name="Прямоугольник 3"/>
          <p:cNvSpPr/>
          <p:nvPr/>
        </p:nvSpPr>
        <p:spPr>
          <a:xfrm>
            <a:off x="458141" y="1124744"/>
            <a:ext cx="8281874" cy="2215991"/>
          </a:xfrm>
          <a:prstGeom prst="rect">
            <a:avLst/>
          </a:prstGeom>
        </p:spPr>
        <p:txBody>
          <a:bodyPr wrap="square">
            <a:spAutoFit/>
          </a:bodyPr>
          <a:lstStyle/>
          <a:p>
            <a:pPr>
              <a:spcAft>
                <a:spcPts val="1200"/>
              </a:spcAft>
            </a:pPr>
            <a:r>
              <a:rPr lang="ru-RU" sz="2300" dirty="0">
                <a:solidFill>
                  <a:srgbClr val="002060"/>
                </a:solidFill>
              </a:rPr>
              <a:t>Изобретали мороженое в тех краях, где жара соседствует с холодом. То есть в южных странах, где есть горы. Туда за снегом посылали рабов. А чтобы он не таял, устраивали специальные эстафеты, кто быстрее добежит и больше принесет мороза ко двору императора. Так однажды удалось доставить целый караван верблюдов, груженных горным снегом</a:t>
            </a:r>
            <a:r>
              <a:rPr lang="ru-RU" sz="2300" dirty="0" smtClean="0">
                <a:solidFill>
                  <a:srgbClr val="002060"/>
                </a:solidFill>
              </a:rPr>
              <a:t>.</a:t>
            </a:r>
            <a:endParaRPr lang="ru-RU" sz="2300" dirty="0">
              <a:solidFill>
                <a:srgbClr val="002060"/>
              </a:solidFill>
            </a:endParaRPr>
          </a:p>
        </p:txBody>
      </p:sp>
      <p:pic>
        <p:nvPicPr>
          <p:cNvPr id="2050" name="Picture 2" descr="C:\Documents and Settings\Admin\Мои документы\Downloads\409617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444" y="3684134"/>
            <a:ext cx="3649058" cy="25108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3499881"/>
            <a:ext cx="4572000" cy="2923877"/>
          </a:xfrm>
          <a:prstGeom prst="rect">
            <a:avLst/>
          </a:prstGeom>
        </p:spPr>
        <p:txBody>
          <a:bodyPr>
            <a:spAutoFit/>
          </a:bodyPr>
          <a:lstStyle/>
          <a:p>
            <a:pPr>
              <a:spcAft>
                <a:spcPts val="1200"/>
              </a:spcAft>
            </a:pPr>
            <a:r>
              <a:rPr lang="ru-RU" sz="2300" dirty="0">
                <a:solidFill>
                  <a:srgbClr val="002060"/>
                </a:solidFill>
              </a:rPr>
              <a:t>Его хранили в ледяных погребах, потолок, стены и пол которых покрывали толстым слоем смеси, в которую входили яичные белки, песок, глина, козья шерсть, зола, известь. Когда эта смесь высыхала, она становилась прочной, не пропускала тепло и воду.</a:t>
            </a:r>
          </a:p>
        </p:txBody>
      </p:sp>
    </p:spTree>
    <p:extLst>
      <p:ext uri="{BB962C8B-B14F-4D97-AF65-F5344CB8AC3E}">
        <p14:creationId xmlns:p14="http://schemas.microsoft.com/office/powerpoint/2010/main" val="886250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444" y="207978"/>
            <a:ext cx="8229600" cy="1017194"/>
          </a:xfrm>
        </p:spPr>
        <p:txBody>
          <a:bodyPr>
            <a:normAutofit/>
          </a:bodyPr>
          <a:lstStyle/>
          <a:p>
            <a:r>
              <a:rPr lang="ru-RU" sz="3600" b="1" dirty="0">
                <a:solidFill>
                  <a:srgbClr val="FF0000"/>
                </a:solidFill>
                <a:latin typeface="Arial" pitchFamily="34" charset="0"/>
                <a:cs typeface="Arial" pitchFamily="34" charset="0"/>
              </a:rPr>
              <a:t>История мороженого</a:t>
            </a:r>
          </a:p>
        </p:txBody>
      </p:sp>
      <p:sp>
        <p:nvSpPr>
          <p:cNvPr id="4" name="Прямоугольник 3"/>
          <p:cNvSpPr/>
          <p:nvPr/>
        </p:nvSpPr>
        <p:spPr>
          <a:xfrm>
            <a:off x="458141" y="1124744"/>
            <a:ext cx="8281874" cy="2215991"/>
          </a:xfrm>
          <a:prstGeom prst="rect">
            <a:avLst/>
          </a:prstGeom>
        </p:spPr>
        <p:txBody>
          <a:bodyPr wrap="square">
            <a:spAutoFit/>
          </a:bodyPr>
          <a:lstStyle/>
          <a:p>
            <a:pPr>
              <a:spcAft>
                <a:spcPts val="1200"/>
              </a:spcAft>
            </a:pPr>
            <a:r>
              <a:rPr lang="ru-RU" sz="2300" dirty="0">
                <a:solidFill>
                  <a:srgbClr val="002060"/>
                </a:solidFill>
              </a:rPr>
              <a:t>История мороженого в Европе началась, когда его привез один путешественник. Побывав в Китае, он так полюбил это лакомство, что по возвращении на родину – в Италию поделился некоторыми рецептами его приготовления. Рецепты держали в строжайшем секрете, а их разглашение приравнивалось к государственной измене.</a:t>
            </a:r>
          </a:p>
        </p:txBody>
      </p:sp>
      <p:pic>
        <p:nvPicPr>
          <p:cNvPr id="3076" name="Picture 4" descr="C:\Documents and Settings\Admin\Мои документы\Downloads\items_we_call_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736" y="3623282"/>
            <a:ext cx="3610790" cy="273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82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80000"/>
              </a:lnSpc>
            </a:pPr>
            <a:r>
              <a:rPr lang="ru-RU" sz="3600" b="1" dirty="0" smtClean="0">
                <a:solidFill>
                  <a:srgbClr val="FF0000"/>
                </a:solidFill>
                <a:latin typeface="Arial" pitchFamily="34" charset="0"/>
                <a:cs typeface="Arial" pitchFamily="34" charset="0"/>
              </a:rPr>
              <a:t>1 апреля – День смеха</a:t>
            </a:r>
            <a:endParaRPr lang="ru-RU" sz="36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339752" y="1494156"/>
            <a:ext cx="6192688" cy="4525963"/>
          </a:xfrm>
        </p:spPr>
        <p:txBody>
          <a:bodyPr>
            <a:noAutofit/>
          </a:bodyPr>
          <a:lstStyle/>
          <a:p>
            <a:pPr marL="0" indent="0">
              <a:lnSpc>
                <a:spcPct val="110000"/>
              </a:lnSpc>
              <a:spcBef>
                <a:spcPts val="0"/>
              </a:spcBef>
              <a:buNone/>
            </a:pPr>
            <a:r>
              <a:rPr lang="ru-RU" sz="2800" dirty="0" smtClean="0">
                <a:solidFill>
                  <a:srgbClr val="002060"/>
                </a:solidFill>
              </a:rPr>
              <a:t>1 апреля – очень необычный праздник. Но многие любят его. Именно в этот день можно шутить, разыгрывать друзей и даже родителей. Игнорировать этот праздник невозможно. Обязательно найдётся шутник. Поэтому будьте внимательны! Ведь даже самые серьёзные взрослые в этот день становятся детьми и увлекаются игрой.</a:t>
            </a:r>
            <a:endParaRPr lang="ru-RU" sz="2800" dirty="0"/>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48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444" y="149921"/>
            <a:ext cx="8229600" cy="1017194"/>
          </a:xfrm>
        </p:spPr>
        <p:txBody>
          <a:bodyPr>
            <a:normAutofit/>
          </a:bodyPr>
          <a:lstStyle/>
          <a:p>
            <a:r>
              <a:rPr lang="ru-RU" sz="3600" b="1" dirty="0">
                <a:solidFill>
                  <a:srgbClr val="FF0000"/>
                </a:solidFill>
                <a:latin typeface="Arial" pitchFamily="34" charset="0"/>
                <a:cs typeface="Arial" pitchFamily="34" charset="0"/>
              </a:rPr>
              <a:t>История мороженого</a:t>
            </a:r>
          </a:p>
        </p:txBody>
      </p:sp>
      <p:sp>
        <p:nvSpPr>
          <p:cNvPr id="4" name="Прямоугольник 3"/>
          <p:cNvSpPr/>
          <p:nvPr/>
        </p:nvSpPr>
        <p:spPr>
          <a:xfrm>
            <a:off x="530712" y="1110230"/>
            <a:ext cx="8002291" cy="2923877"/>
          </a:xfrm>
          <a:prstGeom prst="rect">
            <a:avLst/>
          </a:prstGeom>
        </p:spPr>
        <p:txBody>
          <a:bodyPr wrap="square">
            <a:spAutoFit/>
          </a:bodyPr>
          <a:lstStyle/>
          <a:p>
            <a:pPr>
              <a:spcAft>
                <a:spcPts val="1200"/>
              </a:spcAft>
            </a:pPr>
            <a:r>
              <a:rPr lang="ru-RU" sz="2300" dirty="0">
                <a:solidFill>
                  <a:srgbClr val="002060"/>
                </a:solidFill>
              </a:rPr>
              <a:t>Именно в Италии мороженым стали считать однородную, </a:t>
            </a:r>
            <a:r>
              <a:rPr lang="ru-RU" sz="2300" dirty="0" err="1">
                <a:solidFill>
                  <a:srgbClr val="002060"/>
                </a:solidFill>
              </a:rPr>
              <a:t>кремообразную</a:t>
            </a:r>
            <a:r>
              <a:rPr lang="ru-RU" sz="2300" dirty="0">
                <a:solidFill>
                  <a:srgbClr val="002060"/>
                </a:solidFill>
              </a:rPr>
              <a:t> сливочную массу, а не лёд с фруктами. Для его приготовления ёмкость с ингредиентами ставили в миску, наполненную льдом и солью, и взбивали молочную массу. Талую воду периодически сливали, добавляя новый лед и порцию соли. И через пару часов десерт был готов. Соль помогала льду таять быстрее и забирать больше тепла у приготовляемого блюда</a:t>
            </a:r>
            <a:r>
              <a:rPr lang="ru-RU" sz="2300" dirty="0" smtClean="0">
                <a:solidFill>
                  <a:srgbClr val="002060"/>
                </a:solidFill>
              </a:rPr>
              <a:t>.</a:t>
            </a:r>
            <a:endParaRPr lang="ru-RU" sz="2300" dirty="0">
              <a:solidFill>
                <a:srgbClr val="002060"/>
              </a:solidFill>
            </a:endParaRPr>
          </a:p>
        </p:txBody>
      </p:sp>
      <p:sp>
        <p:nvSpPr>
          <p:cNvPr id="3" name="Прямоугольник 2"/>
          <p:cNvSpPr/>
          <p:nvPr/>
        </p:nvSpPr>
        <p:spPr>
          <a:xfrm>
            <a:off x="525038" y="4220525"/>
            <a:ext cx="4572000" cy="2215991"/>
          </a:xfrm>
          <a:prstGeom prst="rect">
            <a:avLst/>
          </a:prstGeom>
        </p:spPr>
        <p:txBody>
          <a:bodyPr>
            <a:spAutoFit/>
          </a:bodyPr>
          <a:lstStyle/>
          <a:p>
            <a:pPr>
              <a:spcAft>
                <a:spcPts val="1200"/>
              </a:spcAft>
            </a:pPr>
            <a:r>
              <a:rPr lang="ru-RU" sz="2300" dirty="0">
                <a:solidFill>
                  <a:srgbClr val="002060"/>
                </a:solidFill>
              </a:rPr>
              <a:t>Но всегда находится тот, кто проболтается. Юная итальянка, выйдя замуж за французского короля, привезла с собой шеф-повара знаменитого приготовлением мороженого.</a:t>
            </a:r>
          </a:p>
        </p:txBody>
      </p:sp>
      <p:pic>
        <p:nvPicPr>
          <p:cNvPr id="4098" name="Picture 2" descr="C:\Documents and Settings\Admin\Мои документы\Downloads\yeni-yilda-yapilacaklar-listesi-2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004" y="3655822"/>
            <a:ext cx="3103826" cy="296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113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7057" y="122019"/>
            <a:ext cx="8229600" cy="1017194"/>
          </a:xfrm>
        </p:spPr>
        <p:txBody>
          <a:bodyPr>
            <a:normAutofit/>
          </a:bodyPr>
          <a:lstStyle/>
          <a:p>
            <a:r>
              <a:rPr lang="ru-RU" sz="3600" b="1" dirty="0" smtClean="0">
                <a:solidFill>
                  <a:srgbClr val="FF0000"/>
                </a:solidFill>
                <a:latin typeface="Arial" pitchFamily="34" charset="0"/>
                <a:cs typeface="Arial" pitchFamily="34" charset="0"/>
              </a:rPr>
              <a:t>Первое кафе-мороженое</a:t>
            </a:r>
            <a:endParaRPr lang="ru-RU" sz="3600" b="1" dirty="0">
              <a:solidFill>
                <a:srgbClr val="FF0000"/>
              </a:solidFill>
              <a:latin typeface="Arial" pitchFamily="34" charset="0"/>
              <a:cs typeface="Arial" pitchFamily="34" charset="0"/>
            </a:endParaRPr>
          </a:p>
        </p:txBody>
      </p:sp>
      <p:sp>
        <p:nvSpPr>
          <p:cNvPr id="4" name="Прямоугольник 3"/>
          <p:cNvSpPr/>
          <p:nvPr/>
        </p:nvSpPr>
        <p:spPr>
          <a:xfrm>
            <a:off x="395536" y="981729"/>
            <a:ext cx="8280919" cy="2923877"/>
          </a:xfrm>
          <a:prstGeom prst="rect">
            <a:avLst/>
          </a:prstGeom>
        </p:spPr>
        <p:txBody>
          <a:bodyPr wrap="square">
            <a:spAutoFit/>
          </a:bodyPr>
          <a:lstStyle/>
          <a:p>
            <a:pPr>
              <a:spcAft>
                <a:spcPts val="1200"/>
              </a:spcAft>
            </a:pPr>
            <a:r>
              <a:rPr lang="ru-RU" sz="2300" dirty="0">
                <a:solidFill>
                  <a:srgbClr val="002060"/>
                </a:solidFill>
              </a:rPr>
              <a:t>Общедоступным лакомство стало в 1660 году. Одному рыбаку в наследство от деда досталась машинка для сбивания мороженого. Это было примитивное устройство: две кастрюли, вставленные одна в другую, к крышке верхней была приделана ручка с лопастями для перемешивания. Он то и открыл первое в Париже кафе-мороженое «Прокоп». Клиентам предлагали до восьмидесяти сортов мороженого. Это заведение работает до сих пор.</a:t>
            </a:r>
          </a:p>
        </p:txBody>
      </p:sp>
      <p:pic>
        <p:nvPicPr>
          <p:cNvPr id="5122" name="Picture 2" descr="C:\Documents and Settings\Admin\Мои документы\Downloads\veselo-drustvo-na-okupu.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85"/>
          <a:stretch/>
        </p:blipFill>
        <p:spPr bwMode="auto">
          <a:xfrm>
            <a:off x="2195735" y="3779246"/>
            <a:ext cx="4680520" cy="279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19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615" y="264426"/>
            <a:ext cx="8229600" cy="1017194"/>
          </a:xfrm>
        </p:spPr>
        <p:txBody>
          <a:bodyPr>
            <a:normAutofit/>
          </a:bodyPr>
          <a:lstStyle/>
          <a:p>
            <a:r>
              <a:rPr lang="ru-RU" sz="3600" b="1" dirty="0" smtClean="0">
                <a:solidFill>
                  <a:srgbClr val="FF0000"/>
                </a:solidFill>
                <a:latin typeface="Arial" pitchFamily="34" charset="0"/>
                <a:cs typeface="Arial" pitchFamily="34" charset="0"/>
              </a:rPr>
              <a:t>Первый завод </a:t>
            </a:r>
            <a:endParaRPr lang="ru-RU" sz="3600" b="1" dirty="0">
              <a:solidFill>
                <a:srgbClr val="FF0000"/>
              </a:solidFill>
              <a:latin typeface="Arial" pitchFamily="34" charset="0"/>
              <a:cs typeface="Arial" pitchFamily="34" charset="0"/>
            </a:endParaRPr>
          </a:p>
        </p:txBody>
      </p:sp>
      <p:sp>
        <p:nvSpPr>
          <p:cNvPr id="4" name="Прямоугольник 3"/>
          <p:cNvSpPr/>
          <p:nvPr/>
        </p:nvSpPr>
        <p:spPr>
          <a:xfrm>
            <a:off x="440340" y="1340768"/>
            <a:ext cx="4635715" cy="4893647"/>
          </a:xfrm>
          <a:prstGeom prst="rect">
            <a:avLst/>
          </a:prstGeom>
        </p:spPr>
        <p:txBody>
          <a:bodyPr wrap="square">
            <a:spAutoFit/>
          </a:bodyPr>
          <a:lstStyle/>
          <a:p>
            <a:pPr>
              <a:spcAft>
                <a:spcPts val="1200"/>
              </a:spcAft>
            </a:pPr>
            <a:r>
              <a:rPr lang="ru-RU" sz="2400" dirty="0">
                <a:solidFill>
                  <a:srgbClr val="002060"/>
                </a:solidFill>
              </a:rPr>
              <a:t>Первый завод, изготавливающий мороженое, открылся в середине 19 века. С тех пор придумали эскимо, вафельный рожок и ещё тысячи рецептов. Один ресторанчик в Венесуэле предлагает своим посетителям мороженое с луком, морковью, помидорами, бобами, форелью, креветками и кальмарами, спагетти, чесноком, розовыми лепестками и даже острое мороженое с перцем чили.</a:t>
            </a:r>
          </a:p>
        </p:txBody>
      </p:sp>
      <p:pic>
        <p:nvPicPr>
          <p:cNvPr id="6146" name="Picture 2" descr="C:\Documents and Settings\Admin\Мои документы\Downloads\vector-drink-food_1335891017341.jpe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32423" y="1949707"/>
            <a:ext cx="3434537" cy="361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698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9112" y="251566"/>
            <a:ext cx="8229600" cy="1017194"/>
          </a:xfrm>
        </p:spPr>
        <p:txBody>
          <a:bodyPr>
            <a:normAutofit/>
          </a:bodyPr>
          <a:lstStyle/>
          <a:p>
            <a:r>
              <a:rPr lang="ru-RU" sz="3600" b="1" dirty="0">
                <a:solidFill>
                  <a:srgbClr val="FF0000"/>
                </a:solidFill>
                <a:latin typeface="Arial" pitchFamily="34" charset="0"/>
                <a:cs typeface="Arial" pitchFamily="34" charset="0"/>
              </a:rPr>
              <a:t>Приятного аппетита! </a:t>
            </a:r>
          </a:p>
        </p:txBody>
      </p:sp>
      <p:sp>
        <p:nvSpPr>
          <p:cNvPr id="4" name="Прямоугольник 3"/>
          <p:cNvSpPr/>
          <p:nvPr/>
        </p:nvSpPr>
        <p:spPr>
          <a:xfrm>
            <a:off x="458141" y="1254246"/>
            <a:ext cx="8281874" cy="954107"/>
          </a:xfrm>
          <a:prstGeom prst="rect">
            <a:avLst/>
          </a:prstGeom>
        </p:spPr>
        <p:txBody>
          <a:bodyPr wrap="square">
            <a:spAutoFit/>
          </a:bodyPr>
          <a:lstStyle/>
          <a:p>
            <a:pPr>
              <a:spcAft>
                <a:spcPts val="1200"/>
              </a:spcAft>
            </a:pPr>
            <a:r>
              <a:rPr lang="ru-RU" sz="2800" dirty="0" smtClean="0">
                <a:solidFill>
                  <a:srgbClr val="002060"/>
                </a:solidFill>
              </a:rPr>
              <a:t>У вас от просмотра «вкусных» слайдов, разыгрался аппетит?  </a:t>
            </a:r>
            <a:r>
              <a:rPr lang="ru-RU" sz="2800" dirty="0">
                <a:solidFill>
                  <a:srgbClr val="002060"/>
                </a:solidFill>
              </a:rPr>
              <a:t>Приятного аппетита! </a:t>
            </a:r>
          </a:p>
        </p:txBody>
      </p:sp>
      <p:pic>
        <p:nvPicPr>
          <p:cNvPr id="8" name="Picture 3" descr="C:\Documents and Settings\Admin\Мои документы\Downloads\1710_мороженое-)_-_копия.jpg"/>
          <p:cNvPicPr>
            <a:picLocks noChangeAspect="1" noChangeArrowheads="1"/>
          </p:cNvPicPr>
          <p:nvPr/>
        </p:nvPicPr>
        <p:blipFill rotWithShape="1">
          <a:blip r:embed="rId2">
            <a:extLst>
              <a:ext uri="{28A0092B-C50C-407E-A947-70E740481C1C}">
                <a14:useLocalDpi xmlns:a14="http://schemas.microsoft.com/office/drawing/2010/main" val="0"/>
              </a:ext>
            </a:extLst>
          </a:blip>
          <a:srcRect l="10328" t="10238" r="15714" b="10079"/>
          <a:stretch/>
        </p:blipFill>
        <p:spPr bwMode="auto">
          <a:xfrm>
            <a:off x="2922182" y="2846064"/>
            <a:ext cx="3347031" cy="34019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Admin\Мои документы\Downloads\ice-cream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947" y="3539501"/>
            <a:ext cx="1483463" cy="19521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cuments and Settings\Admin\Мои документы\Downloads\ice-cream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420888"/>
            <a:ext cx="1483463" cy="19521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Documents and Settings\Admin\Мои документы\Downloads\ice-cream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500071"/>
            <a:ext cx="1483463" cy="1952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Documents and Settings\Admin\Мои документы\Downloads\ice-cream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719" y="2256920"/>
            <a:ext cx="1483463" cy="19521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Documents and Settings\Admin\Мои документы\Downloads\ice-cream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198" y="4515599"/>
            <a:ext cx="1483463" cy="19521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Documents and Settings\Admin\Мои документы\Downloads\ice-cream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96986"/>
            <a:ext cx="1483463" cy="195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06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Arial" pitchFamily="34" charset="0"/>
                <a:cs typeface="Arial" pitchFamily="34" charset="0"/>
              </a:rPr>
              <a:t>Анекдот</a:t>
            </a:r>
            <a:endParaRPr lang="ru-RU" sz="40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213387" y="1494156"/>
            <a:ext cx="6491063" cy="4525963"/>
          </a:xfrm>
        </p:spPr>
        <p:txBody>
          <a:bodyPr>
            <a:normAutofit lnSpcReduction="10000"/>
          </a:bodyPr>
          <a:lstStyle/>
          <a:p>
            <a:pPr marL="0" indent="0">
              <a:lnSpc>
                <a:spcPct val="110000"/>
              </a:lnSpc>
              <a:spcBef>
                <a:spcPts val="0"/>
              </a:spcBef>
              <a:buNone/>
            </a:pPr>
            <a:r>
              <a:rPr lang="ru-RU" sz="2800" dirty="0" smtClean="0">
                <a:solidFill>
                  <a:srgbClr val="002060"/>
                </a:solidFill>
              </a:rPr>
              <a:t>Винни-Пух жуёт булочку. Подходит Пятачок. </a:t>
            </a:r>
          </a:p>
          <a:p>
            <a:pPr marL="0" indent="0">
              <a:lnSpc>
                <a:spcPct val="110000"/>
              </a:lnSpc>
              <a:spcBef>
                <a:spcPts val="0"/>
              </a:spcBef>
              <a:buNone/>
            </a:pPr>
            <a:r>
              <a:rPr lang="ru-RU" sz="2800" dirty="0" smtClean="0">
                <a:solidFill>
                  <a:srgbClr val="002060"/>
                </a:solidFill>
              </a:rPr>
              <a:t>- Винни, дай булочку укусить.</a:t>
            </a:r>
          </a:p>
          <a:p>
            <a:pPr marL="0" indent="0">
              <a:lnSpc>
                <a:spcPct val="110000"/>
              </a:lnSpc>
              <a:spcBef>
                <a:spcPts val="0"/>
              </a:spcBef>
              <a:buNone/>
            </a:pPr>
            <a:r>
              <a:rPr lang="ru-RU" sz="2800" dirty="0" smtClean="0">
                <a:solidFill>
                  <a:srgbClr val="002060"/>
                </a:solidFill>
              </a:rPr>
              <a:t>- Это не булочка... это пирожок!</a:t>
            </a:r>
          </a:p>
          <a:p>
            <a:pPr marL="0" indent="0">
              <a:lnSpc>
                <a:spcPct val="110000"/>
              </a:lnSpc>
              <a:spcBef>
                <a:spcPts val="0"/>
              </a:spcBef>
              <a:buNone/>
            </a:pPr>
            <a:r>
              <a:rPr lang="ru-RU" sz="2800" dirty="0" smtClean="0">
                <a:solidFill>
                  <a:srgbClr val="002060"/>
                </a:solidFill>
              </a:rPr>
              <a:t>- Ну дай пирожок откусить.</a:t>
            </a:r>
          </a:p>
          <a:p>
            <a:pPr marL="0" indent="0">
              <a:lnSpc>
                <a:spcPct val="110000"/>
              </a:lnSpc>
              <a:spcBef>
                <a:spcPts val="0"/>
              </a:spcBef>
              <a:buNone/>
            </a:pPr>
            <a:r>
              <a:rPr lang="ru-RU" sz="2800" dirty="0" smtClean="0">
                <a:solidFill>
                  <a:srgbClr val="002060"/>
                </a:solidFill>
              </a:rPr>
              <a:t>- Это не пирожок...это пончик!</a:t>
            </a:r>
          </a:p>
          <a:p>
            <a:pPr marL="0" indent="0">
              <a:lnSpc>
                <a:spcPct val="110000"/>
              </a:lnSpc>
              <a:spcBef>
                <a:spcPts val="0"/>
              </a:spcBef>
              <a:buNone/>
            </a:pPr>
            <a:r>
              <a:rPr lang="ru-RU" sz="2800" dirty="0" smtClean="0">
                <a:solidFill>
                  <a:srgbClr val="002060"/>
                </a:solidFill>
              </a:rPr>
              <a:t>- Ну дай пончик куснуть.</a:t>
            </a:r>
          </a:p>
          <a:p>
            <a:pPr>
              <a:lnSpc>
                <a:spcPct val="110000"/>
              </a:lnSpc>
              <a:spcBef>
                <a:spcPts val="0"/>
              </a:spcBef>
              <a:buFontTx/>
              <a:buChar char="-"/>
            </a:pPr>
            <a:r>
              <a:rPr lang="ru-RU" sz="2800" dirty="0" smtClean="0">
                <a:solidFill>
                  <a:srgbClr val="002060"/>
                </a:solidFill>
              </a:rPr>
              <a:t>Слушай, Пятачок, отстань, </a:t>
            </a:r>
          </a:p>
          <a:p>
            <a:pPr marL="0" indent="0">
              <a:lnSpc>
                <a:spcPct val="110000"/>
              </a:lnSpc>
              <a:spcBef>
                <a:spcPts val="0"/>
              </a:spcBef>
              <a:buNone/>
            </a:pPr>
            <a:r>
              <a:rPr lang="ru-RU" sz="2800" dirty="0" smtClean="0">
                <a:solidFill>
                  <a:srgbClr val="002060"/>
                </a:solidFill>
              </a:rPr>
              <a:t>ты сам не знаешь, чего </a:t>
            </a:r>
          </a:p>
          <a:p>
            <a:pPr marL="0" indent="0">
              <a:lnSpc>
                <a:spcPct val="110000"/>
              </a:lnSpc>
              <a:spcBef>
                <a:spcPts val="0"/>
              </a:spcBef>
              <a:buNone/>
            </a:pPr>
            <a:r>
              <a:rPr lang="ru-RU" sz="2800" dirty="0" smtClean="0">
                <a:solidFill>
                  <a:srgbClr val="002060"/>
                </a:solidFill>
              </a:rPr>
              <a:t>хочешь!</a:t>
            </a:r>
          </a:p>
          <a:p>
            <a:pPr marL="0" indent="0">
              <a:buNone/>
            </a:pPr>
            <a:endParaRPr lang="ru-RU" dirty="0"/>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Documents and Settings\Admin\Мои документы\1 апреля\Рисунки\c55f95af4507171a588355ba20bf46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264107"/>
            <a:ext cx="2044218" cy="188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56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Arial" pitchFamily="34" charset="0"/>
                <a:cs typeface="Arial" pitchFamily="34" charset="0"/>
              </a:rPr>
              <a:t>Анекдот</a:t>
            </a:r>
            <a:endParaRPr lang="ru-RU" b="1" dirty="0">
              <a:solidFill>
                <a:srgbClr val="FF0000"/>
              </a:solidFill>
              <a:latin typeface="Arial" pitchFamily="34" charset="0"/>
              <a:cs typeface="Arial" pitchFamily="34" charset="0"/>
            </a:endParaRPr>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2175024" y="1556792"/>
            <a:ext cx="6296542" cy="46349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ru-RU" sz="2600" dirty="0">
                <a:solidFill>
                  <a:srgbClr val="002060"/>
                </a:solidFill>
              </a:rPr>
              <a:t>Папа и сын наряжают елку. Сын спрашивает у папы: </a:t>
            </a:r>
          </a:p>
          <a:p>
            <a:pPr marL="0" indent="0">
              <a:spcBef>
                <a:spcPts val="0"/>
              </a:spcBef>
              <a:buNone/>
            </a:pPr>
            <a:r>
              <a:rPr lang="ru-RU" sz="2600" dirty="0">
                <a:solidFill>
                  <a:srgbClr val="002060"/>
                </a:solidFill>
              </a:rPr>
              <a:t>- Папа, а почему ты конфеты так высоко на елку вешаешь?</a:t>
            </a:r>
          </a:p>
          <a:p>
            <a:pPr marL="0" indent="0">
              <a:spcBef>
                <a:spcPts val="0"/>
              </a:spcBef>
              <a:buNone/>
            </a:pPr>
            <a:r>
              <a:rPr lang="ru-RU" sz="2600" dirty="0">
                <a:solidFill>
                  <a:srgbClr val="002060"/>
                </a:solidFill>
              </a:rPr>
              <a:t>Папа отвечает: </a:t>
            </a:r>
          </a:p>
          <a:p>
            <a:pPr marL="0" indent="0">
              <a:spcBef>
                <a:spcPts val="0"/>
              </a:spcBef>
              <a:buNone/>
            </a:pPr>
            <a:r>
              <a:rPr lang="ru-RU" sz="2600" dirty="0">
                <a:solidFill>
                  <a:srgbClr val="002060"/>
                </a:solidFill>
              </a:rPr>
              <a:t>- Это чтобы ты до Нового года все конфеты не скушал. </a:t>
            </a:r>
          </a:p>
          <a:p>
            <a:pPr marL="0" indent="0">
              <a:spcBef>
                <a:spcPts val="0"/>
              </a:spcBef>
              <a:buNone/>
            </a:pPr>
            <a:r>
              <a:rPr lang="ru-RU" sz="2600" dirty="0">
                <a:solidFill>
                  <a:srgbClr val="002060"/>
                </a:solidFill>
              </a:rPr>
              <a:t>Сын говорит: </a:t>
            </a:r>
          </a:p>
          <a:p>
            <a:pPr marL="0" indent="0">
              <a:spcBef>
                <a:spcPts val="0"/>
              </a:spcBef>
              <a:buNone/>
            </a:pPr>
            <a:r>
              <a:rPr lang="ru-RU" sz="2600" dirty="0">
                <a:solidFill>
                  <a:srgbClr val="002060"/>
                </a:solidFill>
              </a:rPr>
              <a:t>- Так мне что, до Нового года только </a:t>
            </a:r>
            <a:r>
              <a:rPr lang="ru-RU" sz="2600" dirty="0" smtClean="0">
                <a:solidFill>
                  <a:srgbClr val="002060"/>
                </a:solidFill>
              </a:rPr>
              <a:t>«дождиком» </a:t>
            </a:r>
            <a:r>
              <a:rPr lang="ru-RU" sz="2600" dirty="0">
                <a:solidFill>
                  <a:srgbClr val="002060"/>
                </a:solidFill>
              </a:rPr>
              <a:t>питаться?</a:t>
            </a:r>
          </a:p>
        </p:txBody>
      </p:sp>
    </p:spTree>
    <p:extLst>
      <p:ext uri="{BB962C8B-B14F-4D97-AF65-F5344CB8AC3E}">
        <p14:creationId xmlns:p14="http://schemas.microsoft.com/office/powerpoint/2010/main" val="1666661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Arial" pitchFamily="34" charset="0"/>
                <a:cs typeface="Arial" pitchFamily="34" charset="0"/>
              </a:rPr>
              <a:t>Анекдот</a:t>
            </a:r>
            <a:endParaRPr lang="ru-RU" sz="40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195736" y="1600200"/>
            <a:ext cx="6491063" cy="4525963"/>
          </a:xfrm>
        </p:spPr>
        <p:txBody>
          <a:bodyPr>
            <a:normAutofit/>
          </a:bodyPr>
          <a:lstStyle/>
          <a:p>
            <a:pPr marL="0" indent="0">
              <a:spcBef>
                <a:spcPts val="0"/>
              </a:spcBef>
              <a:buNone/>
            </a:pPr>
            <a:r>
              <a:rPr lang="ru-RU" sz="2800" dirty="0" smtClean="0">
                <a:solidFill>
                  <a:srgbClr val="002060"/>
                </a:solidFill>
              </a:rPr>
              <a:t>- Папа, - говорит сын, - я должен тебе сообщить, что завтра в школе состоится маленькое собрание учеников, родителей и учителей.</a:t>
            </a:r>
          </a:p>
          <a:p>
            <a:pPr marL="0" indent="0">
              <a:spcBef>
                <a:spcPts val="0"/>
              </a:spcBef>
              <a:buNone/>
            </a:pPr>
            <a:r>
              <a:rPr lang="ru-RU" sz="2800" dirty="0" smtClean="0">
                <a:solidFill>
                  <a:srgbClr val="002060"/>
                </a:solidFill>
              </a:rPr>
              <a:t>- Что значит - «маленькое»?</a:t>
            </a:r>
          </a:p>
          <a:p>
            <a:pPr marL="0" indent="0">
              <a:spcBef>
                <a:spcPts val="0"/>
              </a:spcBef>
              <a:buNone/>
            </a:pPr>
            <a:r>
              <a:rPr lang="ru-RU" sz="2800" dirty="0" smtClean="0">
                <a:solidFill>
                  <a:srgbClr val="002060"/>
                </a:solidFill>
              </a:rPr>
              <a:t>- Это только ты, я и классный руководитель.</a:t>
            </a:r>
          </a:p>
          <a:p>
            <a:pPr marL="0" indent="0">
              <a:buNone/>
            </a:pPr>
            <a:endParaRPr lang="ru-RU" dirty="0"/>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106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Мои документы\1 апреля\Рисунки\f64c3f1edc934d96a818717ab0ab54c6.jpg"/>
          <p:cNvPicPr>
            <a:picLocks noChangeAspect="1" noChangeArrowheads="1"/>
          </p:cNvPicPr>
          <p:nvPr/>
        </p:nvPicPr>
        <p:blipFill rotWithShape="1">
          <a:blip r:embed="rId2">
            <a:extLst>
              <a:ext uri="{28A0092B-C50C-407E-A947-70E740481C1C}">
                <a14:useLocalDpi xmlns:a14="http://schemas.microsoft.com/office/drawing/2010/main" val="0"/>
              </a:ext>
            </a:extLst>
          </a:blip>
          <a:srcRect l="23002" r="21775"/>
          <a:stretch/>
        </p:blipFill>
        <p:spPr bwMode="auto">
          <a:xfrm>
            <a:off x="7524327" y="1532305"/>
            <a:ext cx="1152127" cy="193332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b="1" dirty="0" smtClean="0">
                <a:solidFill>
                  <a:srgbClr val="FF0000"/>
                </a:solidFill>
                <a:latin typeface="Arial" pitchFamily="34" charset="0"/>
                <a:cs typeface="Arial" pitchFamily="34" charset="0"/>
              </a:rPr>
              <a:t>Анекдот</a:t>
            </a:r>
            <a:endParaRPr lang="ru-RU"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121407" y="1341399"/>
            <a:ext cx="6491063" cy="2476872"/>
          </a:xfrm>
        </p:spPr>
        <p:txBody>
          <a:bodyPr>
            <a:normAutofit/>
          </a:bodyPr>
          <a:lstStyle/>
          <a:p>
            <a:pPr marL="0" indent="0">
              <a:spcBef>
                <a:spcPts val="0"/>
              </a:spcBef>
              <a:buNone/>
            </a:pPr>
            <a:r>
              <a:rPr lang="ru-RU" sz="2800" dirty="0" smtClean="0">
                <a:solidFill>
                  <a:srgbClr val="002060"/>
                </a:solidFill>
              </a:rPr>
              <a:t>На приеме у детского врача.</a:t>
            </a:r>
          </a:p>
          <a:p>
            <a:pPr marL="0" indent="0">
              <a:spcBef>
                <a:spcPts val="0"/>
              </a:spcBef>
              <a:buNone/>
            </a:pPr>
            <a:r>
              <a:rPr lang="ru-RU" sz="2800" dirty="0">
                <a:solidFill>
                  <a:srgbClr val="002060"/>
                </a:solidFill>
              </a:rPr>
              <a:t>- У </a:t>
            </a:r>
            <a:r>
              <a:rPr lang="ru-RU" sz="2800" dirty="0" smtClean="0">
                <a:solidFill>
                  <a:srgbClr val="002060"/>
                </a:solidFill>
              </a:rPr>
              <a:t>тебя есть какие-нибудь жалобы </a:t>
            </a:r>
          </a:p>
          <a:p>
            <a:pPr marL="0" indent="0">
              <a:spcBef>
                <a:spcPts val="0"/>
              </a:spcBef>
              <a:buNone/>
            </a:pPr>
            <a:r>
              <a:rPr lang="ru-RU" sz="2800" dirty="0" smtClean="0">
                <a:solidFill>
                  <a:srgbClr val="002060"/>
                </a:solidFill>
              </a:rPr>
              <a:t>на уши и нос?</a:t>
            </a:r>
          </a:p>
          <a:p>
            <a:pPr marL="0" indent="0">
              <a:spcBef>
                <a:spcPts val="0"/>
              </a:spcBef>
              <a:buNone/>
            </a:pPr>
            <a:r>
              <a:rPr lang="ru-RU" sz="2800" dirty="0">
                <a:solidFill>
                  <a:srgbClr val="002060"/>
                </a:solidFill>
              </a:rPr>
              <a:t>- Есть</a:t>
            </a:r>
            <a:r>
              <a:rPr lang="ru-RU" sz="2800" dirty="0" smtClean="0">
                <a:solidFill>
                  <a:srgbClr val="002060"/>
                </a:solidFill>
              </a:rPr>
              <a:t>! Они мне очень мешают,</a:t>
            </a:r>
          </a:p>
          <a:p>
            <a:pPr marL="0" indent="0">
              <a:spcBef>
                <a:spcPts val="0"/>
              </a:spcBef>
              <a:buNone/>
            </a:pPr>
            <a:r>
              <a:rPr lang="ru-RU" sz="2800" dirty="0" smtClean="0">
                <a:solidFill>
                  <a:srgbClr val="002060"/>
                </a:solidFill>
              </a:rPr>
              <a:t>когда я свитер надеваю!</a:t>
            </a:r>
          </a:p>
          <a:p>
            <a:pPr marL="0" indent="0">
              <a:buNone/>
            </a:pPr>
            <a:endParaRPr lang="ru-RU" dirty="0"/>
          </a:p>
        </p:txBody>
      </p:sp>
      <p:pic>
        <p:nvPicPr>
          <p:cNvPr id="2050" name="Picture 2" descr="C:\Documents and Settings\Admin\Мои документы\Мои рисунки\Копия Рисунок1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Documents and Settings\Admin\Мои документы\Мои рисунки\Копия (2) Рисунок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209" y="3552996"/>
            <a:ext cx="967482" cy="92227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57754" y="4365104"/>
            <a:ext cx="6518701" cy="2246769"/>
          </a:xfrm>
          <a:prstGeom prst="rect">
            <a:avLst/>
          </a:prstGeom>
        </p:spPr>
        <p:txBody>
          <a:bodyPr wrap="square">
            <a:spAutoFit/>
          </a:bodyPr>
          <a:lstStyle/>
          <a:p>
            <a:r>
              <a:rPr lang="ru-RU" sz="2800" dirty="0">
                <a:solidFill>
                  <a:srgbClr val="002060"/>
                </a:solidFill>
              </a:rPr>
              <a:t>Фокусник позвал на манеж из зрительного зала мальчика:</a:t>
            </a:r>
          </a:p>
          <a:p>
            <a:r>
              <a:rPr lang="ru-RU" sz="2800" dirty="0">
                <a:solidFill>
                  <a:srgbClr val="002060"/>
                </a:solidFill>
              </a:rPr>
              <a:t>- Можешь ты, мальчик, </a:t>
            </a:r>
            <a:endParaRPr lang="ru-RU" sz="2800" dirty="0" smtClean="0">
              <a:solidFill>
                <a:srgbClr val="002060"/>
              </a:solidFill>
            </a:endParaRPr>
          </a:p>
          <a:p>
            <a:r>
              <a:rPr lang="ru-RU" sz="2800" dirty="0" smtClean="0">
                <a:solidFill>
                  <a:srgbClr val="002060"/>
                </a:solidFill>
              </a:rPr>
              <a:t>подтвердить</a:t>
            </a:r>
            <a:r>
              <a:rPr lang="ru-RU" sz="2800" dirty="0">
                <a:solidFill>
                  <a:srgbClr val="002060"/>
                </a:solidFill>
              </a:rPr>
              <a:t>, что видишь меня впервые?</a:t>
            </a:r>
          </a:p>
          <a:p>
            <a:r>
              <a:rPr lang="ru-RU" sz="2800" dirty="0">
                <a:solidFill>
                  <a:srgbClr val="002060"/>
                </a:solidFill>
              </a:rPr>
              <a:t>- Да, папа.</a:t>
            </a:r>
          </a:p>
        </p:txBody>
      </p:sp>
      <p:pic>
        <p:nvPicPr>
          <p:cNvPr id="1027" name="Picture 3" descr="C:\Documents and Settings\Admin\Мои документы\1 апреля\Рисунки\10b87f7ba2f61a419791a0388279a89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9002" y="3793097"/>
            <a:ext cx="2073478" cy="194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839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Мои документы\1 апреля\Рисунки\0b701d89da67ca82c3b861b3431ddc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057608"/>
            <a:ext cx="2224330" cy="22403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4000" b="1" dirty="0" smtClean="0">
                <a:solidFill>
                  <a:srgbClr val="FF0000"/>
                </a:solidFill>
                <a:latin typeface="Arial" pitchFamily="34" charset="0"/>
                <a:cs typeface="Arial" pitchFamily="34" charset="0"/>
              </a:rPr>
              <a:t>Анекдот</a:t>
            </a:r>
            <a:endParaRPr lang="ru-RU" sz="40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195736" y="1628800"/>
            <a:ext cx="6264695" cy="4320480"/>
          </a:xfrm>
        </p:spPr>
        <p:txBody>
          <a:bodyPr>
            <a:normAutofit/>
          </a:bodyPr>
          <a:lstStyle/>
          <a:p>
            <a:pPr marL="0" indent="0">
              <a:spcBef>
                <a:spcPts val="0"/>
              </a:spcBef>
              <a:buNone/>
            </a:pPr>
            <a:r>
              <a:rPr lang="ru-RU" sz="2800" dirty="0" smtClean="0">
                <a:solidFill>
                  <a:srgbClr val="002060"/>
                </a:solidFill>
              </a:rPr>
              <a:t>Подходит Миша к маме и спрашивает:</a:t>
            </a:r>
          </a:p>
          <a:p>
            <a:pPr marL="0" indent="0">
              <a:spcBef>
                <a:spcPts val="0"/>
              </a:spcBef>
              <a:buNone/>
            </a:pPr>
            <a:r>
              <a:rPr lang="ru-RU" sz="2800" dirty="0" smtClean="0">
                <a:solidFill>
                  <a:srgbClr val="002060"/>
                </a:solidFill>
              </a:rPr>
              <a:t>- Мама, почему конфетка называется «Яблочко»?</a:t>
            </a:r>
          </a:p>
          <a:p>
            <a:pPr marL="0" indent="0">
              <a:spcBef>
                <a:spcPts val="0"/>
              </a:spcBef>
              <a:buNone/>
            </a:pPr>
            <a:r>
              <a:rPr lang="ru-RU" sz="2800" dirty="0" smtClean="0">
                <a:solidFill>
                  <a:srgbClr val="002060"/>
                </a:solidFill>
              </a:rPr>
              <a:t>Мама:</a:t>
            </a:r>
          </a:p>
          <a:p>
            <a:pPr marL="0" indent="0">
              <a:spcBef>
                <a:spcPts val="0"/>
              </a:spcBef>
              <a:buNone/>
            </a:pPr>
            <a:r>
              <a:rPr lang="ru-RU" sz="2800" dirty="0" smtClean="0">
                <a:solidFill>
                  <a:srgbClr val="002060"/>
                </a:solidFill>
              </a:rPr>
              <a:t>- Потому, что туда, сынок, добавляют яблоко.</a:t>
            </a:r>
          </a:p>
          <a:p>
            <a:pPr marL="0" indent="0">
              <a:spcBef>
                <a:spcPts val="0"/>
              </a:spcBef>
              <a:buNone/>
            </a:pPr>
            <a:r>
              <a:rPr lang="ru-RU" sz="2800" dirty="0" smtClean="0">
                <a:solidFill>
                  <a:srgbClr val="002060"/>
                </a:solidFill>
              </a:rPr>
              <a:t>Сынок удивился и сказал:</a:t>
            </a:r>
          </a:p>
          <a:p>
            <a:pPr marL="0" indent="0">
              <a:spcBef>
                <a:spcPts val="0"/>
              </a:spcBef>
              <a:buNone/>
            </a:pPr>
            <a:r>
              <a:rPr lang="ru-RU" sz="2800" dirty="0">
                <a:solidFill>
                  <a:srgbClr val="002060"/>
                </a:solidFill>
              </a:rPr>
              <a:t>- Ничего </a:t>
            </a:r>
            <a:r>
              <a:rPr lang="ru-RU" sz="2800" dirty="0" smtClean="0">
                <a:solidFill>
                  <a:srgbClr val="002060"/>
                </a:solidFill>
              </a:rPr>
              <a:t>себе! Это же из </a:t>
            </a:r>
            <a:r>
              <a:rPr lang="ru-RU" sz="2800" dirty="0">
                <a:solidFill>
                  <a:srgbClr val="002060"/>
                </a:solidFill>
              </a:rPr>
              <a:t>чего</a:t>
            </a:r>
            <a:endParaRPr lang="ru-RU" sz="2800" dirty="0" smtClean="0">
              <a:solidFill>
                <a:srgbClr val="002060"/>
              </a:solidFill>
            </a:endParaRPr>
          </a:p>
          <a:p>
            <a:pPr marL="0" indent="0">
              <a:spcBef>
                <a:spcPts val="0"/>
              </a:spcBef>
              <a:buNone/>
            </a:pPr>
            <a:r>
              <a:rPr lang="ru-RU" sz="2800" dirty="0" smtClean="0">
                <a:solidFill>
                  <a:srgbClr val="002060"/>
                </a:solidFill>
              </a:rPr>
              <a:t>делают конфету «Кис-кис»!</a:t>
            </a:r>
          </a:p>
          <a:p>
            <a:pPr marL="0" indent="0">
              <a:buNone/>
            </a:pPr>
            <a:endParaRPr lang="ru-RU" dirty="0"/>
          </a:p>
        </p:txBody>
      </p:sp>
      <p:pic>
        <p:nvPicPr>
          <p:cNvPr id="2050" name="Picture 2" descr="C:\Documents and Settings\Admin\Мои документы\Мои рисунки\Копия Рисунок1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392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Мои документы\1 апреля\Рисунки\800d1f468ca009b6e7b1d9565a14a36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16016"/>
          <a:stretch/>
        </p:blipFill>
        <p:spPr bwMode="auto">
          <a:xfrm>
            <a:off x="6837548" y="4077072"/>
            <a:ext cx="1970640" cy="256334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4000" b="1" dirty="0" smtClean="0">
                <a:solidFill>
                  <a:srgbClr val="FF0000"/>
                </a:solidFill>
                <a:latin typeface="Arial" pitchFamily="34" charset="0"/>
                <a:cs typeface="Arial" pitchFamily="34" charset="0"/>
              </a:rPr>
              <a:t>Анекдот</a:t>
            </a:r>
            <a:endParaRPr lang="ru-RU" sz="40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195736" y="1628800"/>
            <a:ext cx="6491063" cy="3744416"/>
          </a:xfrm>
        </p:spPr>
        <p:txBody>
          <a:bodyPr>
            <a:normAutofit lnSpcReduction="10000"/>
          </a:bodyPr>
          <a:lstStyle/>
          <a:p>
            <a:pPr marL="0" indent="0">
              <a:lnSpc>
                <a:spcPct val="110000"/>
              </a:lnSpc>
              <a:spcBef>
                <a:spcPts val="0"/>
              </a:spcBef>
              <a:buNone/>
            </a:pPr>
            <a:r>
              <a:rPr lang="ru-RU" sz="2800" dirty="0" smtClean="0">
                <a:solidFill>
                  <a:srgbClr val="002060"/>
                </a:solidFill>
              </a:rPr>
              <a:t>Маленькая девочка наблюдает за работой папы, который красит потолок.</a:t>
            </a:r>
          </a:p>
          <a:p>
            <a:pPr marL="0" indent="0">
              <a:lnSpc>
                <a:spcPct val="110000"/>
              </a:lnSpc>
              <a:spcBef>
                <a:spcPts val="0"/>
              </a:spcBef>
              <a:buNone/>
            </a:pPr>
            <a:r>
              <a:rPr lang="ru-RU" sz="2800" dirty="0" smtClean="0">
                <a:solidFill>
                  <a:srgbClr val="002060"/>
                </a:solidFill>
              </a:rPr>
              <a:t>Мама говорит:</a:t>
            </a:r>
          </a:p>
          <a:p>
            <a:pPr marL="0" indent="0">
              <a:lnSpc>
                <a:spcPct val="110000"/>
              </a:lnSpc>
              <a:spcBef>
                <a:spcPts val="0"/>
              </a:spcBef>
              <a:buNone/>
            </a:pPr>
            <a:r>
              <a:rPr lang="ru-RU" sz="2800" dirty="0" smtClean="0">
                <a:solidFill>
                  <a:srgbClr val="002060"/>
                </a:solidFill>
              </a:rPr>
              <a:t>- Смотри, Аня, и учись. А когда вырастешь, будешь помогать папе.</a:t>
            </a:r>
          </a:p>
          <a:p>
            <a:pPr marL="0" indent="0">
              <a:lnSpc>
                <a:spcPct val="110000"/>
              </a:lnSpc>
              <a:spcBef>
                <a:spcPts val="0"/>
              </a:spcBef>
              <a:buNone/>
            </a:pPr>
            <a:r>
              <a:rPr lang="ru-RU" sz="2800" dirty="0" smtClean="0">
                <a:solidFill>
                  <a:srgbClr val="002060"/>
                </a:solidFill>
              </a:rPr>
              <a:t>Аня удивляется:</a:t>
            </a:r>
          </a:p>
          <a:p>
            <a:pPr marL="0" indent="0">
              <a:lnSpc>
                <a:spcPct val="110000"/>
              </a:lnSpc>
              <a:spcBef>
                <a:spcPts val="0"/>
              </a:spcBef>
              <a:buNone/>
            </a:pPr>
            <a:r>
              <a:rPr lang="ru-RU" sz="2800" dirty="0" smtClean="0">
                <a:solidFill>
                  <a:srgbClr val="002060"/>
                </a:solidFill>
              </a:rPr>
              <a:t>- А что, он к тому времени еще не закончит?</a:t>
            </a:r>
          </a:p>
          <a:p>
            <a:pPr marL="0" indent="0">
              <a:buNone/>
            </a:pPr>
            <a:endParaRPr lang="ru-RU" dirty="0"/>
          </a:p>
        </p:txBody>
      </p:sp>
      <p:pic>
        <p:nvPicPr>
          <p:cNvPr id="2050" name="Picture 2" descr="C:\Documents and Settings\Admin\Мои документы\Мои рисунки\Копия Рисунок12.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129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80000"/>
              </a:lnSpc>
            </a:pPr>
            <a:r>
              <a:rPr lang="ru-RU" sz="3600" b="1" dirty="0" smtClean="0">
                <a:solidFill>
                  <a:srgbClr val="FF0000"/>
                </a:solidFill>
                <a:latin typeface="Arial" pitchFamily="34" charset="0"/>
                <a:cs typeface="Arial" pitchFamily="34" charset="0"/>
              </a:rPr>
              <a:t>Разные названия праздника</a:t>
            </a:r>
            <a:endParaRPr lang="ru-RU" sz="36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483768" y="1494156"/>
            <a:ext cx="5904656" cy="4525963"/>
          </a:xfrm>
        </p:spPr>
        <p:txBody>
          <a:bodyPr>
            <a:normAutofit/>
          </a:bodyPr>
          <a:lstStyle/>
          <a:p>
            <a:pPr marL="0" indent="0">
              <a:lnSpc>
                <a:spcPct val="110000"/>
              </a:lnSpc>
              <a:spcBef>
                <a:spcPts val="0"/>
              </a:spcBef>
              <a:buNone/>
            </a:pPr>
            <a:r>
              <a:rPr lang="ru-RU" sz="2800" dirty="0" smtClean="0">
                <a:solidFill>
                  <a:srgbClr val="002060"/>
                </a:solidFill>
              </a:rPr>
              <a:t>Обычай веселиться, шутить и обманывать друг друга именно 1 апреля существует во многих странах. Кто-то 1 апреля называет Днём смеха, кто-то – Днём дурака. Итальянцы 1 апреля называют Днём болванов, шотландцы – Днём кукушек, а японцы – Днём кукол. </a:t>
            </a:r>
            <a:endParaRPr lang="ru-RU" sz="2800" dirty="0"/>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106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Arial" pitchFamily="34" charset="0"/>
                <a:cs typeface="Arial" pitchFamily="34" charset="0"/>
              </a:rPr>
              <a:t>Анекдот</a:t>
            </a:r>
            <a:endParaRPr lang="ru-RU" sz="40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123728" y="4574254"/>
            <a:ext cx="6491063" cy="1584176"/>
          </a:xfrm>
        </p:spPr>
        <p:txBody>
          <a:bodyPr>
            <a:normAutofit fontScale="92500" lnSpcReduction="10000"/>
          </a:bodyPr>
          <a:lstStyle/>
          <a:p>
            <a:pPr marL="0" indent="0">
              <a:spcBef>
                <a:spcPts val="0"/>
              </a:spcBef>
              <a:buNone/>
            </a:pPr>
            <a:r>
              <a:rPr lang="ru-RU" sz="2800" dirty="0" smtClean="0">
                <a:solidFill>
                  <a:srgbClr val="002060"/>
                </a:solidFill>
              </a:rPr>
              <a:t>Сидит девочка в песочнице и</a:t>
            </a:r>
          </a:p>
          <a:p>
            <a:pPr marL="0" indent="0">
              <a:spcBef>
                <a:spcPts val="0"/>
              </a:spcBef>
              <a:buNone/>
            </a:pPr>
            <a:r>
              <a:rPr lang="ru-RU" sz="2800" dirty="0" smtClean="0">
                <a:solidFill>
                  <a:srgbClr val="002060"/>
                </a:solidFill>
              </a:rPr>
              <a:t>что-то ест.</a:t>
            </a:r>
          </a:p>
          <a:p>
            <a:pPr marL="0" indent="0">
              <a:spcBef>
                <a:spcPts val="0"/>
              </a:spcBef>
              <a:buNone/>
            </a:pPr>
            <a:r>
              <a:rPr lang="ru-RU" sz="2800" dirty="0" smtClean="0">
                <a:solidFill>
                  <a:srgbClr val="002060"/>
                </a:solidFill>
              </a:rPr>
              <a:t>— Что ты ешь, девочка?</a:t>
            </a:r>
          </a:p>
          <a:p>
            <a:pPr marL="0" indent="0">
              <a:spcBef>
                <a:spcPts val="0"/>
              </a:spcBef>
              <a:buNone/>
            </a:pPr>
            <a:r>
              <a:rPr lang="ru-RU" sz="2800" dirty="0" smtClean="0">
                <a:solidFill>
                  <a:srgbClr val="002060"/>
                </a:solidFill>
              </a:rPr>
              <a:t>— Не </a:t>
            </a:r>
            <a:r>
              <a:rPr lang="ru-RU" sz="2800" dirty="0" err="1" smtClean="0">
                <a:solidFill>
                  <a:srgbClr val="002060"/>
                </a:solidFill>
              </a:rPr>
              <a:t>жнаю</a:t>
            </a:r>
            <a:r>
              <a:rPr lang="ru-RU" sz="2800" dirty="0" smtClean="0">
                <a:solidFill>
                  <a:srgbClr val="002060"/>
                </a:solidFill>
              </a:rPr>
              <a:t>. Само </a:t>
            </a:r>
            <a:r>
              <a:rPr lang="ru-RU" sz="2800" dirty="0" err="1" smtClean="0">
                <a:solidFill>
                  <a:srgbClr val="002060"/>
                </a:solidFill>
              </a:rPr>
              <a:t>приполжло</a:t>
            </a:r>
            <a:r>
              <a:rPr lang="ru-RU" sz="2800" dirty="0" smtClean="0">
                <a:solidFill>
                  <a:srgbClr val="002060"/>
                </a:solidFill>
              </a:rPr>
              <a:t>…</a:t>
            </a:r>
          </a:p>
          <a:p>
            <a:pPr marL="0" indent="0">
              <a:buNone/>
            </a:pPr>
            <a:endParaRPr lang="ru-RU" dirty="0"/>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Admin\Мои документы\Мои рисунки\Копия (2) Рисунок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573016"/>
            <a:ext cx="967482" cy="922273"/>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2191792" y="1617486"/>
            <a:ext cx="6491063"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ru-RU" sz="2800" dirty="0" smtClean="0">
                <a:solidFill>
                  <a:srgbClr val="002060"/>
                </a:solidFill>
              </a:rPr>
              <a:t>Внучка спрашивает бабушку:</a:t>
            </a:r>
          </a:p>
          <a:p>
            <a:pPr marL="0" indent="0">
              <a:spcBef>
                <a:spcPts val="0"/>
              </a:spcBef>
              <a:buFont typeface="Arial" pitchFamily="34" charset="0"/>
              <a:buNone/>
            </a:pPr>
            <a:r>
              <a:rPr lang="ru-RU" sz="2800" dirty="0" smtClean="0">
                <a:solidFill>
                  <a:srgbClr val="002060"/>
                </a:solidFill>
              </a:rPr>
              <a:t>— Бабуля, сколько тебе лет?</a:t>
            </a:r>
          </a:p>
          <a:p>
            <a:pPr marL="0" indent="0">
              <a:spcBef>
                <a:spcPts val="0"/>
              </a:spcBef>
              <a:buFont typeface="Arial" pitchFamily="34" charset="0"/>
              <a:buNone/>
            </a:pPr>
            <a:r>
              <a:rPr lang="ru-RU" sz="2800" dirty="0" smtClean="0">
                <a:solidFill>
                  <a:srgbClr val="002060"/>
                </a:solidFill>
              </a:rPr>
              <a:t>— Шестьдесят.</a:t>
            </a:r>
          </a:p>
          <a:p>
            <a:pPr marL="0" indent="0">
              <a:spcBef>
                <a:spcPts val="0"/>
              </a:spcBef>
              <a:buFont typeface="Arial" pitchFamily="34" charset="0"/>
              <a:buNone/>
            </a:pPr>
            <a:r>
              <a:rPr lang="ru-RU" sz="2800" dirty="0" smtClean="0">
                <a:solidFill>
                  <a:srgbClr val="002060"/>
                </a:solidFill>
              </a:rPr>
              <a:t>— Покажи мне на пальчиках…</a:t>
            </a:r>
          </a:p>
          <a:p>
            <a:pPr marL="0" indent="0">
              <a:buFont typeface="Arial" pitchFamily="34" charset="0"/>
              <a:buNone/>
            </a:pPr>
            <a:endParaRPr lang="ru-RU" dirty="0"/>
          </a:p>
        </p:txBody>
      </p:sp>
      <p:pic>
        <p:nvPicPr>
          <p:cNvPr id="3074" name="Picture 2" descr="C:\Documents and Settings\Admin\Мои документы\1 апреля\Рисунки\227a1cd8c1aecad3c97a8ecc7a0c97a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276" y="1772815"/>
            <a:ext cx="1903634" cy="149983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Admin\Мои документы\1 апреля\Рисунки\b4366040cbf4be9da5a7358ada9026d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709" y="4523304"/>
            <a:ext cx="1734146" cy="166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200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Arial" pitchFamily="34" charset="0"/>
                <a:cs typeface="Arial" pitchFamily="34" charset="0"/>
              </a:rPr>
              <a:t>Анекдот</a:t>
            </a:r>
            <a:endParaRPr lang="ru-RU" sz="4000" b="1" dirty="0">
              <a:solidFill>
                <a:srgbClr val="FF0000"/>
              </a:solidFill>
              <a:latin typeface="Arial" pitchFamily="34" charset="0"/>
              <a:cs typeface="Arial" pitchFamily="34" charset="0"/>
            </a:endParaRPr>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2191791" y="1511745"/>
            <a:ext cx="6491063" cy="296364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ru-RU" sz="2800" dirty="0" smtClean="0">
                <a:solidFill>
                  <a:srgbClr val="002060"/>
                </a:solidFill>
              </a:rPr>
              <a:t>- Пап, а сметана полезная?</a:t>
            </a:r>
          </a:p>
          <a:p>
            <a:pPr marL="0" indent="0">
              <a:spcBef>
                <a:spcPts val="0"/>
              </a:spcBef>
              <a:buNone/>
            </a:pPr>
            <a:r>
              <a:rPr lang="ru-RU" sz="2800" dirty="0" smtClean="0">
                <a:solidFill>
                  <a:srgbClr val="002060"/>
                </a:solidFill>
              </a:rPr>
              <a:t>- Полезная, - ответил папа.</a:t>
            </a:r>
          </a:p>
          <a:p>
            <a:pPr marL="0" indent="0">
              <a:spcBef>
                <a:spcPts val="0"/>
              </a:spcBef>
              <a:buNone/>
            </a:pPr>
            <a:r>
              <a:rPr lang="ru-RU" sz="2800" dirty="0" smtClean="0">
                <a:solidFill>
                  <a:srgbClr val="002060"/>
                </a:solidFill>
              </a:rPr>
              <a:t>Сын опять спрашивает:</a:t>
            </a:r>
          </a:p>
          <a:p>
            <a:pPr marL="0" indent="0">
              <a:spcBef>
                <a:spcPts val="0"/>
              </a:spcBef>
              <a:buNone/>
            </a:pPr>
            <a:r>
              <a:rPr lang="ru-RU" sz="2800" dirty="0" smtClean="0">
                <a:solidFill>
                  <a:srgbClr val="002060"/>
                </a:solidFill>
              </a:rPr>
              <a:t>- А лук полезный?</a:t>
            </a:r>
          </a:p>
          <a:p>
            <a:pPr marL="0" indent="0">
              <a:spcBef>
                <a:spcPts val="0"/>
              </a:spcBef>
              <a:buNone/>
            </a:pPr>
            <a:r>
              <a:rPr lang="ru-RU" sz="2800" dirty="0" smtClean="0">
                <a:solidFill>
                  <a:srgbClr val="002060"/>
                </a:solidFill>
              </a:rPr>
              <a:t>- Да, - ответил папа.</a:t>
            </a:r>
          </a:p>
          <a:p>
            <a:pPr marL="0" indent="0">
              <a:spcBef>
                <a:spcPts val="0"/>
              </a:spcBef>
              <a:buNone/>
            </a:pPr>
            <a:r>
              <a:rPr lang="ru-RU" sz="2800" dirty="0" smtClean="0">
                <a:solidFill>
                  <a:srgbClr val="002060"/>
                </a:solidFill>
              </a:rPr>
              <a:t>- Тогда купи мне чипсы со сметаной и луком.</a:t>
            </a:r>
          </a:p>
          <a:p>
            <a:pPr marL="0" indent="0">
              <a:buFont typeface="Arial" pitchFamily="34" charset="0"/>
              <a:buNone/>
            </a:pPr>
            <a:endParaRPr lang="ru-RU" dirty="0"/>
          </a:p>
        </p:txBody>
      </p:sp>
      <p:pic>
        <p:nvPicPr>
          <p:cNvPr id="8" name="Picture 2" descr="C:\Documents and Settings\Admin\Мои документы\Мои рисунки\Копия (2) Рисунок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748" y="4014251"/>
            <a:ext cx="967482" cy="92227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191792" y="4923677"/>
            <a:ext cx="6286402" cy="1815882"/>
          </a:xfrm>
          <a:prstGeom prst="rect">
            <a:avLst/>
          </a:prstGeom>
        </p:spPr>
        <p:txBody>
          <a:bodyPr wrap="square">
            <a:spAutoFit/>
          </a:bodyPr>
          <a:lstStyle/>
          <a:p>
            <a:pPr>
              <a:buFontTx/>
              <a:buChar char="-"/>
            </a:pPr>
            <a:r>
              <a:rPr lang="ru-RU" sz="2800" dirty="0" smtClean="0">
                <a:solidFill>
                  <a:srgbClr val="002060"/>
                </a:solidFill>
              </a:rPr>
              <a:t>Вовочка</a:t>
            </a:r>
            <a:r>
              <a:rPr lang="ru-RU" sz="2800" dirty="0">
                <a:solidFill>
                  <a:srgbClr val="002060"/>
                </a:solidFill>
              </a:rPr>
              <a:t>, ты помыл руки? </a:t>
            </a:r>
            <a:r>
              <a:rPr lang="ru-RU" sz="2800" dirty="0" smtClean="0">
                <a:solidFill>
                  <a:srgbClr val="002060"/>
                </a:solidFill>
              </a:rPr>
              <a:t>– </a:t>
            </a:r>
          </a:p>
          <a:p>
            <a:r>
              <a:rPr lang="ru-RU" sz="2800" dirty="0" smtClean="0">
                <a:solidFill>
                  <a:srgbClr val="002060"/>
                </a:solidFill>
              </a:rPr>
              <a:t>спрашивает </a:t>
            </a:r>
            <a:r>
              <a:rPr lang="ru-RU" sz="2800" dirty="0">
                <a:solidFill>
                  <a:srgbClr val="002060"/>
                </a:solidFill>
              </a:rPr>
              <a:t>перед обедом </a:t>
            </a:r>
            <a:endParaRPr lang="ru-RU" sz="2800" dirty="0" smtClean="0">
              <a:solidFill>
                <a:srgbClr val="002060"/>
              </a:solidFill>
            </a:endParaRPr>
          </a:p>
          <a:p>
            <a:r>
              <a:rPr lang="ru-RU" sz="2800" dirty="0" smtClean="0">
                <a:solidFill>
                  <a:srgbClr val="002060"/>
                </a:solidFill>
              </a:rPr>
              <a:t>мать </a:t>
            </a:r>
            <a:r>
              <a:rPr lang="ru-RU" sz="2800" dirty="0">
                <a:solidFill>
                  <a:srgbClr val="002060"/>
                </a:solidFill>
              </a:rPr>
              <a:t>сына.</a:t>
            </a:r>
          </a:p>
          <a:p>
            <a:r>
              <a:rPr lang="ru-RU" sz="2800" dirty="0">
                <a:solidFill>
                  <a:srgbClr val="002060"/>
                </a:solidFill>
              </a:rPr>
              <a:t>- Да, мамочка, ещё вчера.</a:t>
            </a:r>
          </a:p>
        </p:txBody>
      </p:sp>
      <p:pic>
        <p:nvPicPr>
          <p:cNvPr id="3" name="Picture 2" descr="C:\Documents and Settings\Admin\Мои документы\1 апреля\Рисунки\89edfd553aa8deaa90f0c350e9b9f2d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511745"/>
            <a:ext cx="1817962" cy="184252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Admin\Мои документы\1 апреля\Рисунки\374afff489579bd1a9df506c63c16cf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5451" y="4923677"/>
            <a:ext cx="1585436" cy="169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312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Arial" pitchFamily="34" charset="0"/>
                <a:cs typeface="Arial" pitchFamily="34" charset="0"/>
              </a:rPr>
              <a:t>Анекдот</a:t>
            </a:r>
            <a:endParaRPr lang="ru-RU" sz="4000" b="1" dirty="0">
              <a:solidFill>
                <a:srgbClr val="FF0000"/>
              </a:solidFill>
              <a:latin typeface="Arial" pitchFamily="34" charset="0"/>
              <a:cs typeface="Arial" pitchFamily="34" charset="0"/>
            </a:endParaRPr>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2163890" y="1329139"/>
            <a:ext cx="6628680" cy="23158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ru-RU" sz="2600" dirty="0" smtClean="0">
                <a:solidFill>
                  <a:srgbClr val="002060"/>
                </a:solidFill>
              </a:rPr>
              <a:t>Маленькая девочка спрашивает у дедушки:</a:t>
            </a:r>
          </a:p>
          <a:p>
            <a:pPr marL="0" indent="0">
              <a:spcBef>
                <a:spcPts val="0"/>
              </a:spcBef>
              <a:buNone/>
            </a:pPr>
            <a:r>
              <a:rPr lang="ru-RU" sz="2600" dirty="0" smtClean="0">
                <a:solidFill>
                  <a:srgbClr val="002060"/>
                </a:solidFill>
              </a:rPr>
              <a:t>- Деда, а что это за ягодки?</a:t>
            </a:r>
          </a:p>
          <a:p>
            <a:pPr marL="0" indent="0">
              <a:spcBef>
                <a:spcPts val="0"/>
              </a:spcBef>
              <a:buNone/>
            </a:pPr>
            <a:r>
              <a:rPr lang="ru-RU" sz="2600" dirty="0" smtClean="0">
                <a:solidFill>
                  <a:srgbClr val="002060"/>
                </a:solidFill>
              </a:rPr>
              <a:t>- Это черная смородина.</a:t>
            </a:r>
          </a:p>
          <a:p>
            <a:pPr marL="0" indent="0">
              <a:spcBef>
                <a:spcPts val="0"/>
              </a:spcBef>
              <a:buNone/>
            </a:pPr>
            <a:r>
              <a:rPr lang="ru-RU" sz="2600" dirty="0" smtClean="0">
                <a:solidFill>
                  <a:srgbClr val="002060"/>
                </a:solidFill>
              </a:rPr>
              <a:t>- А почему она красная?</a:t>
            </a:r>
          </a:p>
          <a:p>
            <a:pPr marL="0" indent="0">
              <a:spcBef>
                <a:spcPts val="0"/>
              </a:spcBef>
              <a:buNone/>
            </a:pPr>
            <a:r>
              <a:rPr lang="ru-RU" sz="2600" dirty="0" smtClean="0">
                <a:solidFill>
                  <a:srgbClr val="002060"/>
                </a:solidFill>
              </a:rPr>
              <a:t>- Потому что еще зеленая.</a:t>
            </a:r>
          </a:p>
          <a:p>
            <a:pPr marL="0" indent="0">
              <a:buFont typeface="Arial" pitchFamily="34" charset="0"/>
              <a:buNone/>
            </a:pPr>
            <a:endParaRPr lang="ru-RU" dirty="0"/>
          </a:p>
        </p:txBody>
      </p:sp>
      <p:pic>
        <p:nvPicPr>
          <p:cNvPr id="7" name="Picture 2" descr="C:\Documents and Settings\Admin\Мои документы\Мои рисунки\Копия (2) Рисунок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112" y="3573016"/>
            <a:ext cx="967482" cy="92227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201235" y="4318871"/>
            <a:ext cx="6605849" cy="2092881"/>
          </a:xfrm>
          <a:prstGeom prst="rect">
            <a:avLst/>
          </a:prstGeom>
        </p:spPr>
        <p:txBody>
          <a:bodyPr wrap="square">
            <a:spAutoFit/>
          </a:bodyPr>
          <a:lstStyle/>
          <a:p>
            <a:r>
              <a:rPr lang="ru-RU" sz="2600" dirty="0">
                <a:solidFill>
                  <a:srgbClr val="002060"/>
                </a:solidFill>
              </a:rPr>
              <a:t>В кинотеатре:</a:t>
            </a:r>
          </a:p>
          <a:p>
            <a:r>
              <a:rPr lang="ru-RU" sz="2600" dirty="0" smtClean="0">
                <a:solidFill>
                  <a:srgbClr val="002060"/>
                </a:solidFill>
              </a:rPr>
              <a:t>- </a:t>
            </a:r>
            <a:r>
              <a:rPr lang="ru-RU" sz="2600" dirty="0">
                <a:solidFill>
                  <a:srgbClr val="002060"/>
                </a:solidFill>
              </a:rPr>
              <a:t>Мальчик, ты у меня уже в пятый раз покупаешь билет!</a:t>
            </a:r>
          </a:p>
          <a:p>
            <a:r>
              <a:rPr lang="ru-RU" sz="2600" dirty="0" smtClean="0">
                <a:solidFill>
                  <a:srgbClr val="002060"/>
                </a:solidFill>
              </a:rPr>
              <a:t>- </a:t>
            </a:r>
            <a:r>
              <a:rPr lang="ru-RU" sz="2600" dirty="0">
                <a:solidFill>
                  <a:srgbClr val="002060"/>
                </a:solidFill>
              </a:rPr>
              <a:t>Я же не виноват, что какая-то тетка на входе их все время </a:t>
            </a:r>
            <a:r>
              <a:rPr lang="ru-RU" sz="2600" dirty="0" smtClean="0">
                <a:solidFill>
                  <a:srgbClr val="002060"/>
                </a:solidFill>
              </a:rPr>
              <a:t>рвёт</a:t>
            </a:r>
            <a:r>
              <a:rPr lang="ru-RU" sz="2600" dirty="0">
                <a:solidFill>
                  <a:srgbClr val="002060"/>
                </a:solidFill>
              </a:rPr>
              <a:t>!</a:t>
            </a:r>
          </a:p>
        </p:txBody>
      </p:sp>
    </p:spTree>
    <p:extLst>
      <p:ext uri="{BB962C8B-B14F-4D97-AF65-F5344CB8AC3E}">
        <p14:creationId xmlns:p14="http://schemas.microsoft.com/office/powerpoint/2010/main" val="3579441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Arial" pitchFamily="34" charset="0"/>
                <a:cs typeface="Arial" pitchFamily="34" charset="0"/>
              </a:rPr>
              <a:t>Анекдот</a:t>
            </a:r>
            <a:endParaRPr lang="ru-RU" sz="4000" b="1" dirty="0">
              <a:solidFill>
                <a:srgbClr val="FF0000"/>
              </a:solidFill>
              <a:latin typeface="Arial" pitchFamily="34" charset="0"/>
              <a:cs typeface="Arial" pitchFamily="34" charset="0"/>
            </a:endParaRPr>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2163890" y="1329139"/>
            <a:ext cx="6628680" cy="23158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ru-RU" sz="2600" dirty="0">
                <a:solidFill>
                  <a:srgbClr val="002060"/>
                </a:solidFill>
              </a:rPr>
              <a:t>Письмо из детского спортлагеря:</a:t>
            </a:r>
          </a:p>
          <a:p>
            <a:pPr marL="0" indent="0">
              <a:spcBef>
                <a:spcPts val="0"/>
              </a:spcBef>
              <a:buNone/>
            </a:pPr>
            <a:r>
              <a:rPr lang="ru-RU" sz="2600" dirty="0">
                <a:solidFill>
                  <a:srgbClr val="002060"/>
                </a:solidFill>
              </a:rPr>
              <a:t>Дорогие родители, живу я хорошо. Вчера у нас были соревнования по боксу.</a:t>
            </a:r>
          </a:p>
          <a:p>
            <a:pPr marL="0" indent="0">
              <a:spcBef>
                <a:spcPts val="0"/>
              </a:spcBef>
              <a:buNone/>
            </a:pPr>
            <a:r>
              <a:rPr lang="ru-RU" sz="2600" dirty="0">
                <a:solidFill>
                  <a:srgbClr val="002060"/>
                </a:solidFill>
              </a:rPr>
              <a:t>Зубную щетку, пасту и другие ненужные предметы высылаю домой.</a:t>
            </a:r>
          </a:p>
          <a:p>
            <a:pPr marL="0" indent="0">
              <a:buFont typeface="Arial" pitchFamily="34" charset="0"/>
              <a:buNone/>
            </a:pPr>
            <a:endParaRPr lang="ru-RU" dirty="0"/>
          </a:p>
        </p:txBody>
      </p:sp>
      <p:pic>
        <p:nvPicPr>
          <p:cNvPr id="7" name="Picture 2" descr="C:\Documents and Settings\Admin\Мои документы\Мои рисунки\Копия (2) Рисунок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112" y="3573016"/>
            <a:ext cx="967482" cy="92227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201235" y="4488903"/>
            <a:ext cx="6605849" cy="1692771"/>
          </a:xfrm>
          <a:prstGeom prst="rect">
            <a:avLst/>
          </a:prstGeom>
        </p:spPr>
        <p:txBody>
          <a:bodyPr wrap="square">
            <a:spAutoFit/>
          </a:bodyPr>
          <a:lstStyle/>
          <a:p>
            <a:r>
              <a:rPr lang="ru-RU" sz="2600" dirty="0">
                <a:solidFill>
                  <a:srgbClr val="002060"/>
                </a:solidFill>
              </a:rPr>
              <a:t>- Вовочка, ты все уроки сделал?</a:t>
            </a:r>
          </a:p>
          <a:p>
            <a:r>
              <a:rPr lang="ru-RU" sz="2600" dirty="0">
                <a:solidFill>
                  <a:srgbClr val="002060"/>
                </a:solidFill>
              </a:rPr>
              <a:t>- </a:t>
            </a:r>
            <a:r>
              <a:rPr lang="ru-RU" sz="2600" dirty="0" smtClean="0">
                <a:solidFill>
                  <a:srgbClr val="002060"/>
                </a:solidFill>
              </a:rPr>
              <a:t>Нет.</a:t>
            </a:r>
            <a:endParaRPr lang="ru-RU" sz="2600" dirty="0">
              <a:solidFill>
                <a:srgbClr val="002060"/>
              </a:solidFill>
            </a:endParaRPr>
          </a:p>
          <a:p>
            <a:r>
              <a:rPr lang="ru-RU" sz="2600" dirty="0">
                <a:solidFill>
                  <a:srgbClr val="002060"/>
                </a:solidFill>
              </a:rPr>
              <a:t>- А почему ты тогда уже лег спать? </a:t>
            </a:r>
          </a:p>
          <a:p>
            <a:r>
              <a:rPr lang="ru-RU" sz="2600" dirty="0">
                <a:solidFill>
                  <a:srgbClr val="002060"/>
                </a:solidFill>
              </a:rPr>
              <a:t>- Меньше знаешь, крепче спишь!</a:t>
            </a:r>
          </a:p>
        </p:txBody>
      </p:sp>
    </p:spTree>
    <p:extLst>
      <p:ext uri="{BB962C8B-B14F-4D97-AF65-F5344CB8AC3E}">
        <p14:creationId xmlns:p14="http://schemas.microsoft.com/office/powerpoint/2010/main" val="3174999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772816"/>
            <a:ext cx="6192688" cy="2880320"/>
          </a:xfrm>
        </p:spPr>
        <p:txBody>
          <a:bodyPr>
            <a:noAutofit/>
          </a:bodyPr>
          <a:lstStyle/>
          <a:p>
            <a:r>
              <a:rPr lang="ru-RU" sz="5000" b="1" dirty="0" smtClean="0">
                <a:solidFill>
                  <a:srgbClr val="FF0000"/>
                </a:solidFill>
                <a:latin typeface="Arial" pitchFamily="34" charset="0"/>
                <a:cs typeface="Arial" pitchFamily="34" charset="0"/>
              </a:rPr>
              <a:t>Здесь должен быть </a:t>
            </a:r>
            <a:br>
              <a:rPr lang="ru-RU" sz="5000" b="1" dirty="0" smtClean="0">
                <a:solidFill>
                  <a:srgbClr val="FF0000"/>
                </a:solidFill>
                <a:latin typeface="Arial" pitchFamily="34" charset="0"/>
                <a:cs typeface="Arial" pitchFamily="34" charset="0"/>
              </a:rPr>
            </a:br>
            <a:r>
              <a:rPr lang="ru-RU" sz="5000" b="1" dirty="0" smtClean="0">
                <a:solidFill>
                  <a:srgbClr val="FF0000"/>
                </a:solidFill>
                <a:latin typeface="Arial" pitchFamily="34" charset="0"/>
                <a:cs typeface="Arial" pitchFamily="34" charset="0"/>
              </a:rPr>
              <a:t>ваш анекдот!</a:t>
            </a:r>
            <a:endParaRPr lang="ru-RU" sz="5000" dirty="0"/>
          </a:p>
        </p:txBody>
      </p:sp>
      <p:pic>
        <p:nvPicPr>
          <p:cNvPr id="4"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85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4000" b="1" dirty="0" smtClean="0">
                <a:solidFill>
                  <a:srgbClr val="FF0000"/>
                </a:solidFill>
                <a:latin typeface="Arial" pitchFamily="34" charset="0"/>
                <a:cs typeface="Arial" pitchFamily="34" charset="0"/>
              </a:rPr>
              <a:t>С Днём смеха!</a:t>
            </a:r>
            <a:endParaRPr lang="ru-RU" sz="4000" dirty="0"/>
          </a:p>
        </p:txBody>
      </p:sp>
      <p:pic>
        <p:nvPicPr>
          <p:cNvPr id="7170" name="Picture 2" descr="C:\Documents and Settings\Admin\Мои документы\1 апреля\Рисунки\img319.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16016" y="1084086"/>
            <a:ext cx="3168352" cy="263837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Documents and Settings\Admin\Мои документы\1 апреля\Рисунки\img317.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1765" y="3736104"/>
            <a:ext cx="3098440" cy="28054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Documents and Settings\Admin\Мои документы\1 апреля\Рисунки\Копия img3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1379855"/>
            <a:ext cx="3196597" cy="233897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Documents and Settings\Admin\Мои документы\1 апреля\Рисунки\img344.jp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71572" y="3890698"/>
            <a:ext cx="3066211" cy="265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92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80000"/>
              </a:lnSpc>
            </a:pPr>
            <a:r>
              <a:rPr lang="ru-RU" sz="3600" b="1" dirty="0" smtClean="0">
                <a:solidFill>
                  <a:srgbClr val="FF0000"/>
                </a:solidFill>
                <a:latin typeface="Arial" pitchFamily="34" charset="0"/>
                <a:cs typeface="Arial" pitchFamily="34" charset="0"/>
              </a:rPr>
              <a:t>1 история происхождения праздника </a:t>
            </a:r>
            <a:endParaRPr lang="ru-RU" sz="36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195736" y="1341399"/>
            <a:ext cx="6408712" cy="5175204"/>
          </a:xfrm>
        </p:spPr>
        <p:txBody>
          <a:bodyPr>
            <a:noAutofit/>
          </a:bodyPr>
          <a:lstStyle/>
          <a:p>
            <a:pPr marL="0" indent="0">
              <a:spcBef>
                <a:spcPts val="0"/>
              </a:spcBef>
              <a:buNone/>
            </a:pPr>
            <a:r>
              <a:rPr lang="ru-RU" sz="2400" dirty="0" smtClean="0">
                <a:solidFill>
                  <a:srgbClr val="002060"/>
                </a:solidFill>
              </a:rPr>
              <a:t>Когда-то во Франции Новый год праздновали в конце марта. С 25 марта по 1 апреля люди ходили в гости, дарили подарки, веселились как могли. Но в 1562 г. Папа Римский Григорий XIII ввел новый календарь – григорианский, и Новый год был перенесен на 1 января. Многие подданные не послушались, потому что привыкли праздновать его 1 апреля. Тогда над ними начали смеяться, подшучивать и называть их «первоапрельскими дураками». А подарки дарили пустые – в большой упаковке обычно не было ничего или была какая-нибудь мелочь. Такая же история произошла в Англии и Шотландии.</a:t>
            </a:r>
            <a:endParaRPr lang="ru-RU" sz="2400" dirty="0"/>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347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80000"/>
              </a:lnSpc>
            </a:pPr>
            <a:r>
              <a:rPr lang="ru-RU" sz="3600" b="1" dirty="0" smtClean="0">
                <a:solidFill>
                  <a:srgbClr val="FF0000"/>
                </a:solidFill>
                <a:latin typeface="Arial" pitchFamily="34" charset="0"/>
                <a:cs typeface="Arial" pitchFamily="34" charset="0"/>
              </a:rPr>
              <a:t>2 история происхождения праздника </a:t>
            </a:r>
            <a:endParaRPr lang="ru-RU" sz="36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267744" y="1484785"/>
            <a:ext cx="6192688" cy="5031818"/>
          </a:xfrm>
        </p:spPr>
        <p:txBody>
          <a:bodyPr>
            <a:noAutofit/>
          </a:bodyPr>
          <a:lstStyle/>
          <a:p>
            <a:pPr marL="0" indent="0">
              <a:spcBef>
                <a:spcPts val="0"/>
              </a:spcBef>
              <a:buNone/>
            </a:pPr>
            <a:r>
              <a:rPr lang="ru-RU" sz="2800" dirty="0" smtClean="0">
                <a:solidFill>
                  <a:srgbClr val="002060"/>
                </a:solidFill>
              </a:rPr>
              <a:t>Жил император Константин. И были у него шуты, которые развлекали и успокаивали его. Однажды они ради шутки сказали императору, что могут управлять государством лучше любого царя. Ради смеха Константин на день отдал бразды правления государством одному из шутов. А шут издал приказ о том, чтобы этот день отныне и навсегда считался Днём глупости.</a:t>
            </a:r>
            <a:endParaRPr lang="ru-RU" sz="2800" dirty="0"/>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75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80000"/>
              </a:lnSpc>
            </a:pPr>
            <a:r>
              <a:rPr lang="ru-RU" sz="3600" b="1" dirty="0" smtClean="0">
                <a:solidFill>
                  <a:srgbClr val="FF0000"/>
                </a:solidFill>
                <a:latin typeface="Arial" pitchFamily="34" charset="0"/>
                <a:cs typeface="Arial" pitchFamily="34" charset="0"/>
              </a:rPr>
              <a:t>История праздника в России</a:t>
            </a:r>
            <a:endParaRPr lang="ru-RU" sz="36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267744" y="1322558"/>
            <a:ext cx="6192688" cy="5194045"/>
          </a:xfrm>
        </p:spPr>
        <p:txBody>
          <a:bodyPr>
            <a:noAutofit/>
          </a:bodyPr>
          <a:lstStyle/>
          <a:p>
            <a:pPr marL="0" indent="0">
              <a:lnSpc>
                <a:spcPct val="90000"/>
              </a:lnSpc>
              <a:spcBef>
                <a:spcPts val="0"/>
              </a:spcBef>
              <a:buNone/>
            </a:pPr>
            <a:r>
              <a:rPr lang="ru-RU" sz="2200" dirty="0" smtClean="0">
                <a:solidFill>
                  <a:srgbClr val="002060"/>
                </a:solidFill>
              </a:rPr>
              <a:t>В России шутками отмечали 1 апреля придворные-иностранцы. Петру I понравился этот обычай. «Шутки немало забавляли царя, и каждый год он выдумывал около этого времени что-нибудь подобное», – писал один из его современников. В 1700 году один содержатель труппы факиров объявил москвичам, что он влезет в горлышко обыкновенной стеклянной бутылки. Народ повалил в театр. Когда поднялся занавес, собравшиеся увидели на сцене бутылку с надписью «Первое апреля». Царь Петр тоже присутствовал на этом представлении, которое его немало позабавило и совсем не разгневало. Он только сказал по этому поводу: «Вольность комедиантов». Так традиция праздновать 1 апреля начала распространяться и среди русских.</a:t>
            </a:r>
            <a:endParaRPr lang="ru-RU" sz="2200" dirty="0"/>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91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pPr>
              <a:lnSpc>
                <a:spcPct val="80000"/>
              </a:lnSpc>
            </a:pPr>
            <a:r>
              <a:rPr lang="ru-RU" sz="3600" b="1" dirty="0" smtClean="0">
                <a:solidFill>
                  <a:srgbClr val="FF0000"/>
                </a:solidFill>
                <a:latin typeface="Arial" pitchFamily="34" charset="0"/>
                <a:cs typeface="Arial" pitchFamily="34" charset="0"/>
              </a:rPr>
              <a:t>Веселитесь на здоровье</a:t>
            </a:r>
            <a:endParaRPr lang="ru-RU" sz="36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195736" y="1535729"/>
            <a:ext cx="6480720" cy="4442817"/>
          </a:xfrm>
        </p:spPr>
        <p:txBody>
          <a:bodyPr>
            <a:noAutofit/>
          </a:bodyPr>
          <a:lstStyle/>
          <a:p>
            <a:pPr marL="0" indent="0">
              <a:spcBef>
                <a:spcPts val="0"/>
              </a:spcBef>
              <a:buNone/>
            </a:pPr>
            <a:r>
              <a:rPr lang="ru-RU" sz="2800" dirty="0" smtClean="0">
                <a:solidFill>
                  <a:srgbClr val="002060"/>
                </a:solidFill>
              </a:rPr>
              <a:t>По мнению медиков, смех благотворно влияет на физическое состояние человека, снимает напряжение, понижает кровяное давление, продлевает жизнь. Врачи считают, что три минуты смеха равны пятнадцати минутам физической зарядки. Так что веселитесь на здоровье, только старайтесь не обижать шутками других людей!</a:t>
            </a:r>
          </a:p>
        </p:txBody>
      </p:sp>
      <p:pic>
        <p:nvPicPr>
          <p:cNvPr id="2050"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23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Autofit/>
          </a:bodyPr>
          <a:lstStyle/>
          <a:p>
            <a:pPr>
              <a:lnSpc>
                <a:spcPct val="80000"/>
              </a:lnSpc>
            </a:pPr>
            <a:r>
              <a:rPr lang="ru-RU" sz="4000" b="1" dirty="0">
                <a:solidFill>
                  <a:srgbClr val="FF0000"/>
                </a:solidFill>
                <a:latin typeface="Arial" pitchFamily="34" charset="0"/>
                <a:cs typeface="Arial" pitchFamily="34" charset="0"/>
              </a:rPr>
              <a:t>Девиз сегодняшнего дня </a:t>
            </a:r>
          </a:p>
        </p:txBody>
      </p:sp>
      <p:pic>
        <p:nvPicPr>
          <p:cNvPr id="1026" name="Picture 2" descr="C:\Documents and Settings\Admin\Мои документы\1 апреля\Рисунки\f02184475b86c9df6c0c9a5cd57d6d89.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5027" b="6022"/>
          <a:stretch/>
        </p:blipFill>
        <p:spPr bwMode="auto">
          <a:xfrm>
            <a:off x="1778067" y="1556792"/>
            <a:ext cx="5534530" cy="48245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Admin\Мои документы\Мои рисунки\Копия (2) Рисунок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344132"/>
            <a:ext cx="1496636" cy="14267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Admin\Мои документы\Мои рисунки\Копия (2) Рисунок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2597" y="5112832"/>
            <a:ext cx="1467245" cy="139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51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rgbClr val="FF0000"/>
                </a:solidFill>
                <a:latin typeface="Arial" pitchFamily="34" charset="0"/>
                <a:cs typeface="Arial" pitchFamily="34" charset="0"/>
              </a:rPr>
              <a:t>А правда ли, что...?</a:t>
            </a:r>
          </a:p>
        </p:txBody>
      </p:sp>
      <p:sp>
        <p:nvSpPr>
          <p:cNvPr id="3" name="Объект 2"/>
          <p:cNvSpPr>
            <a:spLocks noGrp="1"/>
          </p:cNvSpPr>
          <p:nvPr>
            <p:ph idx="1"/>
          </p:nvPr>
        </p:nvSpPr>
        <p:spPr>
          <a:xfrm>
            <a:off x="2195736" y="1798622"/>
            <a:ext cx="6419055" cy="3917032"/>
          </a:xfrm>
        </p:spPr>
        <p:txBody>
          <a:bodyPr>
            <a:normAutofit/>
          </a:bodyPr>
          <a:lstStyle/>
          <a:p>
            <a:pPr marL="0" indent="0">
              <a:spcBef>
                <a:spcPts val="0"/>
              </a:spcBef>
              <a:spcAft>
                <a:spcPts val="1200"/>
              </a:spcAft>
              <a:buNone/>
            </a:pPr>
            <a:r>
              <a:rPr lang="ru-RU" sz="2800" dirty="0">
                <a:solidFill>
                  <a:srgbClr val="002060"/>
                </a:solidFill>
              </a:rPr>
              <a:t>...есть рыбы, которые своим носом могут продырявить лодку</a:t>
            </a:r>
            <a:r>
              <a:rPr lang="ru-RU" sz="2800" dirty="0" smtClean="0">
                <a:solidFill>
                  <a:srgbClr val="002060"/>
                </a:solidFill>
              </a:rPr>
              <a:t>?</a:t>
            </a:r>
          </a:p>
          <a:p>
            <a:pPr marL="0" indent="0">
              <a:spcBef>
                <a:spcPts val="0"/>
              </a:spcBef>
              <a:spcAft>
                <a:spcPts val="1200"/>
              </a:spcAft>
              <a:buNone/>
            </a:pPr>
            <a:r>
              <a:rPr lang="ru-RU" sz="2800" dirty="0">
                <a:solidFill>
                  <a:srgbClr val="002060"/>
                </a:solidFill>
              </a:rPr>
              <a:t>...утка может утонуть</a:t>
            </a:r>
            <a:r>
              <a:rPr lang="ru-RU" sz="2800" dirty="0" smtClean="0">
                <a:solidFill>
                  <a:srgbClr val="002060"/>
                </a:solidFill>
              </a:rPr>
              <a:t>?</a:t>
            </a:r>
          </a:p>
          <a:p>
            <a:pPr marL="0" indent="0">
              <a:spcBef>
                <a:spcPts val="0"/>
              </a:spcBef>
              <a:spcAft>
                <a:spcPts val="1200"/>
              </a:spcAft>
              <a:buNone/>
            </a:pPr>
            <a:r>
              <a:rPr lang="ru-RU" sz="2800" dirty="0" smtClean="0">
                <a:solidFill>
                  <a:srgbClr val="002060"/>
                </a:solidFill>
              </a:rPr>
              <a:t>…</a:t>
            </a:r>
            <a:r>
              <a:rPr lang="ru-RU" sz="2800" dirty="0">
                <a:solidFill>
                  <a:srgbClr val="002060"/>
                </a:solidFill>
              </a:rPr>
              <a:t>некоторые птицы, чтобы добыть червяка топают по земле лапками</a:t>
            </a:r>
            <a:r>
              <a:rPr lang="ru-RU" sz="2800" dirty="0" smtClean="0">
                <a:solidFill>
                  <a:srgbClr val="002060"/>
                </a:solidFill>
              </a:rPr>
              <a:t>?</a:t>
            </a:r>
          </a:p>
          <a:p>
            <a:pPr marL="0" indent="0">
              <a:spcBef>
                <a:spcPts val="0"/>
              </a:spcBef>
              <a:spcAft>
                <a:spcPts val="1200"/>
              </a:spcAft>
              <a:buNone/>
            </a:pPr>
            <a:r>
              <a:rPr lang="ru-RU" sz="2800" dirty="0" smtClean="0">
                <a:solidFill>
                  <a:srgbClr val="002060"/>
                </a:solidFill>
              </a:rPr>
              <a:t>…</a:t>
            </a:r>
            <a:r>
              <a:rPr lang="ru-RU" sz="2800" dirty="0">
                <a:solidFill>
                  <a:srgbClr val="002060"/>
                </a:solidFill>
              </a:rPr>
              <a:t>может идти «рыбный» дождь</a:t>
            </a:r>
            <a:r>
              <a:rPr lang="ru-RU" sz="2800" dirty="0" smtClean="0">
                <a:solidFill>
                  <a:srgbClr val="002060"/>
                </a:solidFill>
              </a:rPr>
              <a:t>?</a:t>
            </a:r>
          </a:p>
          <a:p>
            <a:pPr marL="0" indent="0">
              <a:spcBef>
                <a:spcPts val="0"/>
              </a:spcBef>
              <a:spcAft>
                <a:spcPts val="1200"/>
              </a:spcAft>
              <a:buNone/>
            </a:pPr>
            <a:r>
              <a:rPr lang="ru-RU" sz="2800" dirty="0" smtClean="0">
                <a:solidFill>
                  <a:srgbClr val="002060"/>
                </a:solidFill>
              </a:rPr>
              <a:t>...</a:t>
            </a:r>
            <a:r>
              <a:rPr lang="ru-RU" sz="2800" dirty="0">
                <a:solidFill>
                  <a:srgbClr val="002060"/>
                </a:solidFill>
              </a:rPr>
              <a:t>есть прозрачные животные</a:t>
            </a:r>
            <a:r>
              <a:rPr lang="ru-RU" sz="2800" dirty="0" smtClean="0">
                <a:solidFill>
                  <a:srgbClr val="002060"/>
                </a:solidFill>
              </a:rPr>
              <a:t>?</a:t>
            </a:r>
            <a:endParaRPr lang="ru-RU" sz="2800" dirty="0">
              <a:solidFill>
                <a:srgbClr val="002060"/>
              </a:solidFill>
            </a:endParaRPr>
          </a:p>
        </p:txBody>
      </p:sp>
      <p:pic>
        <p:nvPicPr>
          <p:cNvPr id="5" name="Picture 2" descr="C:\Documents and Settings\Admin\Мои документы\Мои рисунки\Копия Рисунок1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22558"/>
            <a:ext cx="1907705"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79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1854</Words>
  <Application>Microsoft Office PowerPoint</Application>
  <PresentationFormat>Экран (4:3)</PresentationFormat>
  <Paragraphs>169</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Презентация PowerPoint</vt:lpstr>
      <vt:lpstr>1 апреля – День смеха</vt:lpstr>
      <vt:lpstr>Разные названия праздника</vt:lpstr>
      <vt:lpstr>1 история происхождения праздника </vt:lpstr>
      <vt:lpstr>2 история происхождения праздника </vt:lpstr>
      <vt:lpstr>История праздника в России</vt:lpstr>
      <vt:lpstr>Веселитесь на здоровье</vt:lpstr>
      <vt:lpstr>Девиз сегодняшнего дня </vt:lpstr>
      <vt:lpstr>А правда ли, что...?</vt:lpstr>
      <vt:lpstr>Есть рыбы, которые своим носом могут продырявить лодку?</vt:lpstr>
      <vt:lpstr>Утка может утонуть?</vt:lpstr>
      <vt:lpstr>Некоторые птицы, чтобы добыть червяка топают по земле лапками?</vt:lpstr>
      <vt:lpstr>Может идти «рыбный» дождь?</vt:lpstr>
      <vt:lpstr>Есть прозрачные животные?</vt:lpstr>
      <vt:lpstr>Разгадайте загадку!</vt:lpstr>
      <vt:lpstr>Стихотворение о мороженом</vt:lpstr>
      <vt:lpstr>История мороженого</vt:lpstr>
      <vt:lpstr>История мороженого</vt:lpstr>
      <vt:lpstr>История мороженого</vt:lpstr>
      <vt:lpstr>История мороженого</vt:lpstr>
      <vt:lpstr>Первое кафе-мороженое</vt:lpstr>
      <vt:lpstr>Первый завод </vt:lpstr>
      <vt:lpstr>Приятного аппетита! </vt:lpstr>
      <vt:lpstr>Анекдот</vt:lpstr>
      <vt:lpstr>Анекдот</vt:lpstr>
      <vt:lpstr>Анекдот</vt:lpstr>
      <vt:lpstr>Анекдот</vt:lpstr>
      <vt:lpstr>Анекдот</vt:lpstr>
      <vt:lpstr>Анекдот</vt:lpstr>
      <vt:lpstr>Анекдот</vt:lpstr>
      <vt:lpstr>Анекдот</vt:lpstr>
      <vt:lpstr>Анекдот</vt:lpstr>
      <vt:lpstr>Анекдот</vt:lpstr>
      <vt:lpstr>Здесь должен быть  ваш анекдот!</vt:lpstr>
      <vt:lpstr>С Днём смеха!</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Догадова</dc:creator>
  <cp:lastModifiedBy>Догадова</cp:lastModifiedBy>
  <cp:revision>30</cp:revision>
  <dcterms:created xsi:type="dcterms:W3CDTF">2015-03-27T13:24:57Z</dcterms:created>
  <dcterms:modified xsi:type="dcterms:W3CDTF">2015-04-01T13:14:00Z</dcterms:modified>
</cp:coreProperties>
</file>