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98" r:id="rId3"/>
    <p:sldId id="299" r:id="rId4"/>
    <p:sldId id="300" r:id="rId5"/>
    <p:sldId id="301" r:id="rId6"/>
    <p:sldId id="302" r:id="rId7"/>
    <p:sldId id="303" r:id="rId8"/>
    <p:sldId id="297" r:id="rId9"/>
    <p:sldId id="304" r:id="rId10"/>
    <p:sldId id="307" r:id="rId11"/>
    <p:sldId id="273" r:id="rId12"/>
    <p:sldId id="289" r:id="rId13"/>
    <p:sldId id="290" r:id="rId14"/>
    <p:sldId id="291" r:id="rId15"/>
    <p:sldId id="292" r:id="rId16"/>
    <p:sldId id="293" r:id="rId17"/>
    <p:sldId id="294" r:id="rId18"/>
    <p:sldId id="295" r:id="rId19"/>
    <p:sldId id="286" r:id="rId20"/>
    <p:sldId id="258" r:id="rId21"/>
    <p:sldId id="268" r:id="rId22"/>
    <p:sldId id="30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5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04680EE3-F0C6-4DEB-8E65-6232DF6179D6}" type="datetimeFigureOut">
              <a:rPr lang="ru-RU" smtClean="0"/>
              <a:t>22.11.2014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6346E89-81BC-447C-A9AF-B944962B894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6346E89-81BC-447C-A9AF-B944962B894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6346E89-81BC-447C-A9AF-B944962B894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6346E89-81BC-447C-A9AF-B944962B894D}"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6346E89-81BC-447C-A9AF-B944962B894D}"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6346E89-81BC-447C-A9AF-B944962B894D}"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6346E89-81BC-447C-A9AF-B944962B894D}"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6346E89-81BC-447C-A9AF-B944962B894D}"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4680EE3-F0C6-4DEB-8E65-6232DF6179D6}" type="datetimeFigureOut">
              <a:rPr lang="ru-RU" smtClean="0"/>
              <a:t>22.11.2014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6346E89-81BC-447C-A9AF-B944962B894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04680EE3-F0C6-4DEB-8E65-6232DF6179D6}" type="datetimeFigureOut">
              <a:rPr lang="ru-RU" smtClean="0"/>
              <a:t>22.11.2014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6346E89-81BC-447C-A9AF-B944962B894D}"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04680EE3-F0C6-4DEB-8E65-6232DF6179D6}" type="datetimeFigureOut">
              <a:rPr lang="ru-RU" smtClean="0"/>
              <a:t>22.11.2014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6346E89-81BC-447C-A9AF-B944962B894D}"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4680EE3-F0C6-4DEB-8E65-6232DF6179D6}" type="datetimeFigureOut">
              <a:rPr lang="ru-RU" smtClean="0"/>
              <a:t>22.11.2014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346E89-81BC-447C-A9AF-B944962B894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Мои рисунки\Копия 17969648[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24128" y="144532"/>
            <a:ext cx="2658349" cy="26760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0077" y="2420325"/>
            <a:ext cx="7772400" cy="1656184"/>
          </a:xfrm>
        </p:spPr>
        <p:txBody>
          <a:bodyPr>
            <a:normAutofit fontScale="90000"/>
          </a:bodyPr>
          <a:lstStyle/>
          <a:p>
            <a:pPr algn="ctr">
              <a:lnSpc>
                <a:spcPct val="85000"/>
              </a:lnSpc>
            </a:pPr>
            <a:r>
              <a:rPr lang="ru-RU" dirty="0" smtClean="0">
                <a:solidFill>
                  <a:srgbClr val="FF0000"/>
                </a:solidFill>
                <a:effectLst/>
                <a:latin typeface="Candara" pitchFamily="34" charset="0"/>
              </a:rPr>
              <a:t>Этикет приветствий</a:t>
            </a:r>
            <a:br>
              <a:rPr lang="ru-RU" dirty="0" smtClean="0">
                <a:solidFill>
                  <a:srgbClr val="FF0000"/>
                </a:solidFill>
                <a:effectLst/>
                <a:latin typeface="Candara" pitchFamily="34" charset="0"/>
              </a:rPr>
            </a:br>
            <a:r>
              <a:rPr lang="ru-RU" sz="4000" dirty="0">
                <a:solidFill>
                  <a:srgbClr val="FF0000"/>
                </a:solidFill>
                <a:effectLst/>
                <a:latin typeface="Candara" pitchFamily="34" charset="0"/>
              </a:rPr>
              <a:t>21 ноября - Всемирный день приветствий </a:t>
            </a:r>
          </a:p>
        </p:txBody>
      </p:sp>
      <p:sp>
        <p:nvSpPr>
          <p:cNvPr id="4" name="Подзаголовок 3"/>
          <p:cNvSpPr>
            <a:spLocks noGrp="1"/>
          </p:cNvSpPr>
          <p:nvPr>
            <p:ph type="subTitle" idx="1"/>
          </p:nvPr>
        </p:nvSpPr>
        <p:spPr>
          <a:xfrm>
            <a:off x="636154" y="4293096"/>
            <a:ext cx="7772400" cy="983680"/>
          </a:xfrm>
        </p:spPr>
        <p:txBody>
          <a:bodyPr/>
          <a:lstStyle/>
          <a:p>
            <a:pPr algn="ctr"/>
            <a:r>
              <a:rPr lang="ru-RU" b="1" dirty="0" smtClean="0"/>
              <a:t>Информационные минуты для 5 класса</a:t>
            </a:r>
            <a:endParaRPr lang="ru-RU" b="1" dirty="0"/>
          </a:p>
        </p:txBody>
      </p:sp>
    </p:spTree>
    <p:extLst>
      <p:ext uri="{BB962C8B-B14F-4D97-AF65-F5344CB8AC3E}">
        <p14:creationId xmlns:p14="http://schemas.microsoft.com/office/powerpoint/2010/main" val="394432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Мои рисунки\Копия 17969648[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24128" y="332656"/>
            <a:ext cx="2658349" cy="26760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714359" y="2965184"/>
            <a:ext cx="7772400" cy="1400485"/>
          </a:xfrm>
        </p:spPr>
        <p:txBody>
          <a:bodyPr>
            <a:normAutofit fontScale="90000"/>
          </a:bodyPr>
          <a:lstStyle/>
          <a:p>
            <a:pPr algn="ctr"/>
            <a:r>
              <a:rPr lang="ru-RU" dirty="0">
                <a:solidFill>
                  <a:srgbClr val="FF0000"/>
                </a:solidFill>
                <a:effectLst/>
                <a:latin typeface="Candara" pitchFamily="34" charset="0"/>
              </a:rPr>
              <a:t>Как люди приветствуют друг друга в разных странах мира?</a:t>
            </a:r>
            <a:endParaRPr lang="ru-RU" sz="4000" dirty="0">
              <a:solidFill>
                <a:srgbClr val="FF0000"/>
              </a:solidFill>
              <a:effectLst/>
              <a:latin typeface="Candara" pitchFamily="34" charset="0"/>
            </a:endParaRPr>
          </a:p>
        </p:txBody>
      </p:sp>
    </p:spTree>
    <p:extLst>
      <p:ext uri="{BB962C8B-B14F-4D97-AF65-F5344CB8AC3E}">
        <p14:creationId xmlns:p14="http://schemas.microsoft.com/office/powerpoint/2010/main" val="383699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99332" y="1284822"/>
            <a:ext cx="4258816" cy="4827992"/>
          </a:xfrm>
        </p:spPr>
        <p:txBody>
          <a:bodyPr>
            <a:noAutofit/>
          </a:bodyPr>
          <a:lstStyle/>
          <a:p>
            <a:pPr marL="0">
              <a:spcBef>
                <a:spcPts val="0"/>
              </a:spcBef>
              <a:spcAft>
                <a:spcPts val="600"/>
              </a:spcAft>
            </a:pPr>
            <a:r>
              <a:rPr lang="ru-RU" sz="1600" dirty="0"/>
              <a:t>Рукопожатие принято во многих странах мира, особенно в </a:t>
            </a:r>
            <a:r>
              <a:rPr lang="ru-RU" sz="1600" dirty="0" smtClean="0"/>
              <a:t>России, Европе </a:t>
            </a:r>
            <a:r>
              <a:rPr lang="ru-RU" sz="1600" dirty="0"/>
              <a:t>и Северной Америке. </a:t>
            </a:r>
          </a:p>
          <a:p>
            <a:pPr marL="0">
              <a:spcBef>
                <a:spcPts val="0"/>
              </a:spcBef>
              <a:spcAft>
                <a:spcPts val="600"/>
              </a:spcAft>
            </a:pPr>
            <a:r>
              <a:rPr lang="ru-RU" sz="1600" dirty="0" smtClean="0"/>
              <a:t>Таджик</a:t>
            </a:r>
            <a:r>
              <a:rPr lang="ru-RU" sz="1600" dirty="0"/>
              <a:t>, принимая гостя в своем доме, пожмет протянутую ему руку двумя своими в знак уважения. Протянуть в ответ одну — знак неуважения</a:t>
            </a:r>
            <a:r>
              <a:rPr lang="ru-RU" sz="1600" dirty="0" smtClean="0"/>
              <a:t>.</a:t>
            </a:r>
            <a:r>
              <a:rPr lang="ru-RU" sz="1600" dirty="0"/>
              <a:t> </a:t>
            </a:r>
          </a:p>
          <a:p>
            <a:pPr marL="0">
              <a:spcBef>
                <a:spcPts val="0"/>
              </a:spcBef>
              <a:spcAft>
                <a:spcPts val="600"/>
              </a:spcAft>
            </a:pPr>
            <a:r>
              <a:rPr lang="ru-RU" sz="1600" dirty="0"/>
              <a:t>В Саудовской Аравии хозяин дома после рукопожатия кладет свою левую руку на плечо гостя и целует его в обе щеки</a:t>
            </a:r>
            <a:r>
              <a:rPr lang="ru-RU" sz="1600" dirty="0" smtClean="0"/>
              <a:t>.</a:t>
            </a:r>
            <a:r>
              <a:rPr lang="ru-RU" sz="1600" dirty="0"/>
              <a:t> </a:t>
            </a:r>
          </a:p>
          <a:p>
            <a:pPr marL="0">
              <a:spcBef>
                <a:spcPts val="0"/>
              </a:spcBef>
              <a:spcAft>
                <a:spcPts val="600"/>
              </a:spcAft>
            </a:pPr>
            <a:r>
              <a:rPr lang="ru-RU" sz="1600" dirty="0"/>
              <a:t>Иранцы, пожав друг другу руки, прижимают свою правую ладонь к сердцу</a:t>
            </a:r>
            <a:r>
              <a:rPr lang="ru-RU" sz="1600" dirty="0" smtClean="0"/>
              <a:t>.</a:t>
            </a:r>
            <a:r>
              <a:rPr lang="ru-RU" sz="1600" dirty="0"/>
              <a:t> </a:t>
            </a:r>
          </a:p>
          <a:p>
            <a:pPr marL="0">
              <a:spcBef>
                <a:spcPts val="0"/>
              </a:spcBef>
              <a:spcAft>
                <a:spcPts val="600"/>
              </a:spcAft>
            </a:pPr>
            <a:r>
              <a:rPr lang="ru-RU" sz="1600" dirty="0"/>
              <a:t>В Конго приветствуют друг друга так: протягивают навстречу друг другу обе руки и при этом дуют на них</a:t>
            </a:r>
            <a:r>
              <a:rPr lang="ru-RU" sz="1600" dirty="0" smtClean="0"/>
              <a:t>.</a:t>
            </a:r>
          </a:p>
          <a:p>
            <a:pPr marL="109728" indent="0">
              <a:buNone/>
            </a:pPr>
            <a:endParaRPr lang="ru-RU" sz="1600" dirty="0"/>
          </a:p>
        </p:txBody>
      </p:sp>
      <p:sp>
        <p:nvSpPr>
          <p:cNvPr id="3" name="Заголовок 2"/>
          <p:cNvSpPr>
            <a:spLocks noGrp="1"/>
          </p:cNvSpPr>
          <p:nvPr>
            <p:ph type="title"/>
          </p:nvPr>
        </p:nvSpPr>
        <p:spPr>
          <a:xfrm>
            <a:off x="457200" y="274638"/>
            <a:ext cx="8229600" cy="994122"/>
          </a:xfrm>
        </p:spPr>
        <p:txBody>
          <a:bodyPr>
            <a:normAutofit/>
          </a:bodyPr>
          <a:lstStyle/>
          <a:p>
            <a:pPr algn="ctr"/>
            <a:r>
              <a:rPr lang="ru-RU" sz="3600" dirty="0" smtClean="0">
                <a:solidFill>
                  <a:srgbClr val="FF0000"/>
                </a:solidFill>
                <a:effectLst/>
              </a:rPr>
              <a:t>Рукопожатия</a:t>
            </a:r>
            <a:endParaRPr lang="ru-RU" sz="3600" dirty="0">
              <a:solidFill>
                <a:srgbClr val="FF0000"/>
              </a:solidFill>
              <a:effectLst/>
            </a:endParaRPr>
          </a:p>
        </p:txBody>
      </p:sp>
      <p:pic>
        <p:nvPicPr>
          <p:cNvPr id="7172" name="Picture 4" descr="C:\Documents and Settings\Admin\Мои документы\Downloads\Копия AP12060609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57" y="1191071"/>
            <a:ext cx="2664296" cy="334887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Documents and Settings\Admin\Мои документы\2014-15_Кл.часы\Приветствия_21ноября\Рисунки_приветствия\6b57a4d0d41d90f2aee05c8acf0fe2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05" y="4524054"/>
            <a:ext cx="2448272" cy="171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540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51920" y="1412776"/>
            <a:ext cx="4680520" cy="4968552"/>
          </a:xfrm>
        </p:spPr>
        <p:txBody>
          <a:bodyPr>
            <a:noAutofit/>
          </a:bodyPr>
          <a:lstStyle/>
          <a:p>
            <a:pPr marL="109728" indent="0">
              <a:buNone/>
            </a:pPr>
            <a:r>
              <a:rPr lang="ru-RU" sz="1700" dirty="0"/>
              <a:t>Для того чтобы поприветствовать кого-то, житель Индии остановится и, сложив руки возле груди и соединив ладони, слегка поклонится – так выглядит знаменитое индийское «Намасте!». Слово, в переводе обозначает: «Я кланяюсь тебе». Таким жестом индийцы обращаются к божественному началу, скрытому в каждом человеке. </a:t>
            </a:r>
            <a:endParaRPr lang="ru-RU" sz="1700" dirty="0" smtClean="0"/>
          </a:p>
          <a:p>
            <a:pPr marL="109728" indent="0">
              <a:buNone/>
            </a:pPr>
            <a:r>
              <a:rPr lang="ru-RU" sz="1700" dirty="0" smtClean="0"/>
              <a:t>Если </a:t>
            </a:r>
            <a:r>
              <a:rPr lang="ru-RU" sz="1700" dirty="0"/>
              <a:t>близкие люди не виделись давно, возможны объятия. Мужчины крепко обнимаются, похлопывая друг друга по спине, а женщины держат друг друга за предплечья и прикасаются щеками по одному разу справа и слева. </a:t>
            </a:r>
          </a:p>
        </p:txBody>
      </p:sp>
      <p:sp>
        <p:nvSpPr>
          <p:cNvPr id="3" name="Заголовок 2"/>
          <p:cNvSpPr>
            <a:spLocks noGrp="1"/>
          </p:cNvSpPr>
          <p:nvPr>
            <p:ph type="title"/>
          </p:nvPr>
        </p:nvSpPr>
        <p:spPr>
          <a:xfrm>
            <a:off x="395536" y="294395"/>
            <a:ext cx="8229600" cy="994122"/>
          </a:xfrm>
        </p:spPr>
        <p:txBody>
          <a:bodyPr>
            <a:normAutofit/>
          </a:bodyPr>
          <a:lstStyle/>
          <a:p>
            <a:pPr algn="ctr"/>
            <a:r>
              <a:rPr lang="ru-RU" sz="3600" dirty="0">
                <a:solidFill>
                  <a:srgbClr val="FF0000"/>
                </a:solidFill>
                <a:effectLst/>
              </a:rPr>
              <a:t>Индийское «Намасте!»</a:t>
            </a:r>
            <a:endParaRPr lang="ru-RU" sz="3600" dirty="0"/>
          </a:p>
        </p:txBody>
      </p:sp>
      <p:pic>
        <p:nvPicPr>
          <p:cNvPr id="6" name="Picture 2" descr="D:\вика быкова\politness1[1].jpg"/>
          <p:cNvPicPr>
            <a:picLocks noChangeAspect="1" noChangeArrowheads="1"/>
          </p:cNvPicPr>
          <p:nvPr/>
        </p:nvPicPr>
        <p:blipFill>
          <a:blip r:embed="rId2"/>
          <a:srcRect/>
          <a:stretch>
            <a:fillRect/>
          </a:stretch>
        </p:blipFill>
        <p:spPr bwMode="auto">
          <a:xfrm>
            <a:off x="753457" y="1448679"/>
            <a:ext cx="2793188" cy="4210836"/>
          </a:xfrm>
          <a:prstGeom prst="rect">
            <a:avLst/>
          </a:prstGeom>
          <a:ln>
            <a:noFill/>
          </a:ln>
          <a:effectLst>
            <a:softEdge rad="112500"/>
          </a:effectLst>
        </p:spPr>
      </p:pic>
    </p:spTree>
    <p:extLst>
      <p:ext uri="{BB962C8B-B14F-4D97-AF65-F5344CB8AC3E}">
        <p14:creationId xmlns:p14="http://schemas.microsoft.com/office/powerpoint/2010/main" val="399058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009901"/>
            <a:ext cx="8208913" cy="2304256"/>
          </a:xfrm>
        </p:spPr>
        <p:txBody>
          <a:bodyPr>
            <a:noAutofit/>
          </a:bodyPr>
          <a:lstStyle/>
          <a:p>
            <a:pPr>
              <a:spcBef>
                <a:spcPts val="0"/>
              </a:spcBef>
              <a:spcAft>
                <a:spcPts val="600"/>
              </a:spcAft>
            </a:pPr>
            <a:r>
              <a:rPr lang="ru-RU" sz="1500" dirty="0" smtClean="0"/>
              <a:t>Японцы </a:t>
            </a:r>
            <a:r>
              <a:rPr lang="ru-RU" sz="1500" dirty="0"/>
              <a:t>при встрече кланяются: чем ниже и медленнее, тем важнее персона. При этом они говорят «День настал</a:t>
            </a:r>
            <a:r>
              <a:rPr lang="ru-RU" sz="1500" dirty="0" smtClean="0"/>
              <a:t>».</a:t>
            </a:r>
          </a:p>
          <a:p>
            <a:pPr>
              <a:spcBef>
                <a:spcPts val="0"/>
              </a:spcBef>
              <a:spcAft>
                <a:spcPts val="600"/>
              </a:spcAft>
            </a:pPr>
            <a:r>
              <a:rPr lang="ru-RU" sz="1500" dirty="0"/>
              <a:t>На Среднем Востоке кланяются с опущенной головой, опущенными и прижатыми к телу руками. Ладонь правой при этом покрывает кисть левой — это знак почтения</a:t>
            </a:r>
            <a:r>
              <a:rPr lang="ru-RU" sz="1500" dirty="0" smtClean="0"/>
              <a:t>.</a:t>
            </a:r>
          </a:p>
          <a:p>
            <a:pPr>
              <a:spcBef>
                <a:spcPts val="0"/>
              </a:spcBef>
              <a:spcAft>
                <a:spcPts val="600"/>
              </a:spcAft>
            </a:pPr>
            <a:r>
              <a:rPr lang="ru-RU" sz="1500" dirty="0"/>
              <a:t>Китайцы традиционно кланяются, однако все больше китайцев предпочитает здороваться по-современному: подняв над головой сцепленные руки. Традиционная фраза приветствия в Китае переводится: «Ел ли ты сегодня?» </a:t>
            </a:r>
          </a:p>
        </p:txBody>
      </p:sp>
      <p:sp>
        <p:nvSpPr>
          <p:cNvPr id="3" name="Заголовок 2"/>
          <p:cNvSpPr>
            <a:spLocks noGrp="1"/>
          </p:cNvSpPr>
          <p:nvPr>
            <p:ph type="title"/>
          </p:nvPr>
        </p:nvSpPr>
        <p:spPr>
          <a:xfrm>
            <a:off x="457200" y="274638"/>
            <a:ext cx="8229600" cy="994122"/>
          </a:xfrm>
        </p:spPr>
        <p:txBody>
          <a:bodyPr>
            <a:normAutofit/>
          </a:bodyPr>
          <a:lstStyle/>
          <a:p>
            <a:pPr algn="ctr"/>
            <a:r>
              <a:rPr lang="ru-RU" sz="3600" dirty="0" smtClean="0">
                <a:solidFill>
                  <a:srgbClr val="FF0000"/>
                </a:solidFill>
                <a:effectLst/>
              </a:rPr>
              <a:t>Поклоны</a:t>
            </a:r>
            <a:endParaRPr lang="ru-RU" sz="3600" dirty="0">
              <a:solidFill>
                <a:srgbClr val="FF0000"/>
              </a:solidFill>
              <a:effectLst/>
            </a:endParaRPr>
          </a:p>
        </p:txBody>
      </p:sp>
      <p:pic>
        <p:nvPicPr>
          <p:cNvPr id="5" name="Picture 2" descr="C:\Documents and Settings\Admin\Мои документы\Downloads\7d560ed230315757478f5961717eeb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57081" y="1158077"/>
            <a:ext cx="2604323" cy="2741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http://xn--80aaem0b1ab.xn--p1ai/wp-content/uploads/images/china.jpg"/>
          <p:cNvPicPr>
            <a:picLocks noChangeAspect="1" noChangeArrowheads="1"/>
          </p:cNvPicPr>
          <p:nvPr/>
        </p:nvPicPr>
        <p:blipFill>
          <a:blip r:embed="rId3" cstate="print"/>
          <a:srcRect/>
          <a:stretch>
            <a:fillRect/>
          </a:stretch>
        </p:blipFill>
        <p:spPr bwMode="auto">
          <a:xfrm>
            <a:off x="4355976" y="1268760"/>
            <a:ext cx="3753417" cy="2627393"/>
          </a:xfrm>
          <a:prstGeom prst="rect">
            <a:avLst/>
          </a:prstGeom>
          <a:ln>
            <a:noFill/>
          </a:ln>
          <a:effectLst>
            <a:softEdge rad="112500"/>
          </a:effectLst>
        </p:spPr>
      </p:pic>
    </p:spTree>
    <p:extLst>
      <p:ext uri="{BB962C8B-B14F-4D97-AF65-F5344CB8AC3E}">
        <p14:creationId xmlns:p14="http://schemas.microsoft.com/office/powerpoint/2010/main" val="491293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429" y="1700808"/>
            <a:ext cx="4187371" cy="4680520"/>
          </a:xfrm>
        </p:spPr>
        <p:txBody>
          <a:bodyPr>
            <a:noAutofit/>
          </a:bodyPr>
          <a:lstStyle/>
          <a:p>
            <a:pPr>
              <a:spcBef>
                <a:spcPts val="0"/>
              </a:spcBef>
              <a:spcAft>
                <a:spcPts val="600"/>
              </a:spcAft>
            </a:pPr>
            <a:r>
              <a:rPr lang="ru-RU" sz="1700" dirty="0"/>
              <a:t>В некоторых североафриканских странах подносят правую руку к своему лбу, потом к губам, а затем –</a:t>
            </a:r>
            <a:r>
              <a:rPr lang="ru-RU" sz="1700" dirty="0" smtClean="0"/>
              <a:t> </a:t>
            </a:r>
            <a:r>
              <a:rPr lang="ru-RU" sz="1700" dirty="0"/>
              <a:t>к груди. Это означает: «я думаю о тебе, я говорю о тебе, я уважаю тебя». </a:t>
            </a:r>
            <a:endParaRPr lang="ru-RU" sz="1700" dirty="0" smtClean="0"/>
          </a:p>
          <a:p>
            <a:pPr>
              <a:spcBef>
                <a:spcPts val="0"/>
              </a:spcBef>
              <a:spcAft>
                <a:spcPts val="600"/>
              </a:spcAft>
            </a:pPr>
            <a:r>
              <a:rPr lang="ru-RU" sz="1700" dirty="0" smtClean="0"/>
              <a:t>Африканские </a:t>
            </a:r>
            <a:r>
              <a:rPr lang="ru-RU" sz="1700" dirty="0"/>
              <a:t>масаи прежде, чем подать руку встречному знакомому, плюют на </a:t>
            </a:r>
            <a:r>
              <a:rPr lang="ru-RU" sz="1700" dirty="0" smtClean="0"/>
              <a:t>неё. </a:t>
            </a:r>
          </a:p>
          <a:p>
            <a:pPr>
              <a:spcBef>
                <a:spcPts val="0"/>
              </a:spcBef>
              <a:spcAft>
                <a:spcPts val="600"/>
              </a:spcAft>
            </a:pPr>
            <a:r>
              <a:rPr lang="ru-RU" sz="1700" dirty="0" smtClean="0"/>
              <a:t>А кенийские </a:t>
            </a:r>
            <a:r>
              <a:rPr lang="ru-RU" sz="1700" dirty="0"/>
              <a:t>акамба просто плюют друг в друга, не утруждаясь протягиванием </a:t>
            </a:r>
            <a:r>
              <a:rPr lang="ru-RU" sz="1700" dirty="0" smtClean="0"/>
              <a:t>руки – тем </a:t>
            </a:r>
            <a:r>
              <a:rPr lang="ru-RU" sz="1700" dirty="0"/>
              <a:t>не менее, это знак глубокого уважения. </a:t>
            </a:r>
            <a:endParaRPr lang="ru-RU" sz="1700" dirty="0" smtClean="0"/>
          </a:p>
          <a:p>
            <a:pPr>
              <a:spcBef>
                <a:spcPts val="0"/>
              </a:spcBef>
              <a:spcAft>
                <a:spcPts val="600"/>
              </a:spcAft>
            </a:pPr>
            <a:r>
              <a:rPr lang="ru-RU" sz="1700" dirty="0" smtClean="0"/>
              <a:t>В </a:t>
            </a:r>
            <a:r>
              <a:rPr lang="ru-RU" sz="1700" dirty="0"/>
              <a:t>Замбези хлопают в ладоши, приседая.</a:t>
            </a:r>
          </a:p>
          <a:p>
            <a:endParaRPr lang="ru-RU" sz="1700" dirty="0"/>
          </a:p>
        </p:txBody>
      </p:sp>
      <p:sp>
        <p:nvSpPr>
          <p:cNvPr id="3" name="Заголовок 2"/>
          <p:cNvSpPr>
            <a:spLocks noGrp="1"/>
          </p:cNvSpPr>
          <p:nvPr>
            <p:ph type="title"/>
          </p:nvPr>
        </p:nvSpPr>
        <p:spPr/>
        <p:txBody>
          <a:bodyPr>
            <a:normAutofit/>
          </a:bodyPr>
          <a:lstStyle/>
          <a:p>
            <a:pPr algn="ctr"/>
            <a:r>
              <a:rPr lang="ru-RU" sz="3600" dirty="0" smtClean="0">
                <a:solidFill>
                  <a:srgbClr val="FF0000"/>
                </a:solidFill>
                <a:effectLst/>
              </a:rPr>
              <a:t>Африканские племена</a:t>
            </a:r>
            <a:endParaRPr lang="ru-RU" sz="3600" dirty="0">
              <a:solidFill>
                <a:srgbClr val="FF0000"/>
              </a:solidFill>
              <a:effectLst/>
            </a:endParaRPr>
          </a:p>
        </p:txBody>
      </p:sp>
      <p:pic>
        <p:nvPicPr>
          <p:cNvPr id="4" name="Рисунок 3" descr="C:\Documents and Settings\Admin\Мои документы\2014-15_Кл.часы\Приветствия_21ноября\Рисунки_приветствия\Копия keniya_0.jpg"/>
          <p:cNvPicPr/>
          <p:nvPr/>
        </p:nvPicPr>
        <p:blipFill>
          <a:blip r:embed="rId2">
            <a:extLst>
              <a:ext uri="{28A0092B-C50C-407E-A947-70E740481C1C}">
                <a14:useLocalDpi xmlns:a14="http://schemas.microsoft.com/office/drawing/2010/main" val="0"/>
              </a:ext>
            </a:extLst>
          </a:blip>
          <a:srcRect/>
          <a:stretch>
            <a:fillRect/>
          </a:stretch>
        </p:blipFill>
        <p:spPr bwMode="auto">
          <a:xfrm>
            <a:off x="740070" y="3423727"/>
            <a:ext cx="3744416" cy="2736304"/>
          </a:xfrm>
          <a:prstGeom prst="rect">
            <a:avLst/>
          </a:prstGeom>
          <a:ln>
            <a:noFill/>
          </a:ln>
          <a:effectLst>
            <a:softEdge rad="112500"/>
          </a:effectLst>
        </p:spPr>
      </p:pic>
      <p:pic>
        <p:nvPicPr>
          <p:cNvPr id="5" name="Picture 7" descr="Масаи"/>
          <p:cNvPicPr>
            <a:picLocks noChangeAspect="1" noChangeArrowheads="1"/>
          </p:cNvPicPr>
          <p:nvPr/>
        </p:nvPicPr>
        <p:blipFill>
          <a:blip r:embed="rId3" cstate="print"/>
          <a:srcRect/>
          <a:stretch>
            <a:fillRect/>
          </a:stretch>
        </p:blipFill>
        <p:spPr>
          <a:xfrm>
            <a:off x="755576" y="1484784"/>
            <a:ext cx="2574118" cy="2218278"/>
          </a:xfrm>
          <a:prstGeom prst="rect">
            <a:avLst/>
          </a:prstGeom>
          <a:ln>
            <a:noFill/>
          </a:ln>
          <a:effectLst>
            <a:softEdge rad="112500"/>
          </a:effectLst>
        </p:spPr>
      </p:pic>
    </p:spTree>
    <p:extLst>
      <p:ext uri="{BB962C8B-B14F-4D97-AF65-F5344CB8AC3E}">
        <p14:creationId xmlns:p14="http://schemas.microsoft.com/office/powerpoint/2010/main" val="10697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4293096"/>
            <a:ext cx="8291264" cy="1872208"/>
          </a:xfrm>
        </p:spPr>
        <p:txBody>
          <a:bodyPr>
            <a:normAutofit fontScale="62500" lnSpcReduction="20000"/>
          </a:bodyPr>
          <a:lstStyle/>
          <a:p>
            <a:pPr marL="109728" indent="0">
              <a:lnSpc>
                <a:spcPct val="120000"/>
              </a:lnSpc>
              <a:spcBef>
                <a:spcPts val="0"/>
              </a:spcBef>
              <a:buNone/>
            </a:pPr>
            <a:r>
              <a:rPr lang="ru-RU" dirty="0"/>
              <a:t>В </a:t>
            </a:r>
            <a:r>
              <a:rPr lang="ru-RU" dirty="0" smtClean="0"/>
              <a:t>Таиланде </a:t>
            </a:r>
            <a:r>
              <a:rPr lang="ru-RU" dirty="0"/>
              <a:t>соединяют ладони прикладывают к груди или к голове — чем выше, тем почтительнее приветствие. Жест сопровождается возгласом «вай» — его продолжительность также зависит от статуса встречного. Здороваясь с уважаемыми персонами, мужчина делает низкий поклон, а женщина приседает в своеобразном реверансе. Если встретились ровесники, поклон будет небольшим, символическим.</a:t>
            </a:r>
          </a:p>
          <a:p>
            <a:endParaRPr lang="ru-RU" dirty="0"/>
          </a:p>
        </p:txBody>
      </p:sp>
      <p:sp>
        <p:nvSpPr>
          <p:cNvPr id="3" name="Заголовок 2"/>
          <p:cNvSpPr>
            <a:spLocks noGrp="1"/>
          </p:cNvSpPr>
          <p:nvPr>
            <p:ph type="title"/>
          </p:nvPr>
        </p:nvSpPr>
        <p:spPr>
          <a:xfrm>
            <a:off x="457200" y="274638"/>
            <a:ext cx="8229600" cy="994122"/>
          </a:xfrm>
        </p:spPr>
        <p:txBody>
          <a:bodyPr>
            <a:normAutofit/>
          </a:bodyPr>
          <a:lstStyle/>
          <a:p>
            <a:pPr algn="ctr"/>
            <a:r>
              <a:rPr lang="ru-RU" sz="3600" dirty="0" smtClean="0">
                <a:solidFill>
                  <a:srgbClr val="FF0000"/>
                </a:solidFill>
                <a:effectLst/>
              </a:rPr>
              <a:t>Таиландское </a:t>
            </a:r>
            <a:r>
              <a:rPr lang="ru-RU" sz="3600" dirty="0">
                <a:solidFill>
                  <a:srgbClr val="FF0000"/>
                </a:solidFill>
                <a:effectLst/>
              </a:rPr>
              <a:t>«вай» </a:t>
            </a:r>
          </a:p>
        </p:txBody>
      </p:sp>
      <p:pic>
        <p:nvPicPr>
          <p:cNvPr id="1026" name="Picture 2" descr="C:\Documents and Settings\Admin\Мои документы\2014-15_Кл.часы\Приветствия_21ноября\Рисунки_приветствия\Копия tayland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68760"/>
            <a:ext cx="4464496" cy="2886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30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08193" y="1340768"/>
            <a:ext cx="4512279" cy="4985636"/>
          </a:xfrm>
        </p:spPr>
        <p:txBody>
          <a:bodyPr>
            <a:noAutofit/>
          </a:bodyPr>
          <a:lstStyle/>
          <a:p>
            <a:pPr>
              <a:spcBef>
                <a:spcPts val="0"/>
              </a:spcBef>
              <a:spcAft>
                <a:spcPts val="600"/>
              </a:spcAft>
            </a:pPr>
            <a:r>
              <a:rPr lang="ru-RU" sz="1600" dirty="0"/>
              <a:t>Тибет. Встречаясь и прощаясь, младший тибетец снимает шапку перед старшим и, слегка наклонив голову, высовывает язык. Сегодня традиция живет только среди старейшин народа и тибетских лам – показывая язык, они демонстрируют своего рода почтение и уважение к соплеменнику</a:t>
            </a:r>
            <a:r>
              <a:rPr lang="ru-RU" sz="1600" dirty="0" smtClean="0"/>
              <a:t>.</a:t>
            </a:r>
          </a:p>
          <a:p>
            <a:pPr>
              <a:spcBef>
                <a:spcPts val="0"/>
              </a:spcBef>
              <a:spcAft>
                <a:spcPts val="600"/>
              </a:spcAft>
            </a:pPr>
            <a:r>
              <a:rPr lang="ru-RU" sz="1600" dirty="0" smtClean="0"/>
              <a:t>Аборигены </a:t>
            </a:r>
            <a:r>
              <a:rPr lang="ru-RU" sz="1600" dirty="0"/>
              <a:t>Новой Зеландии при встрече вообще вытворяют невообразимое: свирепо выкрикивают слова, хлопают ладонями по бедрам, со всей силы топают ногами, сгибают колени, выпячивают грудные клетки, высовывают языки, выпучивают глаза. Этот сложный ритуал может понять только «свой», таким образом аборигены и распознают чужаков</a:t>
            </a:r>
            <a:r>
              <a:rPr lang="ru-RU" sz="1600" dirty="0" smtClean="0"/>
              <a:t>.</a:t>
            </a:r>
            <a:endParaRPr lang="ru-RU" sz="1600" dirty="0"/>
          </a:p>
        </p:txBody>
      </p:sp>
      <p:sp>
        <p:nvSpPr>
          <p:cNvPr id="3" name="Заголовок 2"/>
          <p:cNvSpPr>
            <a:spLocks noGrp="1"/>
          </p:cNvSpPr>
          <p:nvPr>
            <p:ph type="title"/>
          </p:nvPr>
        </p:nvSpPr>
        <p:spPr>
          <a:xfrm>
            <a:off x="457200" y="274638"/>
            <a:ext cx="8229600" cy="994122"/>
          </a:xfrm>
        </p:spPr>
        <p:txBody>
          <a:bodyPr>
            <a:normAutofit/>
          </a:bodyPr>
          <a:lstStyle/>
          <a:p>
            <a:pPr algn="ctr"/>
            <a:r>
              <a:rPr lang="ru-RU" sz="3600" dirty="0" smtClean="0">
                <a:solidFill>
                  <a:srgbClr val="FF0000"/>
                </a:solidFill>
                <a:effectLst/>
              </a:rPr>
              <a:t>Тибетский язык</a:t>
            </a:r>
            <a:endParaRPr lang="ru-RU" sz="3600" dirty="0">
              <a:solidFill>
                <a:srgbClr val="FF0000"/>
              </a:solidFill>
              <a:effectLst/>
            </a:endParaRPr>
          </a:p>
        </p:txBody>
      </p:sp>
      <p:pic>
        <p:nvPicPr>
          <p:cNvPr id="5" name="Рисунок 4" descr="C:\Documents and Settings\Admin\Мои документы\2014-15_Кл.часы\Приветствия_21ноября\Рисунки_приветствия\Копия tibet_0.jpg"/>
          <p:cNvPicPr/>
          <p:nvPr/>
        </p:nvPicPr>
        <p:blipFill>
          <a:blip r:embed="rId2">
            <a:extLst>
              <a:ext uri="{28A0092B-C50C-407E-A947-70E740481C1C}">
                <a14:useLocalDpi xmlns:a14="http://schemas.microsoft.com/office/drawing/2010/main" val="0"/>
              </a:ext>
            </a:extLst>
          </a:blip>
          <a:srcRect/>
          <a:stretch>
            <a:fillRect/>
          </a:stretch>
        </p:blipFill>
        <p:spPr bwMode="auto">
          <a:xfrm>
            <a:off x="509101" y="1473897"/>
            <a:ext cx="3799093" cy="3117371"/>
          </a:xfrm>
          <a:prstGeom prst="rect">
            <a:avLst/>
          </a:prstGeom>
          <a:ln>
            <a:noFill/>
          </a:ln>
          <a:effectLst>
            <a:softEdge rad="112500"/>
          </a:effectLst>
        </p:spPr>
      </p:pic>
    </p:spTree>
    <p:extLst>
      <p:ext uri="{BB962C8B-B14F-4D97-AF65-F5344CB8AC3E}">
        <p14:creationId xmlns:p14="http://schemas.microsoft.com/office/powerpoint/2010/main" val="158878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47385" y="1556792"/>
            <a:ext cx="4330824" cy="4525963"/>
          </a:xfrm>
        </p:spPr>
        <p:txBody>
          <a:bodyPr>
            <a:normAutofit/>
          </a:bodyPr>
          <a:lstStyle/>
          <a:p>
            <a:r>
              <a:rPr lang="ru-RU" sz="1700" dirty="0"/>
              <a:t>Эскимосы несильно ударяют друг друга кулаком по голове и по спине. Делают это только мужчины</a:t>
            </a:r>
            <a:r>
              <a:rPr lang="ru-RU" sz="1700" dirty="0" smtClean="0"/>
              <a:t>.</a:t>
            </a:r>
            <a:endParaRPr lang="ru-RU" sz="1700" dirty="0"/>
          </a:p>
          <a:p>
            <a:r>
              <a:rPr lang="ru-RU" sz="1700" dirty="0"/>
              <a:t>Полинезийцы, </a:t>
            </a:r>
            <a:r>
              <a:rPr lang="ru-RU" sz="1700" dirty="0" smtClean="0"/>
              <a:t>наоборот, гладят </a:t>
            </a:r>
            <a:r>
              <a:rPr lang="ru-RU" sz="1700" dirty="0"/>
              <a:t>друг друга по спине при встрече, обнюхиваются и трутся носами. </a:t>
            </a:r>
            <a:endParaRPr lang="ru-RU" sz="1700" dirty="0" smtClean="0"/>
          </a:p>
          <a:p>
            <a:r>
              <a:rPr lang="ru-RU" sz="1700" dirty="0" smtClean="0"/>
              <a:t>«</a:t>
            </a:r>
            <a:r>
              <a:rPr lang="ru-RU" sz="1700" dirty="0"/>
              <a:t>Носовое» приветствие в ходу и у жителей Лапландии — они будто греют замерзшие носы</a:t>
            </a:r>
            <a:r>
              <a:rPr lang="ru-RU" sz="1700" dirty="0" smtClean="0"/>
              <a:t>.</a:t>
            </a:r>
            <a:r>
              <a:rPr lang="ru-RU" sz="1700" dirty="0"/>
              <a:t> </a:t>
            </a:r>
          </a:p>
          <a:p>
            <a:r>
              <a:rPr lang="ru-RU" sz="1700" dirty="0"/>
              <a:t>Жители острова Пасхи вытягивают перед собой кулаки на уровне груди, затем поднимают их над головой и, разжав, «кидают» руки вниз</a:t>
            </a:r>
            <a:r>
              <a:rPr lang="ru-RU" sz="1700" dirty="0" smtClean="0"/>
              <a:t>.</a:t>
            </a:r>
            <a:endParaRPr lang="ru-RU" sz="1700" dirty="0"/>
          </a:p>
        </p:txBody>
      </p:sp>
      <p:sp>
        <p:nvSpPr>
          <p:cNvPr id="3" name="Заголовок 2"/>
          <p:cNvSpPr>
            <a:spLocks noGrp="1"/>
          </p:cNvSpPr>
          <p:nvPr>
            <p:ph type="title"/>
          </p:nvPr>
        </p:nvSpPr>
        <p:spPr>
          <a:xfrm>
            <a:off x="457200" y="274638"/>
            <a:ext cx="8229600" cy="994122"/>
          </a:xfrm>
        </p:spPr>
        <p:txBody>
          <a:bodyPr/>
          <a:lstStyle/>
          <a:p>
            <a:pPr algn="ctr"/>
            <a:r>
              <a:rPr lang="ru-RU" sz="3600" dirty="0">
                <a:solidFill>
                  <a:srgbClr val="FF0000"/>
                </a:solidFill>
                <a:effectLst/>
              </a:rPr>
              <a:t>«Носовое» приветствие </a:t>
            </a:r>
            <a:endParaRPr lang="ru-RU" dirty="0"/>
          </a:p>
        </p:txBody>
      </p:sp>
      <p:pic>
        <p:nvPicPr>
          <p:cNvPr id="5" name="Picture 2" descr="http://stat17.privet.ru/lr/091842622a94d1476eabb79ba17c9d50"/>
          <p:cNvPicPr>
            <a:picLocks noChangeAspect="1" noChangeArrowheads="1"/>
          </p:cNvPicPr>
          <p:nvPr/>
        </p:nvPicPr>
        <p:blipFill>
          <a:blip r:embed="rId2" cstate="print"/>
          <a:srcRect/>
          <a:stretch>
            <a:fillRect/>
          </a:stretch>
        </p:blipFill>
        <p:spPr bwMode="auto">
          <a:xfrm>
            <a:off x="1619672" y="4365104"/>
            <a:ext cx="2830102" cy="2124754"/>
          </a:xfrm>
          <a:prstGeom prst="rect">
            <a:avLst/>
          </a:prstGeom>
          <a:ln>
            <a:noFill/>
          </a:ln>
          <a:effectLst>
            <a:softEdge rad="112500"/>
          </a:effectLst>
        </p:spPr>
      </p:pic>
      <p:pic>
        <p:nvPicPr>
          <p:cNvPr id="4" name="Picture 2" descr="http://im8-tub-ru.yandex.net/i?id=443072628-24-72&amp;n=5"/>
          <p:cNvPicPr>
            <a:picLocks noChangeAspect="1" noChangeArrowheads="1"/>
          </p:cNvPicPr>
          <p:nvPr/>
        </p:nvPicPr>
        <p:blipFill>
          <a:blip r:embed="rId3" cstate="print"/>
          <a:srcRect/>
          <a:stretch>
            <a:fillRect/>
          </a:stretch>
        </p:blipFill>
        <p:spPr bwMode="auto">
          <a:xfrm>
            <a:off x="2469928" y="1095719"/>
            <a:ext cx="2005957" cy="2445095"/>
          </a:xfrm>
          <a:prstGeom prst="rect">
            <a:avLst/>
          </a:prstGeom>
          <a:ln>
            <a:noFill/>
          </a:ln>
          <a:effectLst>
            <a:softEdge rad="112500"/>
          </a:effectLst>
        </p:spPr>
      </p:pic>
      <p:pic>
        <p:nvPicPr>
          <p:cNvPr id="6" name="Рисунок 5" descr="Как здороваются люди в разных странах"/>
          <p:cNvPicPr/>
          <p:nvPr/>
        </p:nvPicPr>
        <p:blipFill>
          <a:blip r:embed="rId4" cstate="print"/>
          <a:srcRect/>
          <a:stretch>
            <a:fillRect/>
          </a:stretch>
        </p:blipFill>
        <p:spPr bwMode="auto">
          <a:xfrm>
            <a:off x="428008" y="2448011"/>
            <a:ext cx="3018785" cy="2120382"/>
          </a:xfrm>
          <a:prstGeom prst="rect">
            <a:avLst/>
          </a:prstGeom>
          <a:ln>
            <a:noFill/>
          </a:ln>
          <a:effectLst>
            <a:softEdge rad="112500"/>
          </a:effectLst>
        </p:spPr>
      </p:pic>
    </p:spTree>
    <p:extLst>
      <p:ext uri="{BB962C8B-B14F-4D97-AF65-F5344CB8AC3E}">
        <p14:creationId xmlns:p14="http://schemas.microsoft.com/office/powerpoint/2010/main" val="143951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0" y="1412776"/>
            <a:ext cx="4149689" cy="4525963"/>
          </a:xfrm>
        </p:spPr>
        <p:txBody>
          <a:bodyPr>
            <a:normAutofit fontScale="62500" lnSpcReduction="20000"/>
          </a:bodyPr>
          <a:lstStyle/>
          <a:p>
            <a:pPr>
              <a:lnSpc>
                <a:spcPct val="120000"/>
              </a:lnSpc>
              <a:spcBef>
                <a:spcPts val="0"/>
              </a:spcBef>
              <a:spcAft>
                <a:spcPts val="600"/>
              </a:spcAft>
            </a:pPr>
            <a:r>
              <a:rPr lang="ru-RU" dirty="0"/>
              <a:t>В некоторых индейских племенах принято приседать на корточки при встрече незнакомца и сидеть так, пока он не заметит — это демонстрирует миролюбие. </a:t>
            </a:r>
            <a:endParaRPr lang="ru-RU" dirty="0" smtClean="0"/>
          </a:p>
          <a:p>
            <a:pPr>
              <a:lnSpc>
                <a:spcPct val="120000"/>
              </a:lnSpc>
              <a:spcBef>
                <a:spcPts val="0"/>
              </a:spcBef>
              <a:spcAft>
                <a:spcPts val="600"/>
              </a:spcAft>
            </a:pPr>
            <a:r>
              <a:rPr lang="ru-RU" dirty="0" smtClean="0"/>
              <a:t>Обитающие </a:t>
            </a:r>
            <a:r>
              <a:rPr lang="ru-RU" dirty="0"/>
              <a:t>в Сахаре туареги начинают здороваться на расстоянии ста метров друг от друга, и затягивается это на длительное время: они прыгают, кланяются, принимают странные позы — все для того, чтобы распознать намерения встречного.</a:t>
            </a:r>
          </a:p>
          <a:p>
            <a:pPr marL="109728" indent="0">
              <a:buNone/>
            </a:pPr>
            <a:endParaRPr lang="ru-RU" dirty="0"/>
          </a:p>
        </p:txBody>
      </p:sp>
      <p:sp>
        <p:nvSpPr>
          <p:cNvPr id="3" name="Заголовок 2"/>
          <p:cNvSpPr>
            <a:spLocks noGrp="1"/>
          </p:cNvSpPr>
          <p:nvPr>
            <p:ph type="title"/>
          </p:nvPr>
        </p:nvSpPr>
        <p:spPr>
          <a:xfrm>
            <a:off x="457200" y="274638"/>
            <a:ext cx="8229600" cy="871991"/>
          </a:xfrm>
        </p:spPr>
        <p:txBody>
          <a:bodyPr/>
          <a:lstStyle/>
          <a:p>
            <a:pPr algn="ctr"/>
            <a:r>
              <a:rPr lang="ru-RU" sz="3600" dirty="0" smtClean="0">
                <a:solidFill>
                  <a:srgbClr val="FF0000"/>
                </a:solidFill>
                <a:effectLst/>
              </a:rPr>
              <a:t>Ещё более необычные приветствия</a:t>
            </a:r>
            <a:endParaRPr lang="ru-RU" dirty="0"/>
          </a:p>
        </p:txBody>
      </p:sp>
      <p:pic>
        <p:nvPicPr>
          <p:cNvPr id="4" name="Picture 4" descr="http://www.my-article.net/data/files/tiny-mce/68/img/afrika/images1.jpg"/>
          <p:cNvPicPr>
            <a:picLocks noChangeAspect="1" noChangeArrowheads="1"/>
          </p:cNvPicPr>
          <p:nvPr/>
        </p:nvPicPr>
        <p:blipFill>
          <a:blip r:embed="rId2" cstate="print"/>
          <a:srcRect/>
          <a:stretch>
            <a:fillRect/>
          </a:stretch>
        </p:blipFill>
        <p:spPr bwMode="auto">
          <a:xfrm>
            <a:off x="1115616" y="3836987"/>
            <a:ext cx="3456384" cy="2421866"/>
          </a:xfrm>
          <a:prstGeom prst="rect">
            <a:avLst/>
          </a:prstGeom>
          <a:ln>
            <a:noFill/>
          </a:ln>
          <a:effectLst>
            <a:softEdge rad="112500"/>
          </a:effectLst>
        </p:spPr>
      </p:pic>
      <p:pic>
        <p:nvPicPr>
          <p:cNvPr id="6" name="Picture 2" descr="http://australia4travel.ru/images/aus186.jpg"/>
          <p:cNvPicPr>
            <a:picLocks noChangeAspect="1" noChangeArrowheads="1"/>
          </p:cNvPicPr>
          <p:nvPr/>
        </p:nvPicPr>
        <p:blipFill>
          <a:blip r:embed="rId3" cstate="print"/>
          <a:srcRect/>
          <a:stretch>
            <a:fillRect/>
          </a:stretch>
        </p:blipFill>
        <p:spPr bwMode="auto">
          <a:xfrm>
            <a:off x="539552" y="1248431"/>
            <a:ext cx="3312368" cy="2588556"/>
          </a:xfrm>
          <a:prstGeom prst="rect">
            <a:avLst/>
          </a:prstGeom>
          <a:ln>
            <a:noFill/>
          </a:ln>
          <a:effectLst>
            <a:softEdge rad="112500"/>
          </a:effectLst>
        </p:spPr>
      </p:pic>
    </p:spTree>
    <p:extLst>
      <p:ext uri="{BB962C8B-B14F-4D97-AF65-F5344CB8AC3E}">
        <p14:creationId xmlns:p14="http://schemas.microsoft.com/office/powerpoint/2010/main" val="262859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03448" y="4509120"/>
            <a:ext cx="8219256" cy="1210139"/>
          </a:xfrm>
        </p:spPr>
        <p:txBody>
          <a:bodyPr>
            <a:normAutofit fontScale="92500" lnSpcReduction="20000"/>
          </a:bodyPr>
          <a:lstStyle/>
          <a:p>
            <a:pPr marL="109728" indent="0">
              <a:lnSpc>
                <a:spcPct val="110000"/>
              </a:lnSpc>
              <a:spcBef>
                <a:spcPts val="0"/>
              </a:spcBef>
              <a:buNone/>
            </a:pPr>
            <a:r>
              <a:rPr lang="ru-RU" sz="2000" dirty="0" smtClean="0"/>
              <a:t>В </a:t>
            </a:r>
            <a:r>
              <a:rPr lang="ru-RU" sz="2000" dirty="0"/>
              <a:t>Египте и Йемене приветственный жест напоминает отдание чести в российской армии, только египтяне, прикладывая ладонь ко лбу, поворачивают её в сторону того, с кем здороваются</a:t>
            </a:r>
            <a:r>
              <a:rPr lang="ru-RU" sz="2000" dirty="0" smtClean="0"/>
              <a:t>.</a:t>
            </a:r>
            <a:endParaRPr lang="ru-RU" sz="2000" dirty="0"/>
          </a:p>
        </p:txBody>
      </p:sp>
      <p:sp>
        <p:nvSpPr>
          <p:cNvPr id="3" name="Заголовок 2"/>
          <p:cNvSpPr>
            <a:spLocks noGrp="1"/>
          </p:cNvSpPr>
          <p:nvPr>
            <p:ph type="title"/>
          </p:nvPr>
        </p:nvSpPr>
        <p:spPr/>
        <p:txBody>
          <a:bodyPr>
            <a:normAutofit/>
          </a:bodyPr>
          <a:lstStyle/>
          <a:p>
            <a:pPr algn="ctr"/>
            <a:r>
              <a:rPr lang="ru-RU" sz="3600" dirty="0" smtClean="0">
                <a:solidFill>
                  <a:srgbClr val="FF0000"/>
                </a:solidFill>
                <a:effectLst/>
              </a:rPr>
              <a:t>Египетский жест</a:t>
            </a:r>
            <a:endParaRPr lang="ru-RU" sz="3600" dirty="0">
              <a:solidFill>
                <a:srgbClr val="FF0000"/>
              </a:solidFill>
              <a:effectLst/>
            </a:endParaRPr>
          </a:p>
        </p:txBody>
      </p:sp>
      <p:pic>
        <p:nvPicPr>
          <p:cNvPr id="4" name="Picture 2" descr="http://im6-tub-ru.yandex.net/i?id=379480621-71-72&amp;n=5"/>
          <p:cNvPicPr>
            <a:picLocks noChangeAspect="1" noChangeArrowheads="1"/>
          </p:cNvPicPr>
          <p:nvPr/>
        </p:nvPicPr>
        <p:blipFill>
          <a:blip r:embed="rId2" cstate="print"/>
          <a:srcRect/>
          <a:stretch>
            <a:fillRect/>
          </a:stretch>
        </p:blipFill>
        <p:spPr bwMode="auto">
          <a:xfrm>
            <a:off x="467544" y="1484783"/>
            <a:ext cx="4045532" cy="2697021"/>
          </a:xfrm>
          <a:prstGeom prst="rect">
            <a:avLst/>
          </a:prstGeom>
          <a:ln>
            <a:noFill/>
          </a:ln>
          <a:effectLst>
            <a:softEdge rad="112500"/>
          </a:effectLst>
        </p:spPr>
      </p:pic>
      <p:pic>
        <p:nvPicPr>
          <p:cNvPr id="5" name="Picture 2" descr="http://im8-tub-ru.yandex.net/i?id=311557504-39-72&amp;n=5"/>
          <p:cNvPicPr>
            <a:picLocks noChangeAspect="1" noChangeArrowheads="1"/>
          </p:cNvPicPr>
          <p:nvPr/>
        </p:nvPicPr>
        <p:blipFill>
          <a:blip r:embed="rId3" cstate="print"/>
          <a:srcRect/>
          <a:stretch>
            <a:fillRect/>
          </a:stretch>
        </p:blipFill>
        <p:spPr bwMode="auto">
          <a:xfrm>
            <a:off x="4788024" y="1536153"/>
            <a:ext cx="3527535" cy="2645651"/>
          </a:xfrm>
          <a:prstGeom prst="rect">
            <a:avLst/>
          </a:prstGeom>
          <a:ln>
            <a:noFill/>
          </a:ln>
          <a:effectLst>
            <a:softEdge rad="112500"/>
          </a:effectLst>
        </p:spPr>
      </p:pic>
    </p:spTree>
    <p:extLst>
      <p:ext uri="{BB962C8B-B14F-4D97-AF65-F5344CB8AC3E}">
        <p14:creationId xmlns:p14="http://schemas.microsoft.com/office/powerpoint/2010/main" val="24661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51920" y="1412776"/>
            <a:ext cx="4834880" cy="5040560"/>
          </a:xfrm>
        </p:spPr>
        <p:txBody>
          <a:bodyPr>
            <a:normAutofit fontScale="62500" lnSpcReduction="20000"/>
          </a:bodyPr>
          <a:lstStyle/>
          <a:p>
            <a:pPr>
              <a:lnSpc>
                <a:spcPct val="120000"/>
              </a:lnSpc>
              <a:spcBef>
                <a:spcPts val="0"/>
              </a:spcBef>
              <a:spcAft>
                <a:spcPts val="600"/>
              </a:spcAft>
            </a:pPr>
            <a:r>
              <a:rPr lang="ru-RU" dirty="0"/>
              <a:t>Необычный праздник появился в далёком 1973 году, когда «холодная» война набирала свои обороты, и международная обстановка в мире становилась все </a:t>
            </a:r>
            <a:r>
              <a:rPr lang="ru-RU" dirty="0" err="1"/>
              <a:t>напряжённей</a:t>
            </a:r>
            <a:r>
              <a:rPr lang="ru-RU" dirty="0"/>
              <a:t>. </a:t>
            </a:r>
          </a:p>
          <a:p>
            <a:pPr>
              <a:lnSpc>
                <a:spcPct val="120000"/>
              </a:lnSpc>
              <a:spcBef>
                <a:spcPts val="0"/>
              </a:spcBef>
              <a:spcAft>
                <a:spcPts val="600"/>
              </a:spcAft>
            </a:pPr>
            <a:r>
              <a:rPr lang="ru-RU" dirty="0"/>
              <a:t>Придумали новый праздник два брата брата-американца из штата Небраска Майкл и </a:t>
            </a:r>
            <a:r>
              <a:rPr lang="ru-RU" dirty="0" err="1"/>
              <a:t>Брайен</a:t>
            </a:r>
            <a:r>
              <a:rPr lang="ru-RU" dirty="0"/>
              <a:t> </a:t>
            </a:r>
            <a:r>
              <a:rPr lang="ru-RU" dirty="0" err="1"/>
              <a:t>Маккомак</a:t>
            </a:r>
            <a:r>
              <a:rPr lang="ru-RU" dirty="0"/>
              <a:t>. </a:t>
            </a:r>
          </a:p>
          <a:p>
            <a:pPr>
              <a:lnSpc>
                <a:spcPct val="120000"/>
              </a:lnSpc>
              <a:spcBef>
                <a:spcPts val="0"/>
              </a:spcBef>
              <a:spcAft>
                <a:spcPts val="600"/>
              </a:spcAft>
            </a:pPr>
            <a:r>
              <a:rPr lang="ru-RU" dirty="0"/>
              <a:t>21 ноября они отправили в разные концы Земли письма-приветствия, в которых содержалась позитивная информация, изложенная с радушием и доброжелательностью. А смысл был предельно прост – они просили своих адресатов, чтобы те отправили такие же письма-приветствия хотя бы 10 новым получателям. </a:t>
            </a:r>
          </a:p>
        </p:txBody>
      </p:sp>
      <p:sp>
        <p:nvSpPr>
          <p:cNvPr id="3" name="Заголовок 2"/>
          <p:cNvSpPr>
            <a:spLocks noGrp="1"/>
          </p:cNvSpPr>
          <p:nvPr>
            <p:ph type="title"/>
          </p:nvPr>
        </p:nvSpPr>
        <p:spPr/>
        <p:txBody>
          <a:bodyPr>
            <a:normAutofit/>
          </a:bodyPr>
          <a:lstStyle/>
          <a:p>
            <a:pPr algn="ctr"/>
            <a:r>
              <a:rPr lang="ru-RU" sz="3000" dirty="0">
                <a:solidFill>
                  <a:srgbClr val="FF0000"/>
                </a:solidFill>
                <a:effectLst/>
              </a:rPr>
              <a:t>21 ноября – Всемирный день </a:t>
            </a:r>
            <a:r>
              <a:rPr lang="ru-RU" sz="3000" dirty="0" smtClean="0">
                <a:solidFill>
                  <a:srgbClr val="FF0000"/>
                </a:solidFill>
                <a:effectLst/>
              </a:rPr>
              <a:t>приветствий</a:t>
            </a:r>
            <a:endParaRPr lang="ru-RU" sz="3000" dirty="0">
              <a:solidFill>
                <a:srgbClr val="FF0000"/>
              </a:solidFill>
            </a:endParaRPr>
          </a:p>
        </p:txBody>
      </p:sp>
      <p:pic>
        <p:nvPicPr>
          <p:cNvPr id="3078" name="Picture 6" descr="C:\Documents and Settings\Admin\Мои документы\Мои рисунки\mezhdunarodnii-den-mira-21-sentyabrya.jpg"/>
          <p:cNvPicPr>
            <a:picLocks noChangeAspect="1" noChangeArrowheads="1"/>
          </p:cNvPicPr>
          <p:nvPr/>
        </p:nvPicPr>
        <p:blipFill rotWithShape="1">
          <a:blip r:embed="rId2">
            <a:extLst>
              <a:ext uri="{28A0092B-C50C-407E-A947-70E740481C1C}">
                <a14:useLocalDpi xmlns:a14="http://schemas.microsoft.com/office/drawing/2010/main" val="0"/>
              </a:ext>
            </a:extLst>
          </a:blip>
          <a:srcRect l="6507" t="4207" r="6198" b="5000"/>
          <a:stretch/>
        </p:blipFill>
        <p:spPr bwMode="auto">
          <a:xfrm>
            <a:off x="507682" y="1628799"/>
            <a:ext cx="3344238" cy="337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0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196752"/>
            <a:ext cx="8219256" cy="5112568"/>
          </a:xfrm>
        </p:spPr>
        <p:txBody>
          <a:bodyPr>
            <a:normAutofit/>
          </a:bodyPr>
          <a:lstStyle/>
          <a:p>
            <a:pPr>
              <a:spcBef>
                <a:spcPts val="0"/>
              </a:spcBef>
              <a:spcAft>
                <a:spcPts val="600"/>
              </a:spcAft>
            </a:pPr>
            <a:r>
              <a:rPr lang="ru-RU" sz="1600" dirty="0"/>
              <a:t>Англичане приветствуют друг друга вопросом «Как поживаете?»</a:t>
            </a:r>
          </a:p>
          <a:p>
            <a:pPr>
              <a:spcBef>
                <a:spcPts val="0"/>
              </a:spcBef>
              <a:spcAft>
                <a:spcPts val="600"/>
              </a:spcAft>
            </a:pPr>
            <a:r>
              <a:rPr lang="ru-RU" sz="1600" dirty="0"/>
              <a:t>В США, Великобритании, Испании, приветствуя друг друга, спрашивают “Как ты?” или “Как дела?” </a:t>
            </a:r>
          </a:p>
          <a:p>
            <a:pPr>
              <a:spcBef>
                <a:spcPts val="0"/>
              </a:spcBef>
              <a:spcAft>
                <a:spcPts val="600"/>
              </a:spcAft>
            </a:pPr>
            <a:r>
              <a:rPr lang="ru-RU" sz="1600" dirty="0"/>
              <a:t>Если перевести дословно приветствия по-французски и по-немецки, получится: “Как идешь?” или “Как тебе идется?”, а по-итальянски: “Как стоишь?”</a:t>
            </a:r>
          </a:p>
          <a:p>
            <a:pPr>
              <a:spcBef>
                <a:spcPts val="0"/>
              </a:spcBef>
              <a:spcAft>
                <a:spcPts val="600"/>
              </a:spcAft>
            </a:pPr>
            <a:r>
              <a:rPr lang="ru-RU" sz="1600" dirty="0"/>
              <a:t>В Румынии спрашивают: “Тебе хорошо?”</a:t>
            </a:r>
          </a:p>
          <a:p>
            <a:pPr>
              <a:spcBef>
                <a:spcPts val="0"/>
              </a:spcBef>
              <a:spcAft>
                <a:spcPts val="600"/>
              </a:spcAft>
            </a:pPr>
            <a:r>
              <a:rPr lang="ru-RU" sz="1600" dirty="0"/>
              <a:t>В Дании: “Ты благополучно живешь?”</a:t>
            </a:r>
          </a:p>
          <a:p>
            <a:pPr>
              <a:spcBef>
                <a:spcPts val="0"/>
              </a:spcBef>
              <a:spcAft>
                <a:spcPts val="600"/>
              </a:spcAft>
            </a:pPr>
            <a:r>
              <a:rPr lang="ru-RU" sz="1600" dirty="0"/>
              <a:t>В Китае: “Ел ли ты сегодня?”</a:t>
            </a:r>
          </a:p>
          <a:p>
            <a:pPr>
              <a:spcBef>
                <a:spcPts val="0"/>
              </a:spcBef>
              <a:spcAft>
                <a:spcPts val="600"/>
              </a:spcAft>
            </a:pPr>
            <a:r>
              <a:rPr lang="ru-RU" sz="1600" dirty="0"/>
              <a:t>В Монголии традиционный вопрос-приветствие: “Здоров ли твой скот?”</a:t>
            </a:r>
          </a:p>
          <a:p>
            <a:pPr>
              <a:spcBef>
                <a:spcPts val="0"/>
              </a:spcBef>
              <a:spcAft>
                <a:spcPts val="600"/>
              </a:spcAft>
            </a:pPr>
            <a:r>
              <a:rPr lang="ru-RU" sz="1600" dirty="0"/>
              <a:t>В Малайзии при встрече спрашивают “Куда идешь?”</a:t>
            </a:r>
          </a:p>
          <a:p>
            <a:pPr>
              <a:spcBef>
                <a:spcPts val="0"/>
              </a:spcBef>
              <a:spcAft>
                <a:spcPts val="600"/>
              </a:spcAft>
            </a:pPr>
            <a:r>
              <a:rPr lang="ru-RU" sz="1600" dirty="0"/>
              <a:t>Гренландии восклицают: “Хорошая погода!” </a:t>
            </a:r>
          </a:p>
          <a:p>
            <a:pPr>
              <a:spcBef>
                <a:spcPts val="0"/>
              </a:spcBef>
              <a:spcAft>
                <a:spcPts val="600"/>
              </a:spcAft>
            </a:pPr>
            <a:r>
              <a:rPr lang="ru-RU" sz="1600" dirty="0"/>
              <a:t>В Израиле и арабских странах при встрече говорят “Мир тебе!”</a:t>
            </a:r>
          </a:p>
          <a:p>
            <a:pPr>
              <a:spcBef>
                <a:spcPts val="0"/>
              </a:spcBef>
              <a:spcAft>
                <a:spcPts val="600"/>
              </a:spcAft>
            </a:pPr>
            <a:r>
              <a:rPr lang="ru-RU" sz="1600" dirty="0"/>
              <a:t>В Индии и Непале: “Приветствую Бога в тебе!”</a:t>
            </a:r>
          </a:p>
          <a:p>
            <a:pPr>
              <a:spcBef>
                <a:spcPts val="0"/>
              </a:spcBef>
              <a:spcAft>
                <a:spcPts val="600"/>
              </a:spcAft>
            </a:pPr>
            <a:r>
              <a:rPr lang="ru-RU" sz="1600" dirty="0"/>
              <a:t>А в Японии просто: “День настал”</a:t>
            </a:r>
          </a:p>
          <a:p>
            <a:pPr>
              <a:spcBef>
                <a:spcPts val="0"/>
              </a:spcBef>
              <a:spcAft>
                <a:spcPts val="600"/>
              </a:spcAft>
            </a:pPr>
            <a:r>
              <a:rPr lang="ru-RU" sz="1600" dirty="0"/>
              <a:t>Зулусы говорят при встрече: “Я тебя вижу</a:t>
            </a:r>
            <a:r>
              <a:rPr lang="ru-RU" sz="1600" dirty="0" smtClean="0"/>
              <a:t>!”</a:t>
            </a:r>
            <a:endParaRPr lang="ru-RU" sz="1600" dirty="0"/>
          </a:p>
        </p:txBody>
      </p:sp>
      <p:sp>
        <p:nvSpPr>
          <p:cNvPr id="3" name="Заголовок 2"/>
          <p:cNvSpPr>
            <a:spLocks noGrp="1"/>
          </p:cNvSpPr>
          <p:nvPr>
            <p:ph type="title"/>
          </p:nvPr>
        </p:nvSpPr>
        <p:spPr>
          <a:xfrm>
            <a:off x="467544" y="332656"/>
            <a:ext cx="8229600" cy="850106"/>
          </a:xfrm>
        </p:spPr>
        <p:txBody>
          <a:bodyPr>
            <a:normAutofit/>
          </a:bodyPr>
          <a:lstStyle/>
          <a:p>
            <a:pPr algn="ctr"/>
            <a:r>
              <a:rPr lang="ru-RU" sz="3600" dirty="0" smtClean="0">
                <a:solidFill>
                  <a:srgbClr val="FF0000"/>
                </a:solidFill>
                <a:effectLst/>
              </a:rPr>
              <a:t>Вопрос при встрече</a:t>
            </a:r>
            <a:endParaRPr lang="ru-RU" sz="3600" dirty="0">
              <a:solidFill>
                <a:srgbClr val="FF0000"/>
              </a:solidFill>
              <a:effectLst/>
            </a:endParaRPr>
          </a:p>
        </p:txBody>
      </p:sp>
      <p:pic>
        <p:nvPicPr>
          <p:cNvPr id="5" name="Picture 3" descr="C:\Documents and Settings\Admin\Мои документы\Мои рисунки\Копия Рисунок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539389"/>
            <a:ext cx="928765" cy="168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614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5" y="1340768"/>
            <a:ext cx="4330825" cy="5256584"/>
          </a:xfrm>
        </p:spPr>
        <p:txBody>
          <a:bodyPr>
            <a:normAutofit fontScale="55000" lnSpcReduction="20000"/>
          </a:bodyPr>
          <a:lstStyle/>
          <a:p>
            <a:pPr>
              <a:lnSpc>
                <a:spcPct val="120000"/>
              </a:lnSpc>
              <a:spcBef>
                <a:spcPts val="0"/>
              </a:spcBef>
              <a:spcAft>
                <a:spcPts val="600"/>
              </a:spcAft>
            </a:pPr>
            <a:r>
              <a:rPr lang="ru-RU" sz="2900" dirty="0"/>
              <a:t>В некоторых странах, рукопожатия недостаточно, при встрече любят целоваться в щеки (особенно женщины). Ритуалы, связанные с поцелуями, преобладают в Европе и могут быть достаточно сложными. Парижане целуются четыре раза в обе щеки, начиная всегда с левой щеки. </a:t>
            </a:r>
            <a:r>
              <a:rPr lang="ru-RU" sz="2900" dirty="0" smtClean="0"/>
              <a:t>Два </a:t>
            </a:r>
            <a:r>
              <a:rPr lang="ru-RU" sz="2900" dirty="0"/>
              <a:t>поцелуя при приветствии также являются правилом в Испании, Австрии и Скандинавии, но в Испании целовать нужно всегда с правой щеки</a:t>
            </a:r>
            <a:r>
              <a:rPr lang="ru-RU" sz="2900" dirty="0" smtClean="0"/>
              <a:t>.</a:t>
            </a:r>
            <a:r>
              <a:rPr lang="ru-RU" sz="2900" dirty="0"/>
              <a:t> </a:t>
            </a:r>
          </a:p>
          <a:p>
            <a:pPr>
              <a:lnSpc>
                <a:spcPct val="120000"/>
              </a:lnSpc>
              <a:spcBef>
                <a:spcPts val="0"/>
              </a:spcBef>
              <a:spcAft>
                <a:spcPts val="600"/>
              </a:spcAft>
            </a:pPr>
            <a:r>
              <a:rPr lang="ru-RU" sz="2900" dirty="0"/>
              <a:t>В Нидерландах, целуются три раза, начиная и заканчивая на той же </a:t>
            </a:r>
            <a:r>
              <a:rPr lang="ru-RU" sz="2900" dirty="0" smtClean="0"/>
              <a:t>щеке.</a:t>
            </a:r>
          </a:p>
          <a:p>
            <a:pPr>
              <a:lnSpc>
                <a:spcPct val="120000"/>
              </a:lnSpc>
              <a:spcBef>
                <a:spcPts val="0"/>
              </a:spcBef>
              <a:spcAft>
                <a:spcPts val="600"/>
              </a:spcAft>
            </a:pPr>
            <a:r>
              <a:rPr lang="ru-RU" sz="2900" dirty="0" smtClean="0"/>
              <a:t>В Омане</a:t>
            </a:r>
            <a:r>
              <a:rPr lang="ru-RU" sz="2900" dirty="0"/>
              <a:t>, при приветствии мужчины целуют друг друга в нос</a:t>
            </a:r>
            <a:r>
              <a:rPr lang="ru-RU" sz="2900" dirty="0" smtClean="0"/>
              <a:t>.</a:t>
            </a:r>
            <a:endParaRPr lang="ru-RU" sz="2900" dirty="0"/>
          </a:p>
        </p:txBody>
      </p:sp>
      <p:sp>
        <p:nvSpPr>
          <p:cNvPr id="3" name="Заголовок 2"/>
          <p:cNvSpPr>
            <a:spLocks noGrp="1"/>
          </p:cNvSpPr>
          <p:nvPr>
            <p:ph type="title"/>
          </p:nvPr>
        </p:nvSpPr>
        <p:spPr>
          <a:xfrm>
            <a:off x="457200" y="274639"/>
            <a:ext cx="8229600" cy="850106"/>
          </a:xfrm>
        </p:spPr>
        <p:txBody>
          <a:bodyPr>
            <a:normAutofit/>
          </a:bodyPr>
          <a:lstStyle/>
          <a:p>
            <a:pPr algn="ctr"/>
            <a:r>
              <a:rPr lang="ru-RU" sz="3600" dirty="0">
                <a:solidFill>
                  <a:srgbClr val="FF0000"/>
                </a:solidFill>
                <a:effectLst/>
              </a:rPr>
              <a:t>Поцелуи</a:t>
            </a:r>
            <a:endParaRPr lang="ru-RU" sz="3600" dirty="0">
              <a:solidFill>
                <a:srgbClr val="FF0000"/>
              </a:solidFill>
            </a:endParaRPr>
          </a:p>
        </p:txBody>
      </p:sp>
      <p:pic>
        <p:nvPicPr>
          <p:cNvPr id="5" name="Picture 2" descr="http://img1.liveinternet.ru/images/attach/c/2/74/487/74487581_large_4035749_2011_05_18_kiss.jpg"/>
          <p:cNvPicPr>
            <a:picLocks noChangeAspect="1" noChangeArrowheads="1"/>
          </p:cNvPicPr>
          <p:nvPr/>
        </p:nvPicPr>
        <p:blipFill>
          <a:blip r:embed="rId2" cstate="print"/>
          <a:srcRect/>
          <a:stretch>
            <a:fillRect/>
          </a:stretch>
        </p:blipFill>
        <p:spPr bwMode="auto">
          <a:xfrm>
            <a:off x="323528" y="1090014"/>
            <a:ext cx="3744416" cy="2582356"/>
          </a:xfrm>
          <a:prstGeom prst="rect">
            <a:avLst/>
          </a:prstGeom>
          <a:ln>
            <a:noFill/>
          </a:ln>
          <a:effectLst>
            <a:softEdge rad="112500"/>
          </a:effectLst>
        </p:spPr>
      </p:pic>
      <p:pic>
        <p:nvPicPr>
          <p:cNvPr id="6" name="Picture 2" descr="C:\Documents and Settings\Admin\Мои документы\Downloads\3168bf3aa3e3821b1872355625a96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373" y="3683819"/>
            <a:ext cx="2846810" cy="28468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14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9"/>
            <a:ext cx="8229600" cy="2523736"/>
          </a:xfrm>
        </p:spPr>
        <p:txBody>
          <a:bodyPr>
            <a:normAutofit/>
          </a:bodyPr>
          <a:lstStyle/>
          <a:p>
            <a:pPr marL="109728" indent="0">
              <a:spcBef>
                <a:spcPts val="0"/>
              </a:spcBef>
              <a:buNone/>
            </a:pPr>
            <a:r>
              <a:rPr lang="ru-RU" sz="1800" dirty="0"/>
              <a:t>Конечно, </a:t>
            </a:r>
            <a:r>
              <a:rPr lang="ru-RU" sz="1800" dirty="0" smtClean="0"/>
              <a:t>трудно </a:t>
            </a:r>
            <a:r>
              <a:rPr lang="ru-RU" sz="1800" dirty="0"/>
              <a:t>запомнить все способы, с помощью которых люди во всем мире показывают свое гостеприимство и уважение. Если вы сомневаетесь, то помните, что уверенное, но нежное рукопожатие, обычно правой рукой, улыбка и открытость будут приняты в большинстве стран. Также вы можете просто подождать и повторять то, что делает ваш собеседник. И не удивляйтесь, если вдруг кто-то начнет целовать вас в нос или нюхать ваши щеки.</a:t>
            </a:r>
          </a:p>
          <a:p>
            <a:endParaRPr lang="ru-RU" dirty="0"/>
          </a:p>
        </p:txBody>
      </p:sp>
      <p:sp>
        <p:nvSpPr>
          <p:cNvPr id="3" name="Заголовок 2"/>
          <p:cNvSpPr>
            <a:spLocks noGrp="1"/>
          </p:cNvSpPr>
          <p:nvPr>
            <p:ph type="title"/>
          </p:nvPr>
        </p:nvSpPr>
        <p:spPr/>
        <p:txBody>
          <a:bodyPr>
            <a:normAutofit/>
          </a:bodyPr>
          <a:lstStyle/>
          <a:p>
            <a:pPr algn="ctr"/>
            <a:r>
              <a:rPr lang="ru-RU" sz="3600" dirty="0" smtClean="0">
                <a:solidFill>
                  <a:srgbClr val="FF0000"/>
                </a:solidFill>
                <a:effectLst/>
              </a:rPr>
              <a:t>Совет</a:t>
            </a:r>
            <a:endParaRPr lang="ru-RU" sz="3600" dirty="0">
              <a:solidFill>
                <a:srgbClr val="FF0000"/>
              </a:solidFill>
              <a:effectLst/>
            </a:endParaRPr>
          </a:p>
        </p:txBody>
      </p:sp>
      <p:pic>
        <p:nvPicPr>
          <p:cNvPr id="8196" name="Picture 4" descr="C:\Documents and Settings\Admin\Мои документы\Мои рисунки\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642797"/>
            <a:ext cx="2736304" cy="271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5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157786" y="1340768"/>
            <a:ext cx="5626968" cy="5188032"/>
          </a:xfrm>
        </p:spPr>
        <p:txBody>
          <a:bodyPr>
            <a:normAutofit fontScale="62500" lnSpcReduction="20000"/>
          </a:bodyPr>
          <a:lstStyle/>
          <a:p>
            <a:pPr>
              <a:lnSpc>
                <a:spcPct val="120000"/>
              </a:lnSpc>
              <a:spcBef>
                <a:spcPts val="0"/>
              </a:spcBef>
              <a:spcAft>
                <a:spcPts val="600"/>
              </a:spcAft>
            </a:pPr>
            <a:r>
              <a:rPr lang="ru-RU" dirty="0"/>
              <a:t>Приветствие – это дружеское обращение к кому-либо для установления контакта. </a:t>
            </a:r>
          </a:p>
          <a:p>
            <a:pPr>
              <a:lnSpc>
                <a:spcPct val="120000"/>
              </a:lnSpc>
              <a:spcBef>
                <a:spcPts val="0"/>
              </a:spcBef>
              <a:spcAft>
                <a:spcPts val="600"/>
              </a:spcAft>
            </a:pPr>
            <a:r>
              <a:rPr lang="ru-RU" dirty="0"/>
              <a:t>Какое слово лучше употреблять «здравствуй» или «привет»? </a:t>
            </a:r>
          </a:p>
          <a:p>
            <a:pPr>
              <a:lnSpc>
                <a:spcPct val="120000"/>
              </a:lnSpc>
              <a:spcBef>
                <a:spcPts val="0"/>
              </a:spcBef>
              <a:spcAft>
                <a:spcPts val="600"/>
              </a:spcAft>
            </a:pPr>
            <a:r>
              <a:rPr lang="ru-RU" dirty="0"/>
              <a:t>Слово «здравствуй(те)» универсальное. Здравствуй(те) – это пожелание и просьба, означающая «Будь(те) здоров(ы)».</a:t>
            </a:r>
          </a:p>
          <a:p>
            <a:pPr>
              <a:lnSpc>
                <a:spcPct val="120000"/>
              </a:lnSpc>
              <a:spcBef>
                <a:spcPts val="0"/>
              </a:spcBef>
              <a:spcAft>
                <a:spcPts val="600"/>
              </a:spcAft>
            </a:pPr>
            <a:r>
              <a:rPr lang="ru-RU" dirty="0"/>
              <a:t>«Привет» – это слово более короткое и демократичное. Это форма общения, принятая в какой-либо компактной группе и говорит о приятельских отношениях. </a:t>
            </a:r>
          </a:p>
          <a:p>
            <a:pPr>
              <a:lnSpc>
                <a:spcPct val="120000"/>
              </a:lnSpc>
              <a:spcBef>
                <a:spcPts val="0"/>
              </a:spcBef>
              <a:spcAft>
                <a:spcPts val="600"/>
              </a:spcAft>
            </a:pPr>
            <a:r>
              <a:rPr lang="ru-RU" dirty="0"/>
              <a:t>«Доброе утро», «добрый день» и «добрый вечер» – эти слова приветствия делают акцент на временной фактор. </a:t>
            </a:r>
          </a:p>
          <a:p>
            <a:pPr>
              <a:lnSpc>
                <a:spcPct val="120000"/>
              </a:lnSpc>
              <a:spcBef>
                <a:spcPts val="0"/>
              </a:spcBef>
              <a:spcAft>
                <a:spcPts val="600"/>
              </a:spcAft>
            </a:pPr>
            <a:r>
              <a:rPr lang="ru-RU" dirty="0"/>
              <a:t>«Приветствую вас» или «моё почтение» – это поэтичные формы приветствия, возвышающие собеседника и подкрепляющие его значимость. Выбирать приветствия вам</a:t>
            </a:r>
            <a:r>
              <a:rPr lang="ru-RU" dirty="0" smtClean="0"/>
              <a:t>!</a:t>
            </a:r>
            <a:endParaRPr lang="ru-RU" dirty="0"/>
          </a:p>
        </p:txBody>
      </p:sp>
      <p:sp>
        <p:nvSpPr>
          <p:cNvPr id="3" name="Заголовок 2"/>
          <p:cNvSpPr>
            <a:spLocks noGrp="1"/>
          </p:cNvSpPr>
          <p:nvPr>
            <p:ph type="title"/>
          </p:nvPr>
        </p:nvSpPr>
        <p:spPr/>
        <p:txBody>
          <a:bodyPr>
            <a:normAutofit/>
          </a:bodyPr>
          <a:lstStyle/>
          <a:p>
            <a:r>
              <a:rPr lang="ru-RU" sz="3200" dirty="0">
                <a:solidFill>
                  <a:srgbClr val="FF0000"/>
                </a:solidFill>
                <a:effectLst/>
              </a:rPr>
              <a:t>Приветствие – первое правило этикета</a:t>
            </a:r>
          </a:p>
        </p:txBody>
      </p:sp>
      <p:pic>
        <p:nvPicPr>
          <p:cNvPr id="4" name="Picture 3" descr="C:\Documents and Settings\Admin\Мои документы\2014-15_Кл.часы\Приветствия_21ноября\Рисунки_приветствия\3527196-3f673c6dcb3f84d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49" y="1916832"/>
            <a:ext cx="27622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02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03779" y="1484784"/>
            <a:ext cx="4834880" cy="5040560"/>
          </a:xfrm>
        </p:spPr>
        <p:txBody>
          <a:bodyPr>
            <a:noAutofit/>
          </a:bodyPr>
          <a:lstStyle/>
          <a:p>
            <a:pPr>
              <a:spcBef>
                <a:spcPts val="0"/>
              </a:spcBef>
              <a:spcAft>
                <a:spcPts val="600"/>
              </a:spcAft>
            </a:pPr>
            <a:r>
              <a:rPr lang="ru-RU" sz="1700" dirty="0"/>
              <a:t>Вы встаете утром с кровати и сразу же встречаетесь с мамой и папой, бабушкой и дедушкой, братишкой и сестренкой. От того, как вы поздороваетесь с ними, будет зависеть не только ваше настроение, но и настроение ваших близких на весь день. </a:t>
            </a:r>
          </a:p>
          <a:p>
            <a:pPr>
              <a:spcBef>
                <a:spcPts val="0"/>
              </a:spcBef>
              <a:spcAft>
                <a:spcPts val="600"/>
              </a:spcAft>
            </a:pPr>
            <a:r>
              <a:rPr lang="ru-RU" sz="1700" dirty="0"/>
              <a:t>Так что если вы начнете день с приветствия «Доброе утро!» и, улыбнувшись, всем своим видом покажете, что действительно желаете всем добра, а не станете произносить слова приветствия с заспанным видом, едва приоткрыв рот, то все будут пребывать в превосходном расположении духа.</a:t>
            </a:r>
          </a:p>
          <a:p>
            <a:endParaRPr lang="ru-RU" sz="1700" dirty="0"/>
          </a:p>
        </p:txBody>
      </p:sp>
      <p:sp>
        <p:nvSpPr>
          <p:cNvPr id="3" name="Заголовок 2"/>
          <p:cNvSpPr>
            <a:spLocks noGrp="1"/>
          </p:cNvSpPr>
          <p:nvPr>
            <p:ph type="title"/>
          </p:nvPr>
        </p:nvSpPr>
        <p:spPr/>
        <p:txBody>
          <a:bodyPr>
            <a:normAutofit/>
          </a:bodyPr>
          <a:lstStyle/>
          <a:p>
            <a:pPr algn="ctr"/>
            <a:r>
              <a:rPr lang="ru-RU" sz="3600" dirty="0" smtClean="0">
                <a:solidFill>
                  <a:srgbClr val="FF0000"/>
                </a:solidFill>
                <a:effectLst/>
              </a:rPr>
              <a:t>Утреннее приветствие</a:t>
            </a:r>
            <a:endParaRPr lang="ru-RU" sz="3600" dirty="0">
              <a:solidFill>
                <a:srgbClr val="FF0000"/>
              </a:solidFill>
              <a:effectLst/>
            </a:endParaRPr>
          </a:p>
        </p:txBody>
      </p:sp>
      <p:pic>
        <p:nvPicPr>
          <p:cNvPr id="4098" name="Picture 2" descr="C:\Documents and Settings\Admin\Мои документы\Downloads\horas_edukame.jpg"/>
          <p:cNvPicPr>
            <a:picLocks noChangeAspect="1" noChangeArrowheads="1"/>
          </p:cNvPicPr>
          <p:nvPr/>
        </p:nvPicPr>
        <p:blipFill rotWithShape="1">
          <a:blip r:embed="rId2">
            <a:extLst>
              <a:ext uri="{28A0092B-C50C-407E-A947-70E740481C1C}">
                <a14:useLocalDpi xmlns:a14="http://schemas.microsoft.com/office/drawing/2010/main" val="0"/>
              </a:ext>
            </a:extLst>
          </a:blip>
          <a:srcRect r="11088"/>
          <a:stretch/>
        </p:blipFill>
        <p:spPr bwMode="auto">
          <a:xfrm>
            <a:off x="592673" y="1844824"/>
            <a:ext cx="3312368" cy="348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49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851920" y="1700808"/>
            <a:ext cx="4834880" cy="4824536"/>
          </a:xfrm>
        </p:spPr>
        <p:txBody>
          <a:bodyPr>
            <a:normAutofit fontScale="62500" lnSpcReduction="20000"/>
          </a:bodyPr>
          <a:lstStyle/>
          <a:p>
            <a:pPr>
              <a:lnSpc>
                <a:spcPct val="120000"/>
              </a:lnSpc>
              <a:spcBef>
                <a:spcPts val="0"/>
              </a:spcBef>
              <a:spcAft>
                <a:spcPts val="600"/>
              </a:spcAft>
            </a:pPr>
            <a:r>
              <a:rPr lang="ru-RU" dirty="0"/>
              <a:t>Выйдя на улицу, вы, конечно, повстречаетесь со своими друзьями. С ними вам тоже нужно поздороваться. </a:t>
            </a:r>
          </a:p>
          <a:p>
            <a:pPr>
              <a:lnSpc>
                <a:spcPct val="120000"/>
              </a:lnSpc>
              <a:spcBef>
                <a:spcPts val="0"/>
              </a:spcBef>
              <a:spcAft>
                <a:spcPts val="600"/>
              </a:spcAft>
            </a:pPr>
            <a:r>
              <a:rPr lang="ru-RU" dirty="0"/>
              <a:t>Начинать говорить свое приветствие следует не раньше того, как вы приблизитесь друг к другу на расстояние двух метров. </a:t>
            </a:r>
          </a:p>
          <a:p>
            <a:pPr>
              <a:lnSpc>
                <a:spcPct val="120000"/>
              </a:lnSpc>
              <a:spcBef>
                <a:spcPts val="0"/>
              </a:spcBef>
              <a:spcAft>
                <a:spcPts val="600"/>
              </a:spcAft>
            </a:pPr>
            <a:r>
              <a:rPr lang="ru-RU" dirty="0"/>
              <a:t>Приветствие не должно произноситься слишком громко. </a:t>
            </a:r>
          </a:p>
          <a:p>
            <a:pPr>
              <a:lnSpc>
                <a:spcPct val="120000"/>
              </a:lnSpc>
              <a:spcBef>
                <a:spcPts val="0"/>
              </a:spcBef>
              <a:spcAft>
                <a:spcPts val="600"/>
              </a:spcAft>
            </a:pPr>
            <a:r>
              <a:rPr lang="ru-RU" dirty="0"/>
              <a:t>Если вам доведется встретиться с несколькими своими знакомыми сразу, то поздоровайтесь с ними так, чтобы не возникло обманчивого впечатления, что вы радует встреча только с одним из них</a:t>
            </a:r>
            <a:r>
              <a:rPr lang="ru-RU" dirty="0" smtClean="0"/>
              <a:t>.</a:t>
            </a:r>
            <a:endParaRPr lang="ru-RU" dirty="0"/>
          </a:p>
        </p:txBody>
      </p:sp>
      <p:sp>
        <p:nvSpPr>
          <p:cNvPr id="3" name="Заголовок 2"/>
          <p:cNvSpPr>
            <a:spLocks noGrp="1"/>
          </p:cNvSpPr>
          <p:nvPr>
            <p:ph type="title"/>
          </p:nvPr>
        </p:nvSpPr>
        <p:spPr/>
        <p:txBody>
          <a:bodyPr>
            <a:normAutofit/>
          </a:bodyPr>
          <a:lstStyle/>
          <a:p>
            <a:pPr algn="ctr"/>
            <a:r>
              <a:rPr lang="ru-RU" sz="3600" dirty="0">
                <a:solidFill>
                  <a:srgbClr val="FF0000"/>
                </a:solidFill>
                <a:effectLst/>
              </a:rPr>
              <a:t>По дороге в школу</a:t>
            </a:r>
          </a:p>
        </p:txBody>
      </p:sp>
      <p:pic>
        <p:nvPicPr>
          <p:cNvPr id="4" name="Picture 5" descr="C:\Documents and Settings\Admin\Мои документы\РИСУНКИ\Школа\1 сентября. Школа\Копия school210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327636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9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40992" y="1814917"/>
            <a:ext cx="4536504" cy="3342275"/>
          </a:xfrm>
        </p:spPr>
        <p:txBody>
          <a:bodyPr>
            <a:normAutofit/>
          </a:bodyPr>
          <a:lstStyle/>
          <a:p>
            <a:r>
              <a:rPr lang="ru-RU" sz="1800" dirty="0"/>
              <a:t>Когда вы войдете в школу, обязательно поздоровайтесь со всеми – с гардеробщицей, своими одноклассниками и, конечно, с учителями. </a:t>
            </a:r>
            <a:endParaRPr lang="ru-RU" sz="1800" dirty="0" smtClean="0"/>
          </a:p>
          <a:p>
            <a:r>
              <a:rPr lang="ru-RU" sz="1800" dirty="0" smtClean="0"/>
              <a:t>Здороваясь </a:t>
            </a:r>
            <a:r>
              <a:rPr lang="ru-RU" sz="1800" dirty="0"/>
              <a:t>со взрослыми, лучше всего употреблять общепринятые в этих случаях фразы: «Здравствуйте!», «Доброе утро!», «Добрый день!», «Добрый вечер!».</a:t>
            </a:r>
          </a:p>
          <a:p>
            <a:endParaRPr lang="ru-RU" dirty="0"/>
          </a:p>
        </p:txBody>
      </p:sp>
      <p:sp>
        <p:nvSpPr>
          <p:cNvPr id="3" name="Заголовок 2"/>
          <p:cNvSpPr>
            <a:spLocks noGrp="1"/>
          </p:cNvSpPr>
          <p:nvPr>
            <p:ph type="title"/>
          </p:nvPr>
        </p:nvSpPr>
        <p:spPr/>
        <p:txBody>
          <a:bodyPr>
            <a:normAutofit/>
          </a:bodyPr>
          <a:lstStyle/>
          <a:p>
            <a:pPr algn="ctr"/>
            <a:r>
              <a:rPr lang="ru-RU" sz="3600" dirty="0" smtClean="0">
                <a:solidFill>
                  <a:srgbClr val="FF0000"/>
                </a:solidFill>
                <a:effectLst/>
              </a:rPr>
              <a:t>Приветствия в школе</a:t>
            </a:r>
            <a:endParaRPr lang="ru-RU" sz="3600" dirty="0"/>
          </a:p>
        </p:txBody>
      </p:sp>
      <p:pic>
        <p:nvPicPr>
          <p:cNvPr id="4" name="Picture 6" descr="C:\Documents and Settings\Admin\Мои документы\РИСУНКИ\Школа\Учитель Ученик\Ученик\school210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7080"/>
            <a:ext cx="345742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48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79912" y="1700808"/>
            <a:ext cx="4834880" cy="4320480"/>
          </a:xfrm>
        </p:spPr>
        <p:txBody>
          <a:bodyPr>
            <a:noAutofit/>
          </a:bodyPr>
          <a:lstStyle/>
          <a:p>
            <a:pPr>
              <a:spcBef>
                <a:spcPts val="0"/>
              </a:spcBef>
              <a:spcAft>
                <a:spcPts val="600"/>
              </a:spcAft>
            </a:pPr>
            <a:r>
              <a:rPr lang="ru-RU" sz="1600" dirty="0" smtClean="0"/>
              <a:t>Вы</a:t>
            </a:r>
            <a:r>
              <a:rPr lang="ru-RU" sz="1600" dirty="0"/>
              <a:t>, конечно, скажете, что приветствовать незнакомых людей не следует и глупо говорить: «Здравствуйте!» каждому встречному, и это правильно. </a:t>
            </a:r>
          </a:p>
          <a:p>
            <a:pPr>
              <a:spcBef>
                <a:spcPts val="0"/>
              </a:spcBef>
              <a:spcAft>
                <a:spcPts val="600"/>
              </a:spcAft>
            </a:pPr>
            <a:r>
              <a:rPr lang="ru-RU" sz="1600" dirty="0"/>
              <a:t>Иногда нам приходится обращаться к совершенно посторонним людям с какой-либо просьбой. Так что если вы спрашиваешь у прохожего: «Как пройти на набережную?» или у продавца: «Сколько стоит ручка?», то не забудьте сначала поздороваться. </a:t>
            </a:r>
          </a:p>
          <a:p>
            <a:pPr>
              <a:spcBef>
                <a:spcPts val="0"/>
              </a:spcBef>
              <a:spcAft>
                <a:spcPts val="600"/>
              </a:spcAft>
            </a:pPr>
            <a:r>
              <a:rPr lang="ru-RU" sz="1600" dirty="0"/>
              <a:t>Для подобного приветствия следует воспользоваться обычными «Здравствуйте!» или «Добрый день!», а за этим можете смело обращаться со своей просьбой</a:t>
            </a:r>
            <a:r>
              <a:rPr lang="ru-RU" sz="1600" dirty="0" smtClean="0"/>
              <a:t>.</a:t>
            </a:r>
            <a:endParaRPr lang="ru-RU" sz="1600" dirty="0"/>
          </a:p>
        </p:txBody>
      </p:sp>
      <p:sp>
        <p:nvSpPr>
          <p:cNvPr id="3" name="Заголовок 2"/>
          <p:cNvSpPr>
            <a:spLocks noGrp="1"/>
          </p:cNvSpPr>
          <p:nvPr>
            <p:ph type="title"/>
          </p:nvPr>
        </p:nvSpPr>
        <p:spPr>
          <a:xfrm>
            <a:off x="467544" y="332656"/>
            <a:ext cx="8229600" cy="1143000"/>
          </a:xfrm>
        </p:spPr>
        <p:txBody>
          <a:bodyPr>
            <a:noAutofit/>
          </a:bodyPr>
          <a:lstStyle/>
          <a:p>
            <a:pPr algn="ctr">
              <a:lnSpc>
                <a:spcPct val="80000"/>
              </a:lnSpc>
            </a:pPr>
            <a:r>
              <a:rPr lang="ru-RU" sz="3200" dirty="0" smtClean="0">
                <a:solidFill>
                  <a:srgbClr val="FF0000"/>
                </a:solidFill>
                <a:effectLst/>
              </a:rPr>
              <a:t>Нужно </a:t>
            </a:r>
            <a:r>
              <a:rPr lang="ru-RU" sz="3200" dirty="0">
                <a:solidFill>
                  <a:srgbClr val="FF0000"/>
                </a:solidFill>
                <a:effectLst/>
              </a:rPr>
              <a:t>ли здороваться </a:t>
            </a:r>
            <a:r>
              <a:rPr lang="ru-RU" sz="3200" dirty="0" smtClean="0">
                <a:solidFill>
                  <a:srgbClr val="FF0000"/>
                </a:solidFill>
                <a:effectLst/>
              </a:rPr>
              <a:t/>
            </a:r>
            <a:br>
              <a:rPr lang="ru-RU" sz="3200" dirty="0" smtClean="0">
                <a:solidFill>
                  <a:srgbClr val="FF0000"/>
                </a:solidFill>
                <a:effectLst/>
              </a:rPr>
            </a:br>
            <a:r>
              <a:rPr lang="ru-RU" sz="3200" dirty="0" smtClean="0">
                <a:solidFill>
                  <a:srgbClr val="FF0000"/>
                </a:solidFill>
                <a:effectLst/>
              </a:rPr>
              <a:t>с </a:t>
            </a:r>
            <a:r>
              <a:rPr lang="ru-RU" sz="3200" dirty="0">
                <a:solidFill>
                  <a:srgbClr val="FF0000"/>
                </a:solidFill>
                <a:effectLst/>
              </a:rPr>
              <a:t>незнакомыми людьми? </a:t>
            </a:r>
          </a:p>
        </p:txBody>
      </p:sp>
      <p:pic>
        <p:nvPicPr>
          <p:cNvPr id="5122" name="Picture 2" descr="C:\Documents and Settings\Admin\Мои документы\Downloads\ochkar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5" y="1988840"/>
            <a:ext cx="3435120" cy="341126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Admin\Мои документы\Мои рисунки\Копия Рисунок1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20" y="1515323"/>
            <a:ext cx="852443" cy="154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0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1556792"/>
            <a:ext cx="7056784" cy="1443616"/>
          </a:xfrm>
        </p:spPr>
        <p:txBody>
          <a:bodyPr>
            <a:normAutofit/>
          </a:bodyPr>
          <a:lstStyle/>
          <a:p>
            <a:pPr marL="109728" indent="0">
              <a:buNone/>
            </a:pPr>
            <a:r>
              <a:rPr lang="ru-RU" sz="2400" dirty="0" smtClean="0"/>
              <a:t>Назовите </a:t>
            </a:r>
            <a:r>
              <a:rPr lang="ru-RU" sz="2400" dirty="0"/>
              <a:t>всевозможные варианты приветствий, победит тот, чьё приветствие окажется </a:t>
            </a:r>
            <a:r>
              <a:rPr lang="ru-RU" sz="2400" dirty="0" smtClean="0"/>
              <a:t>последним.</a:t>
            </a:r>
            <a:endParaRPr lang="ru-RU" sz="2400" dirty="0"/>
          </a:p>
        </p:txBody>
      </p:sp>
      <p:sp>
        <p:nvSpPr>
          <p:cNvPr id="3" name="Заголовок 2"/>
          <p:cNvSpPr>
            <a:spLocks noGrp="1"/>
          </p:cNvSpPr>
          <p:nvPr>
            <p:ph type="title"/>
          </p:nvPr>
        </p:nvSpPr>
        <p:spPr/>
        <p:txBody>
          <a:bodyPr>
            <a:normAutofit/>
          </a:bodyPr>
          <a:lstStyle/>
          <a:p>
            <a:pPr algn="ctr"/>
            <a:r>
              <a:rPr lang="ru-RU" sz="3600" dirty="0" smtClean="0">
                <a:solidFill>
                  <a:srgbClr val="FF0000"/>
                </a:solidFill>
                <a:effectLst/>
              </a:rPr>
              <a:t>Аукцион приветствий</a:t>
            </a:r>
            <a:endParaRPr lang="ru-RU" sz="3600" dirty="0">
              <a:solidFill>
                <a:srgbClr val="FF0000"/>
              </a:solidFill>
            </a:endParaRPr>
          </a:p>
        </p:txBody>
      </p:sp>
      <p:pic>
        <p:nvPicPr>
          <p:cNvPr id="2055" name="Picture 7" descr="C:\Documents and Settings\Admin\Мои документы\Мои рисунки\Копия 20130815191325-b94fa8cb-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970" y="2780928"/>
            <a:ext cx="3228950" cy="32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1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Мои документы\Мои рисунки\Копия v0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13778"/>
            <a:ext cx="3600400" cy="2721563"/>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467544" y="1484784"/>
            <a:ext cx="8003232" cy="4525963"/>
          </a:xfrm>
        </p:spPr>
        <p:txBody>
          <a:bodyPr>
            <a:normAutofit/>
          </a:bodyPr>
          <a:lstStyle/>
          <a:p>
            <a:pPr marL="109728" indent="0">
              <a:lnSpc>
                <a:spcPct val="110000"/>
              </a:lnSpc>
              <a:spcBef>
                <a:spcPts val="0"/>
              </a:spcBef>
              <a:buNone/>
            </a:pPr>
            <a:r>
              <a:rPr lang="ru-RU" sz="1800" dirty="0"/>
              <a:t>Уверена в том, что, встретив близких, друзей, соседей или просто знакомых, вы не забудете не только сказать им слова приветствия, но и показать улыбкой что для вас встреча с ними является желанной и очень приятной. </a:t>
            </a:r>
            <a:endParaRPr lang="ru-RU" sz="1800" dirty="0" smtClean="0"/>
          </a:p>
          <a:p>
            <a:pPr marL="109728" indent="0">
              <a:lnSpc>
                <a:spcPct val="110000"/>
              </a:lnSpc>
              <a:spcBef>
                <a:spcPts val="0"/>
              </a:spcBef>
              <a:buNone/>
            </a:pPr>
            <a:endParaRPr lang="ru-RU" sz="900" dirty="0"/>
          </a:p>
          <a:p>
            <a:pPr marL="1160463" indent="0">
              <a:lnSpc>
                <a:spcPct val="110000"/>
              </a:lnSpc>
              <a:spcBef>
                <a:spcPts val="0"/>
              </a:spcBef>
              <a:buNone/>
            </a:pPr>
            <a:r>
              <a:rPr lang="ru-RU" sz="1800" dirty="0"/>
              <a:t>Человек без улыбки – это струны без скрипки,</a:t>
            </a:r>
          </a:p>
          <a:p>
            <a:pPr marL="1160463" indent="0">
              <a:lnSpc>
                <a:spcPct val="110000"/>
              </a:lnSpc>
              <a:spcBef>
                <a:spcPts val="0"/>
              </a:spcBef>
              <a:buNone/>
            </a:pPr>
            <a:r>
              <a:rPr lang="ru-RU" sz="1800" dirty="0"/>
              <a:t>Это море без чайки, это дом без хозяйки,</a:t>
            </a:r>
          </a:p>
          <a:p>
            <a:pPr marL="1160463" indent="0">
              <a:lnSpc>
                <a:spcPct val="110000"/>
              </a:lnSpc>
              <a:spcBef>
                <a:spcPts val="0"/>
              </a:spcBef>
              <a:buNone/>
            </a:pPr>
            <a:r>
              <a:rPr lang="ru-RU" sz="1800" dirty="0"/>
              <a:t>Это кот без хвоста, это хвост без кота...</a:t>
            </a:r>
          </a:p>
          <a:p>
            <a:pPr marL="1160463" indent="0">
              <a:lnSpc>
                <a:spcPct val="110000"/>
              </a:lnSpc>
              <a:spcBef>
                <a:spcPts val="0"/>
              </a:spcBef>
              <a:buNone/>
            </a:pPr>
            <a:r>
              <a:rPr lang="ru-RU" sz="1800" dirty="0"/>
              <a:t>Да здравствуют коты с хвостами,</a:t>
            </a:r>
          </a:p>
          <a:p>
            <a:pPr marL="1160463" indent="0">
              <a:lnSpc>
                <a:spcPct val="110000"/>
              </a:lnSpc>
              <a:spcBef>
                <a:spcPts val="0"/>
              </a:spcBef>
              <a:buNone/>
            </a:pPr>
            <a:r>
              <a:rPr lang="ru-RU" sz="1800" dirty="0"/>
              <a:t>А люди – с улыбками</a:t>
            </a:r>
            <a:r>
              <a:rPr lang="ru-RU" sz="1800" dirty="0" smtClean="0"/>
              <a:t>!</a:t>
            </a:r>
          </a:p>
          <a:p>
            <a:pPr marL="109728" indent="0">
              <a:lnSpc>
                <a:spcPct val="110000"/>
              </a:lnSpc>
              <a:spcBef>
                <a:spcPts val="0"/>
              </a:spcBef>
              <a:buNone/>
            </a:pPr>
            <a:endParaRPr lang="ru-RU" sz="900" dirty="0"/>
          </a:p>
          <a:p>
            <a:pPr marL="109728" indent="0">
              <a:lnSpc>
                <a:spcPct val="110000"/>
              </a:lnSpc>
              <a:spcBef>
                <a:spcPts val="0"/>
              </a:spcBef>
              <a:buNone/>
            </a:pPr>
            <a:r>
              <a:rPr lang="ru-RU" sz="1800" dirty="0"/>
              <a:t>Улыбайтесь! Улыбка длится мгновение, </a:t>
            </a:r>
            <a:endParaRPr lang="ru-RU" sz="1800" dirty="0" smtClean="0"/>
          </a:p>
          <a:p>
            <a:pPr marL="109728" indent="0">
              <a:lnSpc>
                <a:spcPct val="110000"/>
              </a:lnSpc>
              <a:spcBef>
                <a:spcPts val="0"/>
              </a:spcBef>
              <a:buNone/>
            </a:pPr>
            <a:r>
              <a:rPr lang="ru-RU" sz="1800" dirty="0" smtClean="0"/>
              <a:t>а </a:t>
            </a:r>
            <a:r>
              <a:rPr lang="ru-RU" sz="1800" dirty="0"/>
              <a:t>в памяти остаётся навсегда</a:t>
            </a:r>
            <a:r>
              <a:rPr lang="ru-RU" sz="1800" dirty="0" smtClean="0"/>
              <a:t>.</a:t>
            </a:r>
            <a:endParaRPr lang="ru-RU" dirty="0"/>
          </a:p>
          <a:p>
            <a:endParaRPr lang="ru-RU" dirty="0"/>
          </a:p>
        </p:txBody>
      </p:sp>
      <p:sp>
        <p:nvSpPr>
          <p:cNvPr id="3" name="Заголовок 2"/>
          <p:cNvSpPr>
            <a:spLocks noGrp="1"/>
          </p:cNvSpPr>
          <p:nvPr>
            <p:ph type="title"/>
          </p:nvPr>
        </p:nvSpPr>
        <p:spPr/>
        <p:txBody>
          <a:bodyPr>
            <a:noAutofit/>
          </a:bodyPr>
          <a:lstStyle/>
          <a:p>
            <a:pPr algn="ctr">
              <a:lnSpc>
                <a:spcPct val="80000"/>
              </a:lnSpc>
            </a:pPr>
            <a:r>
              <a:rPr lang="ru-RU" sz="3200" dirty="0">
                <a:solidFill>
                  <a:srgbClr val="FF0000"/>
                </a:solidFill>
                <a:effectLst/>
              </a:rPr>
              <a:t>Улыбка – </a:t>
            </a:r>
            <a:r>
              <a:rPr lang="ru-RU" sz="3200" dirty="0" smtClean="0">
                <a:solidFill>
                  <a:srgbClr val="FF0000"/>
                </a:solidFill>
                <a:effectLst/>
              </a:rPr>
              <a:t>самое </a:t>
            </a:r>
            <a:r>
              <a:rPr lang="ru-RU" sz="3200" dirty="0">
                <a:solidFill>
                  <a:srgbClr val="FF0000"/>
                </a:solidFill>
                <a:effectLst/>
              </a:rPr>
              <a:t>главное </a:t>
            </a:r>
            <a:r>
              <a:rPr lang="ru-RU" sz="3200" dirty="0" smtClean="0">
                <a:solidFill>
                  <a:srgbClr val="FF0000"/>
                </a:solidFill>
                <a:effectLst/>
              </a:rPr>
              <a:t/>
            </a:r>
            <a:br>
              <a:rPr lang="ru-RU" sz="3200" dirty="0" smtClean="0">
                <a:solidFill>
                  <a:srgbClr val="FF0000"/>
                </a:solidFill>
                <a:effectLst/>
              </a:rPr>
            </a:br>
            <a:r>
              <a:rPr lang="ru-RU" sz="3200" dirty="0" smtClean="0">
                <a:solidFill>
                  <a:srgbClr val="FF0000"/>
                </a:solidFill>
                <a:effectLst/>
              </a:rPr>
              <a:t>в </a:t>
            </a:r>
            <a:r>
              <a:rPr lang="ru-RU" sz="3200" dirty="0">
                <a:solidFill>
                  <a:srgbClr val="FF0000"/>
                </a:solidFill>
                <a:effectLst/>
              </a:rPr>
              <a:t>любом приветствии!</a:t>
            </a:r>
          </a:p>
        </p:txBody>
      </p:sp>
    </p:spTree>
    <p:extLst>
      <p:ext uri="{BB962C8B-B14F-4D97-AF65-F5344CB8AC3E}">
        <p14:creationId xmlns:p14="http://schemas.microsoft.com/office/powerpoint/2010/main" val="3362130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359</TotalTime>
  <Words>1601</Words>
  <Application>Microsoft Office PowerPoint</Application>
  <PresentationFormat>Экран (4:3)</PresentationFormat>
  <Paragraphs>95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Открытая</vt:lpstr>
      <vt:lpstr>Этикет приветствий 21 ноября - Всемирный день приветствий </vt:lpstr>
      <vt:lpstr>21 ноября – Всемирный день приветствий</vt:lpstr>
      <vt:lpstr>Приветствие – первое правило этикета</vt:lpstr>
      <vt:lpstr>Утреннее приветствие</vt:lpstr>
      <vt:lpstr>По дороге в школу</vt:lpstr>
      <vt:lpstr>Приветствия в школе</vt:lpstr>
      <vt:lpstr>Нужно ли здороваться  с незнакомыми людьми? </vt:lpstr>
      <vt:lpstr>Аукцион приветствий</vt:lpstr>
      <vt:lpstr>Улыбка – самое главное  в любом приветствии!</vt:lpstr>
      <vt:lpstr>Как люди приветствуют друг друга в разных странах мира?</vt:lpstr>
      <vt:lpstr>Рукопожатия</vt:lpstr>
      <vt:lpstr>Индийское «Намасте!»</vt:lpstr>
      <vt:lpstr>Поклоны</vt:lpstr>
      <vt:lpstr>Африканские племена</vt:lpstr>
      <vt:lpstr>Таиландское «вай» </vt:lpstr>
      <vt:lpstr>Тибетский язык</vt:lpstr>
      <vt:lpstr>«Носовое» приветствие </vt:lpstr>
      <vt:lpstr>Ещё более необычные приветствия</vt:lpstr>
      <vt:lpstr>Египетский жест</vt:lpstr>
      <vt:lpstr>Вопрос при встрече</vt:lpstr>
      <vt:lpstr>Поцелуи</vt:lpstr>
      <vt:lpstr>Совет</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приветствуют друг друга люди в разных странах</dc:title>
  <dc:creator>Догадова</dc:creator>
  <cp:lastModifiedBy>Догадова</cp:lastModifiedBy>
  <cp:revision>32</cp:revision>
  <dcterms:created xsi:type="dcterms:W3CDTF">2014-11-18T16:49:05Z</dcterms:created>
  <dcterms:modified xsi:type="dcterms:W3CDTF">2014-11-22T15:52:38Z</dcterms:modified>
</cp:coreProperties>
</file>