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70" r:id="rId3"/>
    <p:sldId id="262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61" r:id="rId12"/>
    <p:sldId id="278" r:id="rId13"/>
    <p:sldId id="279" r:id="rId14"/>
    <p:sldId id="267" r:id="rId15"/>
    <p:sldId id="281" r:id="rId16"/>
    <p:sldId id="282" r:id="rId17"/>
    <p:sldId id="266" r:id="rId18"/>
    <p:sldId id="284" r:id="rId19"/>
    <p:sldId id="285" r:id="rId20"/>
    <p:sldId id="286" r:id="rId21"/>
    <p:sldId id="269" r:id="rId22"/>
    <p:sldId id="283" r:id="rId23"/>
    <p:sldId id="265" r:id="rId24"/>
    <p:sldId id="264" r:id="rId25"/>
    <p:sldId id="26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0099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1DCB240-E333-4642-BDF8-87B646913A68}" type="datetimeFigureOut">
              <a:rPr lang="ru-RU" smtClean="0"/>
              <a:t>04.05.2013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6F034E0-E940-4571-AB92-43A21DD68D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0893" y="2852936"/>
            <a:ext cx="7772400" cy="1132936"/>
          </a:xfrm>
        </p:spPr>
        <p:txBody>
          <a:bodyPr>
            <a:normAutofit/>
          </a:bodyPr>
          <a:lstStyle/>
          <a:p>
            <a:pPr algn="ctr">
              <a:lnSpc>
                <a:spcPct val="85000"/>
              </a:lnSpc>
            </a:pPr>
            <a:r>
              <a:rPr lang="ru-RU" sz="3900" dirty="0" smtClean="0">
                <a:solidFill>
                  <a:srgbClr val="0070C0"/>
                </a:solidFill>
                <a:effectLst/>
              </a:rPr>
              <a:t>Одна голова– хорошо, </a:t>
            </a:r>
            <a:br>
              <a:rPr lang="ru-RU" sz="3900" dirty="0" smtClean="0">
                <a:solidFill>
                  <a:srgbClr val="0070C0"/>
                </a:solidFill>
                <a:effectLst/>
              </a:rPr>
            </a:br>
            <a:r>
              <a:rPr lang="ru-RU" sz="3900" dirty="0" smtClean="0">
                <a:solidFill>
                  <a:srgbClr val="0070C0"/>
                </a:solidFill>
                <a:effectLst/>
              </a:rPr>
              <a:t>а две </a:t>
            </a:r>
            <a:r>
              <a:rPr lang="ru-RU" sz="3900" dirty="0">
                <a:solidFill>
                  <a:srgbClr val="0070C0"/>
                </a:solidFill>
                <a:effectLst/>
              </a:rPr>
              <a:t>– </a:t>
            </a:r>
            <a:r>
              <a:rPr lang="ru-RU" sz="3900" dirty="0" smtClean="0">
                <a:solidFill>
                  <a:srgbClr val="0070C0"/>
                </a:solidFill>
                <a:effectLst/>
              </a:rPr>
              <a:t>лучше</a:t>
            </a:r>
            <a:endParaRPr lang="ru-RU" sz="3900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005064"/>
            <a:ext cx="7772400" cy="93610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Урок занимательной математики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5 класс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6" descr="C:\Documents and Settings\Admin\Мои документы\РИСУНКИ\Школа\Рисунок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0" t="20625" b="13646"/>
          <a:stretch/>
        </p:blipFill>
        <p:spPr bwMode="auto">
          <a:xfrm>
            <a:off x="687647" y="345299"/>
            <a:ext cx="2343157" cy="225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85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Documents and Settings\Admin\Мои документы\РИСУНКИ\Школа\Карандаш Ручка\карандаш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362" y="4765333"/>
            <a:ext cx="2519494" cy="153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1000" y="1412776"/>
            <a:ext cx="6959312" cy="1443615"/>
          </a:xfrm>
        </p:spPr>
        <p:txBody>
          <a:bodyPr>
            <a:normAutofit/>
          </a:bodyPr>
          <a:lstStyle/>
          <a:p>
            <a:r>
              <a:rPr lang="ru-RU" sz="2600" dirty="0">
                <a:solidFill>
                  <a:srgbClr val="002060"/>
                </a:solidFill>
              </a:rPr>
              <a:t>1. Один человек купил трёх коз и заплатил 3 рубля. Спрашивается: почему каждая коза пошла? </a:t>
            </a:r>
            <a:endParaRPr lang="ru-RU" sz="2600" dirty="0" smtClean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srgbClr val="0070C0"/>
                </a:solidFill>
                <a:effectLst/>
              </a:rPr>
              <a:t>Интеллектуальная разминка</a:t>
            </a:r>
            <a:br>
              <a:rPr lang="ru-RU" sz="3200" dirty="0">
                <a:solidFill>
                  <a:srgbClr val="0070C0"/>
                </a:solidFill>
                <a:effectLst/>
              </a:rPr>
            </a:br>
            <a:r>
              <a:rPr lang="ru-RU" sz="3200" dirty="0">
                <a:solidFill>
                  <a:srgbClr val="0070C0"/>
                </a:solidFill>
                <a:effectLst/>
              </a:rPr>
              <a:t>Вопросы </a:t>
            </a:r>
            <a:r>
              <a:rPr lang="en-US" sz="3200" dirty="0" smtClean="0">
                <a:solidFill>
                  <a:srgbClr val="0070C0"/>
                </a:solidFill>
                <a:effectLst/>
              </a:rPr>
              <a:t>II</a:t>
            </a:r>
            <a:r>
              <a:rPr lang="en-US" sz="3200" dirty="0">
                <a:solidFill>
                  <a:srgbClr val="0070C0"/>
                </a:solidFill>
                <a:effectLst/>
              </a:rPr>
              <a:t>I</a:t>
            </a:r>
            <a:r>
              <a:rPr lang="ru-RU" sz="3200" dirty="0" smtClean="0">
                <a:solidFill>
                  <a:srgbClr val="0070C0"/>
                </a:solidFill>
                <a:effectLst/>
              </a:rPr>
              <a:t> </a:t>
            </a:r>
            <a:r>
              <a:rPr lang="ru-RU" sz="3200" dirty="0">
                <a:solidFill>
                  <a:srgbClr val="0070C0"/>
                </a:solidFill>
                <a:effectLst/>
              </a:rPr>
              <a:t>команде</a:t>
            </a:r>
            <a:endParaRPr lang="ru-RU" dirty="0"/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2672606" y="2811056"/>
            <a:ext cx="6091768" cy="2016224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2600" dirty="0" smtClean="0">
                <a:solidFill>
                  <a:srgbClr val="002060"/>
                </a:solidFill>
              </a:rPr>
              <a:t>2. Мотоциклист ехал в посёлок. По дороге он встретил 3 легковые машины и 2 грузовика. Сколько всего транспорта шло в посёлок? </a:t>
            </a: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417944" y="4849336"/>
            <a:ext cx="6747440" cy="11521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2600" dirty="0" smtClean="0">
                <a:solidFill>
                  <a:srgbClr val="002060"/>
                </a:solidFill>
              </a:rPr>
              <a:t>3. Сколько граней у не очинённого 6-гранного карандаша? </a:t>
            </a:r>
            <a:endParaRPr lang="ru-RU" sz="2600" dirty="0"/>
          </a:p>
        </p:txBody>
      </p:sp>
      <p:pic>
        <p:nvPicPr>
          <p:cNvPr id="14338" name="Picture 2" descr="C:\Documents and Settings\Admin\Мои документы\РИСУНКИ\Звери Птицы\Коза\коза 1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384" y="1292394"/>
            <a:ext cx="10858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Documents and Settings\Admin\Мои документы\РИСУНКИ\Транспорт\Мотоцикл\мотоциклист 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25527"/>
            <a:ext cx="2145750" cy="174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86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Внеклассная работа по математике.Ученые. РефератИнтерес\Увлекательная математика(стихи.рисунки)\Рис.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b="11305"/>
          <a:stretch/>
        </p:blipFill>
        <p:spPr bwMode="auto">
          <a:xfrm>
            <a:off x="827584" y="1941793"/>
            <a:ext cx="4320942" cy="269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1"/>
          <p:cNvSpPr txBox="1">
            <a:spLocks/>
          </p:cNvSpPr>
          <p:nvPr/>
        </p:nvSpPr>
        <p:spPr>
          <a:xfrm>
            <a:off x="611098" y="908720"/>
            <a:ext cx="8137366" cy="11521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dirty="0" smtClean="0">
                <a:solidFill>
                  <a:srgbClr val="002060"/>
                </a:solidFill>
              </a:rPr>
              <a:t>4. </a:t>
            </a:r>
            <a:r>
              <a:rPr lang="ru-RU" dirty="0">
                <a:solidFill>
                  <a:srgbClr val="002060"/>
                </a:solidFill>
              </a:rPr>
              <a:t>Кирпич весит 2 кг и ещё полкирпича. Сколько весит кирпич?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19406" t="28671" r="27445" b="20280"/>
          <a:stretch/>
        </p:blipFill>
        <p:spPr bwMode="auto">
          <a:xfrm>
            <a:off x="4679781" y="3645024"/>
            <a:ext cx="4068683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206231" y="3244914"/>
            <a:ext cx="1124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Ответ: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5966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052736"/>
            <a:ext cx="4834880" cy="4525963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5. Если на некоторую геометрическую фигуру посмотреть сбоку, то увидишь прямоугольник, если сверху – тоже круг. Что это за геометрическая фигура?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2" t="25992" r="61361" b="13096"/>
          <a:stretch/>
        </p:blipFill>
        <p:spPr bwMode="auto">
          <a:xfrm>
            <a:off x="5953765" y="1052736"/>
            <a:ext cx="1754714" cy="4000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01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effectLst/>
              </a:rPr>
              <a:t>Ребусы</a:t>
            </a:r>
            <a:endParaRPr lang="ru-RU" dirty="0"/>
          </a:p>
        </p:txBody>
      </p:sp>
      <p:pic>
        <p:nvPicPr>
          <p:cNvPr id="3" name="Рисунок 2" descr="C:\Documents and Settings\Admin\Мои документы\Внеклассная работа по математике.Ученые. РефератИнтерес\Ребусы\Ребусы1\Точка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789132"/>
            <a:ext cx="3816423" cy="2431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Documents and Settings\Admin\Мои документы\Внеклассная работа по математике.Ученые. РефератИнтерес\Ребусы\Ребусы1\Числит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38145"/>
            <a:ext cx="3744416" cy="25023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691680" y="4725144"/>
            <a:ext cx="14029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Точка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92080" y="4747984"/>
            <a:ext cx="2371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Числитель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88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69640"/>
            <a:ext cx="8229600" cy="1143000"/>
          </a:xfrm>
        </p:spPr>
        <p:txBody>
          <a:bodyPr>
            <a:normAutofit/>
          </a:bodyPr>
          <a:lstStyle/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0070C0"/>
                </a:solidFill>
                <a:effectLst/>
              </a:rPr>
              <a:t>Задача 1</a:t>
            </a:r>
            <a:endParaRPr lang="ru-RU" dirty="0">
              <a:solidFill>
                <a:srgbClr val="0070C0"/>
              </a:solidFill>
              <a:effectLst/>
            </a:endParaRPr>
          </a:p>
        </p:txBody>
      </p:sp>
      <p:pic>
        <p:nvPicPr>
          <p:cNvPr id="8194" name="Picture 2" descr="C:\Documents and Settings\Admin\Мои документы\РИСУНКИ\рис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632" y="2276872"/>
            <a:ext cx="4248472" cy="397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44208" y="5624270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Ответ</a:t>
            </a:r>
            <a:r>
              <a:rPr lang="ru-RU" sz="2000" b="1" i="1" dirty="0" smtClean="0">
                <a:solidFill>
                  <a:srgbClr val="002060"/>
                </a:solidFill>
              </a:rPr>
              <a:t>: 20</a:t>
            </a:r>
            <a:endParaRPr lang="ru-RU" sz="2000" b="1" dirty="0"/>
          </a:p>
        </p:txBody>
      </p:sp>
      <p:sp>
        <p:nvSpPr>
          <p:cNvPr id="6" name="Объект 1"/>
          <p:cNvSpPr>
            <a:spLocks noGrp="1"/>
          </p:cNvSpPr>
          <p:nvPr>
            <p:ph idx="1"/>
          </p:nvPr>
        </p:nvSpPr>
        <p:spPr>
          <a:xfrm>
            <a:off x="565212" y="1590321"/>
            <a:ext cx="8229600" cy="651527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Сколько всего треугольников в фигуре?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7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Мои документы\РИСУНКИ\Школа\Карандаш Ручка\карандаш 1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3356992"/>
            <a:ext cx="2499741" cy="296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87566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Художник </a:t>
            </a:r>
            <a:r>
              <a:rPr lang="ru-RU" dirty="0">
                <a:solidFill>
                  <a:srgbClr val="002060"/>
                </a:solidFill>
              </a:rPr>
              <a:t>получил задание написать номера на дверях номеров в гостинице. Всего в гостинице 100 номеров. Сколько раз ему придётся писать цифру «9»?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/>
              </a:rPr>
              <a:t>Задача 2</a:t>
            </a:r>
            <a:endParaRPr lang="ru-RU" dirty="0">
              <a:solidFill>
                <a:srgbClr val="0070C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67944" y="378904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Ответ: </a:t>
            </a:r>
            <a:r>
              <a:rPr lang="ru-RU" sz="2400" dirty="0" smtClean="0">
                <a:solidFill>
                  <a:srgbClr val="002060"/>
                </a:solidFill>
              </a:rPr>
              <a:t>20 </a:t>
            </a:r>
            <a:r>
              <a:rPr lang="ru-RU" sz="2400" dirty="0">
                <a:solidFill>
                  <a:srgbClr val="002060"/>
                </a:solidFill>
              </a:rPr>
              <a:t>раз: 9, 19, 29, 39, 49, 59, 69, 79, 89, </a:t>
            </a:r>
            <a:r>
              <a:rPr lang="ru-RU" sz="2400" dirty="0" smtClean="0">
                <a:solidFill>
                  <a:srgbClr val="002060"/>
                </a:solidFill>
              </a:rPr>
              <a:t>9,9</a:t>
            </a:r>
            <a:r>
              <a:rPr lang="ru-RU" sz="2400" dirty="0">
                <a:solidFill>
                  <a:srgbClr val="002060"/>
                </a:solidFill>
              </a:rPr>
              <a:t>, 90, 91, 92, 93, 94, 95, 96, 97, </a:t>
            </a:r>
            <a:r>
              <a:rPr lang="ru-RU" sz="2400" dirty="0" smtClean="0">
                <a:solidFill>
                  <a:srgbClr val="002060"/>
                </a:solidFill>
              </a:rPr>
              <a:t>98.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85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Мои документы\РИСУНКИ\Звери Птицы\Собака\собака 12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6" t="4694" r="10001" b="12449"/>
          <a:stretch/>
        </p:blipFill>
        <p:spPr bwMode="auto">
          <a:xfrm>
            <a:off x="6660232" y="1636792"/>
            <a:ext cx="2101944" cy="282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620064"/>
            <a:ext cx="6779096" cy="302779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В будках живут сторожевые собаки. Алый терпеть не может </a:t>
            </a:r>
            <a:r>
              <a:rPr lang="ru-RU" sz="2400" dirty="0" err="1">
                <a:solidFill>
                  <a:srgbClr val="002060"/>
                </a:solidFill>
              </a:rPr>
              <a:t>Полкана</a:t>
            </a:r>
            <a:r>
              <a:rPr lang="ru-RU" sz="2400" dirty="0">
                <a:solidFill>
                  <a:srgbClr val="002060"/>
                </a:solidFill>
              </a:rPr>
              <a:t>, поэтому их будки не рядом. </a:t>
            </a:r>
            <a:r>
              <a:rPr lang="ru-RU" sz="2400" dirty="0" err="1">
                <a:solidFill>
                  <a:srgbClr val="002060"/>
                </a:solidFill>
              </a:rPr>
              <a:t>Полкан</a:t>
            </a:r>
            <a:r>
              <a:rPr lang="ru-RU" sz="2400" dirty="0">
                <a:solidFill>
                  <a:srgbClr val="002060"/>
                </a:solidFill>
              </a:rPr>
              <a:t> не переносит Рекса – их домики стоят врозь. Рекс недолюбливает Мухтара, поэтому их домики не соседние. Крайняя слева будка Рекса. В какой будке живёт </a:t>
            </a:r>
            <a:r>
              <a:rPr lang="ru-RU" sz="2400" dirty="0" err="1">
                <a:solidFill>
                  <a:srgbClr val="002060"/>
                </a:solidFill>
              </a:rPr>
              <a:t>Мухтар</a:t>
            </a:r>
            <a:r>
              <a:rPr lang="ru-RU" sz="2400" dirty="0" smtClean="0">
                <a:solidFill>
                  <a:srgbClr val="002060"/>
                </a:solidFill>
              </a:rPr>
              <a:t>?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/>
              </a:rPr>
              <a:t>Задача 3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5085183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Ответ: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1)Рекс       2)Алый     </a:t>
            </a:r>
            <a:r>
              <a:rPr lang="ru-RU" sz="2400" dirty="0" smtClean="0">
                <a:solidFill>
                  <a:srgbClr val="FF0000"/>
                </a:solidFill>
              </a:rPr>
              <a:t>3)</a:t>
            </a:r>
            <a:r>
              <a:rPr lang="ru-RU" sz="2400" dirty="0" err="1" smtClean="0">
                <a:solidFill>
                  <a:srgbClr val="FF0000"/>
                </a:solidFill>
              </a:rPr>
              <a:t>Мухтар</a:t>
            </a:r>
            <a:r>
              <a:rPr lang="ru-RU" sz="2400" dirty="0" smtClean="0">
                <a:solidFill>
                  <a:srgbClr val="002060"/>
                </a:solidFill>
              </a:rPr>
              <a:t>    4)</a:t>
            </a:r>
            <a:r>
              <a:rPr lang="ru-RU" sz="2400" dirty="0" err="1" smtClean="0">
                <a:solidFill>
                  <a:srgbClr val="002060"/>
                </a:solidFill>
              </a:rPr>
              <a:t>Полкан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86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389924"/>
            <a:ext cx="8229600" cy="2739760"/>
          </a:xfrm>
        </p:spPr>
        <p:txBody>
          <a:bodyPr/>
          <a:lstStyle/>
          <a:p>
            <a:pPr marL="109728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Квадрат </a:t>
            </a:r>
            <a:r>
              <a:rPr lang="ru-RU" sz="2400" dirty="0">
                <a:solidFill>
                  <a:srgbClr val="002060"/>
                </a:solidFill>
              </a:rPr>
              <a:t>разделён на 9 клеток. В двух из них поставлены красный и синий кружки. Необходимо расположить в каждой из остальных клеток квадрата по одному из кружков либо красного, либо синего, либо зелёного цвета, но так, чтобы в каждом столбце и каждой строке были кружки разного цвета.</a:t>
            </a:r>
          </a:p>
          <a:p>
            <a:endParaRPr lang="ru-RU" dirty="0"/>
          </a:p>
        </p:txBody>
      </p:sp>
      <p:pic>
        <p:nvPicPr>
          <p:cNvPr id="7171" name="Picture 3" descr="C:\Documents and Settings\Admin\Мои документы\РИСУНКИ\Копия (2) рис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476" y="4293096"/>
            <a:ext cx="2169966" cy="215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Documents and Settings\Admin\Мои документы\РИСУНКИ\Копия рис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348229"/>
            <a:ext cx="2016224" cy="204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66566" y="3936837"/>
            <a:ext cx="1124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Ответ:</a:t>
            </a:r>
            <a:endParaRPr lang="ru-RU" sz="2000" b="1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/>
              </a:rPr>
              <a:t>Задача 4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89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1512168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Нарисуйте </a:t>
            </a:r>
            <a:r>
              <a:rPr lang="ru-RU" dirty="0">
                <a:solidFill>
                  <a:srgbClr val="002060"/>
                </a:solidFill>
              </a:rPr>
              <a:t>портрет ученика, используя только математические знаки и геометрические фигуры. </a:t>
            </a:r>
          </a:p>
        </p:txBody>
      </p:sp>
      <p:pic>
        <p:nvPicPr>
          <p:cNvPr id="1029" name="Picture 5" descr="C:\Documents and Settings\Admin\Мои документы\РИСУНКИ\Школа\Танцуем.Поем\Рисование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416" y="3068960"/>
            <a:ext cx="4416794" cy="298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/>
              </a:rPr>
              <a:t>Задача 5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6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296144"/>
          </a:xfrm>
        </p:spPr>
        <p:txBody>
          <a:bodyPr>
            <a:normAutofit fontScale="90000"/>
          </a:bodyPr>
          <a:lstStyle/>
          <a:p>
            <a:pPr algn="ctr">
              <a:lnSpc>
                <a:spcPct val="85000"/>
              </a:lnSpc>
            </a:pPr>
            <a:r>
              <a:rPr lang="ru-RU" sz="4000" dirty="0" smtClean="0">
                <a:solidFill>
                  <a:srgbClr val="0070C0"/>
                </a:solidFill>
                <a:effectLst/>
              </a:rPr>
              <a:t/>
            </a:r>
            <a:br>
              <a:rPr lang="ru-RU" sz="4000" dirty="0" smtClean="0">
                <a:solidFill>
                  <a:srgbClr val="0070C0"/>
                </a:solidFill>
                <a:effectLst/>
              </a:rPr>
            </a:br>
            <a:r>
              <a:rPr lang="ru-RU" sz="4000" dirty="0" smtClean="0">
                <a:solidFill>
                  <a:srgbClr val="0070C0"/>
                </a:solidFill>
                <a:effectLst/>
              </a:rPr>
              <a:t>6. </a:t>
            </a:r>
            <a:r>
              <a:rPr lang="ru-RU" sz="4000" dirty="0">
                <a:solidFill>
                  <a:srgbClr val="0070C0"/>
                </a:solidFill>
                <a:effectLst/>
              </a:rPr>
              <a:t>Аукцион пословиц и поговорок</a:t>
            </a:r>
            <a:r>
              <a:rPr lang="ru-RU" sz="2800" dirty="0">
                <a:solidFill>
                  <a:srgbClr val="0070C0"/>
                </a:solidFill>
                <a:effectLst/>
              </a:rPr>
              <a:t/>
            </a:r>
            <a:br>
              <a:rPr lang="ru-RU" sz="2800" dirty="0">
                <a:solidFill>
                  <a:srgbClr val="0070C0"/>
                </a:solidFill>
                <a:effectLst/>
              </a:rPr>
            </a:br>
            <a:endParaRPr lang="ru-RU" sz="2800" dirty="0">
              <a:solidFill>
                <a:srgbClr val="0070C0"/>
              </a:solidFill>
              <a:effectLst/>
            </a:endParaRPr>
          </a:p>
        </p:txBody>
      </p:sp>
      <p:pic>
        <p:nvPicPr>
          <p:cNvPr id="2050" name="Picture 2" descr="C:\Documents and Settings\Admin\Мои документы\РИСУНКИ\Школа\proek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44824"/>
            <a:ext cx="2592288" cy="427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Admin\Мои документы\РИСУНКИ\Школа\Тетрадь Учебник Книга\книга 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616" y="2924944"/>
            <a:ext cx="2808312" cy="245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06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579519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1. Кто становится выше, когда садится?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85000"/>
              </a:lnSpc>
            </a:pPr>
            <a:r>
              <a:rPr lang="ru-RU" sz="3200" dirty="0" smtClean="0">
                <a:solidFill>
                  <a:srgbClr val="0070C0"/>
                </a:solidFill>
                <a:effectLst/>
              </a:rPr>
              <a:t>Интеллектуальная разминка</a:t>
            </a:r>
            <a:br>
              <a:rPr lang="ru-RU" sz="3200" dirty="0" smtClean="0">
                <a:solidFill>
                  <a:srgbClr val="0070C0"/>
                </a:solidFill>
                <a:effectLst/>
              </a:rPr>
            </a:br>
            <a:r>
              <a:rPr lang="ru-RU" sz="3200" dirty="0" smtClean="0">
                <a:solidFill>
                  <a:srgbClr val="0070C0"/>
                </a:solidFill>
                <a:effectLst/>
              </a:rPr>
              <a:t>Вопросы </a:t>
            </a:r>
            <a:r>
              <a:rPr lang="en-US" sz="3200" dirty="0" smtClean="0">
                <a:solidFill>
                  <a:srgbClr val="0070C0"/>
                </a:solidFill>
                <a:effectLst/>
              </a:rPr>
              <a:t>I</a:t>
            </a:r>
            <a:r>
              <a:rPr lang="ru-RU" sz="3200" dirty="0" smtClean="0">
                <a:solidFill>
                  <a:srgbClr val="0070C0"/>
                </a:solidFill>
                <a:effectLst/>
              </a:rPr>
              <a:t> команде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1266" name="Picture 2" descr="C:\Documents and Settings\Admin\Мои документы\РИСУНКИ\Пища\Яйцо\яйцо 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423" y="3717032"/>
            <a:ext cx="3333750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1"/>
          <p:cNvSpPr txBox="1">
            <a:spLocks/>
          </p:cNvSpPr>
          <p:nvPr/>
        </p:nvSpPr>
        <p:spPr>
          <a:xfrm>
            <a:off x="467544" y="2092504"/>
            <a:ext cx="8229600" cy="864096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dirty="0" smtClean="0">
                <a:solidFill>
                  <a:srgbClr val="002060"/>
                </a:solidFill>
              </a:rPr>
              <a:t>2. Как называется инструмент для построения окружностей? </a:t>
            </a:r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467544" y="2953152"/>
            <a:ext cx="8229600" cy="97210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dirty="0" smtClean="0">
                <a:solidFill>
                  <a:srgbClr val="002060"/>
                </a:solidFill>
              </a:rPr>
              <a:t>3. Одно яйцо варится 4 минуты. Сколько минут нужно варить 5 яиц? </a:t>
            </a:r>
          </a:p>
        </p:txBody>
      </p:sp>
    </p:spTree>
    <p:extLst>
      <p:ext uri="{BB962C8B-B14F-4D97-AF65-F5344CB8AC3E}">
        <p14:creationId xmlns:p14="http://schemas.microsoft.com/office/powerpoint/2010/main" val="245342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548680"/>
            <a:ext cx="7139136" cy="5760640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Одна голова – хорошо, а …</a:t>
            </a:r>
          </a:p>
          <a:p>
            <a:r>
              <a:rPr lang="ru-RU" dirty="0">
                <a:solidFill>
                  <a:srgbClr val="002060"/>
                </a:solidFill>
              </a:rPr>
              <a:t>Один в поле …</a:t>
            </a:r>
          </a:p>
          <a:p>
            <a:r>
              <a:rPr lang="ru-RU" dirty="0">
                <a:solidFill>
                  <a:srgbClr val="002060"/>
                </a:solidFill>
              </a:rPr>
              <a:t>Одна рука узла не вяжет</a:t>
            </a:r>
          </a:p>
          <a:p>
            <a:r>
              <a:rPr lang="ru-RU" dirty="0">
                <a:solidFill>
                  <a:srgbClr val="002060"/>
                </a:solidFill>
              </a:rPr>
              <a:t>У семи нянек дитя без глазу</a:t>
            </a:r>
          </a:p>
          <a:p>
            <a:r>
              <a:rPr lang="ru-RU" dirty="0">
                <a:solidFill>
                  <a:srgbClr val="002060"/>
                </a:solidFill>
              </a:rPr>
              <a:t>Семь раз </a:t>
            </a:r>
            <a:r>
              <a:rPr lang="ru-RU" dirty="0" smtClean="0">
                <a:solidFill>
                  <a:srgbClr val="002060"/>
                </a:solidFill>
              </a:rPr>
              <a:t>отмерь </a:t>
            </a:r>
            <a:r>
              <a:rPr lang="ru-RU" dirty="0">
                <a:solidFill>
                  <a:srgbClr val="002060"/>
                </a:solidFill>
              </a:rPr>
              <a:t>– …</a:t>
            </a:r>
          </a:p>
          <a:p>
            <a:r>
              <a:rPr lang="ru-RU" dirty="0">
                <a:solidFill>
                  <a:srgbClr val="002060"/>
                </a:solidFill>
              </a:rPr>
              <a:t>Хвастуну цена – три копейки</a:t>
            </a:r>
          </a:p>
          <a:p>
            <a:r>
              <a:rPr lang="ru-RU" dirty="0">
                <a:solidFill>
                  <a:srgbClr val="002060"/>
                </a:solidFill>
              </a:rPr>
              <a:t>На седьмом небе от …</a:t>
            </a:r>
          </a:p>
          <a:p>
            <a:r>
              <a:rPr lang="ru-RU" dirty="0">
                <a:solidFill>
                  <a:srgbClr val="002060"/>
                </a:solidFill>
              </a:rPr>
              <a:t>Семеро одного не …</a:t>
            </a:r>
          </a:p>
          <a:p>
            <a:r>
              <a:rPr lang="ru-RU" dirty="0">
                <a:solidFill>
                  <a:srgbClr val="002060"/>
                </a:solidFill>
              </a:rPr>
              <a:t>Не имей сто рублей, а имей …</a:t>
            </a:r>
          </a:p>
          <a:p>
            <a:r>
              <a:rPr lang="ru-RU" dirty="0">
                <a:solidFill>
                  <a:srgbClr val="002060"/>
                </a:solidFill>
              </a:rPr>
              <a:t>За двумя зайцами погонишься …</a:t>
            </a:r>
          </a:p>
          <a:p>
            <a:r>
              <a:rPr lang="ru-RU" dirty="0">
                <a:solidFill>
                  <a:srgbClr val="002060"/>
                </a:solidFill>
              </a:rPr>
              <a:t>Сам не дерусь, семерых не боюсь</a:t>
            </a:r>
          </a:p>
          <a:p>
            <a:r>
              <a:rPr lang="ru-RU" dirty="0">
                <a:solidFill>
                  <a:srgbClr val="002060"/>
                </a:solidFill>
              </a:rPr>
              <a:t>Семь вёрст до небес и всё лесом</a:t>
            </a:r>
          </a:p>
          <a:p>
            <a:r>
              <a:rPr lang="ru-RU" dirty="0">
                <a:solidFill>
                  <a:srgbClr val="002060"/>
                </a:solidFill>
              </a:rPr>
              <a:t>Семи пядей во лбу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57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Мои документы\РИСУНКИ\рис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088" y="3717032"/>
            <a:ext cx="3350121" cy="291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1"/>
          <p:cNvSpPr txBox="1">
            <a:spLocks/>
          </p:cNvSpPr>
          <p:nvPr/>
        </p:nvSpPr>
        <p:spPr>
          <a:xfrm>
            <a:off x="448112" y="1484784"/>
            <a:ext cx="8229600" cy="18002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dirty="0" smtClean="0">
                <a:solidFill>
                  <a:srgbClr val="002060"/>
                </a:solidFill>
              </a:rPr>
              <a:t>Дан </a:t>
            </a:r>
            <a:r>
              <a:rPr lang="ru-RU" dirty="0">
                <a:solidFill>
                  <a:srgbClr val="002060"/>
                </a:solidFill>
              </a:rPr>
              <a:t>произвольный треугольник. Можно ли провести прямую так, чтобы она пересекла все стороны треугольника? Если да, то сделайте рисунок.</a:t>
            </a:r>
            <a:r>
              <a:rPr lang="ru-RU" sz="2900" dirty="0">
                <a:solidFill>
                  <a:srgbClr val="002060"/>
                </a:solidFill>
              </a:rPr>
              <a:t> 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14135" y="3516977"/>
            <a:ext cx="1124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Ответ:</a:t>
            </a:r>
            <a:endParaRPr lang="ru-RU" sz="2000" b="1" dirty="0"/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/>
              </a:rPr>
              <a:t>Задача 7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60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2996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Как </a:t>
            </a:r>
            <a:r>
              <a:rPr lang="ru-RU" dirty="0">
                <a:solidFill>
                  <a:srgbClr val="002060"/>
                </a:solidFill>
              </a:rPr>
              <a:t>налить 8 литров воды, используя два сосуда вместимостью 10 литров и 3 литра?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/>
              </a:rPr>
              <a:t>Задача 8</a:t>
            </a:r>
            <a:endParaRPr lang="ru-RU" dirty="0">
              <a:solidFill>
                <a:srgbClr val="0070C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5885" y="4356745"/>
            <a:ext cx="1124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Ответ:</a:t>
            </a:r>
            <a:endParaRPr lang="ru-RU" sz="20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275023"/>
              </p:ext>
            </p:extLst>
          </p:nvPr>
        </p:nvGraphicFramePr>
        <p:xfrm>
          <a:off x="2111810" y="4356745"/>
          <a:ext cx="6072508" cy="19902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7832"/>
                <a:gridCol w="375334"/>
                <a:gridCol w="375334"/>
                <a:gridCol w="375334"/>
                <a:gridCol w="375334"/>
                <a:gridCol w="375334"/>
                <a:gridCol w="375334"/>
                <a:gridCol w="375334"/>
                <a:gridCol w="375334"/>
                <a:gridCol w="375334"/>
                <a:gridCol w="375334"/>
                <a:gridCol w="375334"/>
                <a:gridCol w="375334"/>
                <a:gridCol w="375334"/>
                <a:gridCol w="375334"/>
              </a:tblGrid>
              <a:tr h="398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Шаги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96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Сосуд 10л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96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Сосуд 3л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1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7" name="Рисунок 6" descr="C:\Documents and Settings\Admin\Мои документы\РИСУНКИ\Посуда\ведро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52951"/>
            <a:ext cx="1512168" cy="2103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Documents and Settings\Admin\Мои документы\РИСУНКИ\Посуда\ведро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78863"/>
            <a:ext cx="936104" cy="1294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482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443616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Как </a:t>
            </a:r>
            <a:r>
              <a:rPr lang="ru-RU" dirty="0">
                <a:solidFill>
                  <a:srgbClr val="002060"/>
                </a:solidFill>
              </a:rPr>
              <a:t>нужно разделить циферблат часов двумя линиями на 3 части так. Чтобы во всех частях сумма чисел была одинакова?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  <a:effectLst/>
              </a:rPr>
              <a:t>Задача 9</a:t>
            </a:r>
            <a:endParaRPr lang="ru-RU" sz="4000" dirty="0">
              <a:solidFill>
                <a:srgbClr val="0070C0"/>
              </a:solidFill>
              <a:effectLst/>
            </a:endParaRPr>
          </a:p>
        </p:txBody>
      </p:sp>
      <p:pic>
        <p:nvPicPr>
          <p:cNvPr id="6146" name="Picture 2" descr="C:\Documents and Settings\Admin\Мои документы\Внеклассная работа по математике.Ученые. РефератИнтерес\Увлекательная математика(стихи.рисунки)\Рис.14(продолжение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186881"/>
            <a:ext cx="2722794" cy="312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Admin\Мои документы\Внеклассная работа по математике.Ученые. РефератИнтерес\Увлекательная математика(стихи.рисунки)\Рис.14(начало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272" y="3179631"/>
            <a:ext cx="2644553" cy="312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91464" y="2854404"/>
            <a:ext cx="1124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Ответ: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431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875664"/>
          </a:xfrm>
        </p:spPr>
        <p:txBody>
          <a:bodyPr/>
          <a:lstStyle/>
          <a:p>
            <a:pPr marL="109728" indent="0">
              <a:buNone/>
            </a:pPr>
            <a:r>
              <a:rPr lang="ru-RU" dirty="0">
                <a:solidFill>
                  <a:srgbClr val="002060"/>
                </a:solidFill>
              </a:rPr>
              <a:t>Разделите клавиатуру телефона на три части так, чтобы суммы чисел в каждой из них были равными. Каждая часть должна состоять из целых чисел.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/>
              </a:rPr>
              <a:t>Задача 10</a:t>
            </a:r>
            <a:endParaRPr lang="ru-RU" dirty="0">
              <a:solidFill>
                <a:srgbClr val="0070C0"/>
              </a:solidFill>
              <a:effectLst/>
            </a:endParaRPr>
          </a:p>
        </p:txBody>
      </p:sp>
      <p:pic>
        <p:nvPicPr>
          <p:cNvPr id="5122" name="Picture 2" descr="C:\Documents and Settings\Admin\Мои документы\Внеклассная работа по математике.Ученые. РефератИнтерес\Увлекательная математика(стихи.рисунки)\Рис.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74088"/>
            <a:ext cx="2514798" cy="255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9566" t="25846" r="26085" b="7971"/>
          <a:stretch/>
        </p:blipFill>
        <p:spPr bwMode="auto">
          <a:xfrm>
            <a:off x="5004048" y="3474088"/>
            <a:ext cx="3096344" cy="2736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90207" y="3073978"/>
            <a:ext cx="1124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Ответ: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06088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Внеклассная работа по математике.Ученые. РефератИнтерес\Увлекательная математика(стихи.рисунки)\Рис.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7" b="5311"/>
          <a:stretch/>
        </p:blipFill>
        <p:spPr bwMode="auto">
          <a:xfrm>
            <a:off x="2339752" y="3068354"/>
            <a:ext cx="4891260" cy="242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731647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На </a:t>
            </a:r>
            <a:r>
              <a:rPr lang="ru-RU" dirty="0">
                <a:solidFill>
                  <a:srgbClr val="002060"/>
                </a:solidFill>
              </a:rPr>
              <a:t>трёх банках с вареньем наклеены надписи. Какого вида варенье в каждой из банок, если известно, что все надписи неверны</a:t>
            </a:r>
            <a:r>
              <a:rPr lang="ru-RU" dirty="0" smtClean="0">
                <a:solidFill>
                  <a:srgbClr val="002060"/>
                </a:solidFill>
              </a:rPr>
              <a:t>?</a:t>
            </a:r>
            <a:endParaRPr lang="ru-RU" dirty="0">
              <a:solidFill>
                <a:srgbClr val="002060"/>
              </a:solidFill>
            </a:endParaRP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/>
              </a:rPr>
              <a:t>Задача 11</a:t>
            </a:r>
            <a:endParaRPr lang="ru-RU" dirty="0">
              <a:solidFill>
                <a:srgbClr val="0070C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5636840"/>
            <a:ext cx="7453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</a:rPr>
              <a:t>Ответ:</a:t>
            </a:r>
            <a:r>
              <a:rPr lang="ru-RU" sz="2400" dirty="0">
                <a:solidFill>
                  <a:srgbClr val="002060"/>
                </a:solidFill>
              </a:rPr>
              <a:t> 1)земляника, </a:t>
            </a:r>
            <a:r>
              <a:rPr lang="ru-RU" sz="2400" dirty="0" smtClean="0">
                <a:solidFill>
                  <a:srgbClr val="002060"/>
                </a:solidFill>
              </a:rPr>
              <a:t>2)малина</a:t>
            </a:r>
            <a:r>
              <a:rPr lang="ru-RU" sz="2400" dirty="0">
                <a:solidFill>
                  <a:srgbClr val="002060"/>
                </a:solidFill>
              </a:rPr>
              <a:t>, </a:t>
            </a:r>
            <a:r>
              <a:rPr lang="ru-RU" sz="2400" dirty="0" smtClean="0">
                <a:solidFill>
                  <a:srgbClr val="002060"/>
                </a:solidFill>
              </a:rPr>
              <a:t>3)клубника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72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5025" y="1268760"/>
            <a:ext cx="8229600" cy="201968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4. Подряд стоят 6 стаканов: 3 с водой и 3 пустые. Дотронувшись рукой лишь до одного стакана, добейтесь, чтобы пустые и полные стаканы чередовались.</a:t>
            </a:r>
          </a:p>
        </p:txBody>
      </p:sp>
      <p:pic>
        <p:nvPicPr>
          <p:cNvPr id="3074" name="Picture 2" descr="C:\Documents and Settings\Admin\Мои документы\Внеклассная работа по математике.Ученые. РефератИнтерес\Увлекательная математика(стихи.рисунки)\Рис.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0" b="8600"/>
          <a:stretch/>
        </p:blipFill>
        <p:spPr bwMode="auto">
          <a:xfrm>
            <a:off x="2157557" y="3356992"/>
            <a:ext cx="4824536" cy="246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41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365071"/>
            <a:ext cx="5626968" cy="4525963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5. Если на некоторую геометрическую фигуру посмотреть сбоку, то увидишь треугольник, а если сверху – круг. Что это за геометрическая фигура?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33" t="25992" r="38243" b="13096"/>
          <a:stretch/>
        </p:blipFill>
        <p:spPr bwMode="auto">
          <a:xfrm>
            <a:off x="6230808" y="1196752"/>
            <a:ext cx="2148100" cy="4455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70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/>
              </a:rPr>
              <a:t>Ребусы</a:t>
            </a:r>
            <a:endParaRPr lang="ru-RU" dirty="0">
              <a:solidFill>
                <a:srgbClr val="0070C0"/>
              </a:solidFill>
              <a:effectLst/>
            </a:endParaRPr>
          </a:p>
        </p:txBody>
      </p:sp>
      <p:pic>
        <p:nvPicPr>
          <p:cNvPr id="4" name="Рисунок 3" descr="C:\Documents and Settings\Admin\Мои документы\Внеклассная работа по математике.Ученые. РефератИнтерес\Ребусы\Ребусы\R10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90613"/>
            <a:ext cx="4176464" cy="2950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Documents and Settings\Admin\Мои документы\Внеклассная работа по математике.Ученые. РефератИнтерес\Ребусы\Ребусы1\R24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49666"/>
            <a:ext cx="2664296" cy="417646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907704" y="5274722"/>
            <a:ext cx="196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</a:rPr>
              <a:t>Диаметр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23797" y="5728964"/>
            <a:ext cx="1176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Знак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62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867551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1. Что становится легче, когда его наполняют? </a:t>
            </a: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85000"/>
              </a:lnSpc>
            </a:pPr>
            <a:r>
              <a:rPr lang="ru-RU" sz="3200" dirty="0">
                <a:solidFill>
                  <a:srgbClr val="0070C0"/>
                </a:solidFill>
                <a:effectLst/>
              </a:rPr>
              <a:t>Интеллектуальная разминка</a:t>
            </a:r>
            <a:br>
              <a:rPr lang="ru-RU" sz="3200" dirty="0">
                <a:solidFill>
                  <a:srgbClr val="0070C0"/>
                </a:solidFill>
                <a:effectLst/>
              </a:rPr>
            </a:br>
            <a:r>
              <a:rPr lang="ru-RU" sz="3200" dirty="0">
                <a:solidFill>
                  <a:srgbClr val="0070C0"/>
                </a:solidFill>
                <a:effectLst/>
              </a:rPr>
              <a:t>Вопросы </a:t>
            </a:r>
            <a:r>
              <a:rPr lang="en-US" sz="3200" dirty="0" smtClean="0">
                <a:solidFill>
                  <a:srgbClr val="0070C0"/>
                </a:solidFill>
                <a:effectLst/>
              </a:rPr>
              <a:t>II</a:t>
            </a:r>
            <a:r>
              <a:rPr lang="ru-RU" sz="3200" dirty="0" smtClean="0">
                <a:solidFill>
                  <a:srgbClr val="0070C0"/>
                </a:solidFill>
                <a:effectLst/>
              </a:rPr>
              <a:t> </a:t>
            </a:r>
            <a:r>
              <a:rPr lang="ru-RU" sz="3200" dirty="0">
                <a:solidFill>
                  <a:srgbClr val="0070C0"/>
                </a:solidFill>
                <a:effectLst/>
              </a:rPr>
              <a:t>команде</a:t>
            </a:r>
            <a:endParaRPr lang="ru-RU" dirty="0"/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67544" y="2348880"/>
            <a:ext cx="8229600" cy="100811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dirty="0" smtClean="0">
                <a:solidFill>
                  <a:srgbClr val="002060"/>
                </a:solidFill>
              </a:rPr>
              <a:t>2. Как называется прибор для измерения углов? </a:t>
            </a: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487368" y="3339832"/>
            <a:ext cx="8229600" cy="90010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dirty="0" smtClean="0">
                <a:solidFill>
                  <a:srgbClr val="002060"/>
                </a:solidFill>
              </a:rPr>
              <a:t>3. Что тяжелее: тонна пуха или тонна железа? </a:t>
            </a:r>
            <a:endParaRPr lang="ru-RU" dirty="0"/>
          </a:p>
        </p:txBody>
      </p:sp>
      <p:pic>
        <p:nvPicPr>
          <p:cNvPr id="12290" name="Picture 2" descr="C:\Documents and Settings\Admin\Мои документы\РИСУНКИ\Весы Гири Касса Подкова\весы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208" y="3933056"/>
            <a:ext cx="2137943" cy="259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1443616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4. Два землекопа выкапывают 2 метра канавы за 2 часа. Сколько землекопов за 5 часов выкопают 5 метров канавы? </a:t>
            </a:r>
          </a:p>
          <a:p>
            <a:endParaRPr lang="ru-RU" dirty="0"/>
          </a:p>
        </p:txBody>
      </p:sp>
      <p:pic>
        <p:nvPicPr>
          <p:cNvPr id="13314" name="Picture 2" descr="C:\Documents and Settings\Admin\Мои документы\РИСУНКИ\Часы\Рисунок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59" r="3059"/>
          <a:stretch/>
        </p:blipFill>
        <p:spPr bwMode="auto">
          <a:xfrm>
            <a:off x="6012160" y="2625294"/>
            <a:ext cx="1800200" cy="32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1"/>
          <p:cNvSpPr txBox="1">
            <a:spLocks/>
          </p:cNvSpPr>
          <p:nvPr/>
        </p:nvSpPr>
        <p:spPr>
          <a:xfrm>
            <a:off x="1043608" y="2437769"/>
            <a:ext cx="4536504" cy="36640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Решение: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pPr marL="109728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Два землекопа выкапывают 1 метр канавы за 1час. Тогда за 5 часов они выкопают 5 метров канавы? </a:t>
            </a:r>
          </a:p>
          <a:p>
            <a:pPr marL="109728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Ответ: </a:t>
            </a:r>
            <a:r>
              <a:rPr lang="ru-RU" dirty="0" smtClean="0">
                <a:solidFill>
                  <a:srgbClr val="002060"/>
                </a:solidFill>
              </a:rPr>
              <a:t>5 землекопов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568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292306"/>
            <a:ext cx="5112568" cy="396044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5. Если на некоторую геометрическую фигуру посмотреть сбоку, то увидишь круг, если сверху – тоже круг. Что это за геометрическая фигура?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0" t="29489" r="16541" b="13096"/>
          <a:stretch/>
        </p:blipFill>
        <p:spPr bwMode="auto">
          <a:xfrm>
            <a:off x="6156176" y="1052736"/>
            <a:ext cx="1919514" cy="4200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515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70C0"/>
                </a:solidFill>
                <a:effectLst/>
              </a:rPr>
              <a:t>Ребусы</a:t>
            </a:r>
            <a:endParaRPr lang="ru-RU" dirty="0"/>
          </a:p>
        </p:txBody>
      </p:sp>
      <p:pic>
        <p:nvPicPr>
          <p:cNvPr id="4" name="Рисунок 3" descr="C:\Documents and Settings\Admin\Мои документы\Внеклассная работа по математике.Ученые. РефератИнтерес\Ребусы\Ребусы1\Вершина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70544"/>
            <a:ext cx="3744416" cy="2466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Documents and Settings\Admin\Мои документы\Внеклассная работа по математике.Ученые. РефератИнтерес\Ребусы\Ребусы1\Диагональ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7312"/>
            <a:ext cx="3528392" cy="2449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403648" y="4869160"/>
            <a:ext cx="2068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Вершина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67011" y="4869160"/>
            <a:ext cx="2409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Диагональ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3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</TotalTime>
  <Words>779</Words>
  <Application>Microsoft Office PowerPoint</Application>
  <PresentationFormat>Экран (4:3)</PresentationFormat>
  <Paragraphs>123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Открытая</vt:lpstr>
      <vt:lpstr>Одна голова– хорошо,  а две – лучше</vt:lpstr>
      <vt:lpstr>Интеллектуальная разминка Вопросы I команде</vt:lpstr>
      <vt:lpstr>Презентация PowerPoint</vt:lpstr>
      <vt:lpstr>Презентация PowerPoint</vt:lpstr>
      <vt:lpstr>Ребусы</vt:lpstr>
      <vt:lpstr>Интеллектуальная разминка Вопросы II команде</vt:lpstr>
      <vt:lpstr>Презентация PowerPoint</vt:lpstr>
      <vt:lpstr>Презентация PowerPoint</vt:lpstr>
      <vt:lpstr>Ребусы</vt:lpstr>
      <vt:lpstr>Интеллектуальная разминка Вопросы III команде</vt:lpstr>
      <vt:lpstr>Презентация PowerPoint</vt:lpstr>
      <vt:lpstr>Презентация PowerPoint</vt:lpstr>
      <vt:lpstr>Ребусы</vt:lpstr>
      <vt:lpstr>Задача 1</vt:lpstr>
      <vt:lpstr>Задача 2</vt:lpstr>
      <vt:lpstr>Задача 3</vt:lpstr>
      <vt:lpstr>Задача 4</vt:lpstr>
      <vt:lpstr>Задача 5</vt:lpstr>
      <vt:lpstr> 6. Аукцион пословиц и поговорок </vt:lpstr>
      <vt:lpstr>Презентация PowerPoint</vt:lpstr>
      <vt:lpstr>Задача 7</vt:lpstr>
      <vt:lpstr>Задача 8</vt:lpstr>
      <vt:lpstr>Задача 9</vt:lpstr>
      <vt:lpstr>Задача 10</vt:lpstr>
      <vt:lpstr>Задача 11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Умники и умницы</dc:title>
  <dc:creator>Догадова</dc:creator>
  <cp:lastModifiedBy>Догадова</cp:lastModifiedBy>
  <cp:revision>42</cp:revision>
  <dcterms:created xsi:type="dcterms:W3CDTF">2013-03-08T09:29:56Z</dcterms:created>
  <dcterms:modified xsi:type="dcterms:W3CDTF">2013-05-04T15:39:46Z</dcterms:modified>
</cp:coreProperties>
</file>