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72" r:id="rId3"/>
    <p:sldId id="273" r:id="rId4"/>
    <p:sldId id="266" r:id="rId5"/>
    <p:sldId id="275" r:id="rId6"/>
    <p:sldId id="278" r:id="rId7"/>
    <p:sldId id="274" r:id="rId8"/>
    <p:sldId id="277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00"/>
    <a:srgbClr val="CCE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354C3-7B1B-4872-95C4-5E821A18DE7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73265-DC6D-4E8E-93A7-B65AE15D9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47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8984B-9386-4485-84F3-EDD3ABA000D8}" type="slidenum">
              <a:rPr lang="ru-RU"/>
              <a:pPr/>
              <a:t>2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http://www.terver.ru/maththeoryAlgebra.php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9A9C8-5681-4624-BE41-E659EBDEB0E4}" type="slidenum">
              <a:rPr lang="ru-RU"/>
              <a:pPr/>
              <a:t>3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http://www.terver.ru/maththeoryAlgebra.php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8F458-549B-4D45-9E5B-6E490C791F48}" type="slidenum">
              <a:rPr lang="ru-RU"/>
              <a:pPr/>
              <a:t>5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88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9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7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77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06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6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65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27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75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523AC-E353-42C9-8BB0-E68FC2DD957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53C6B-7CF0-42AE-943A-CD15010980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Documents and Settings\Admin\Мои документы\Загрузки\4_Картинки_школа\доска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83904" cy="621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67008" y="807683"/>
            <a:ext cx="4211960" cy="345638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Нахождение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наибольшего и наименьшего значений функции на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отрезке</a:t>
            </a:r>
            <a:endParaRPr lang="ru-RU" sz="3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293096"/>
            <a:ext cx="4036098" cy="124756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Алгебра и начала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математического анализа,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класс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4553"/>
            <a:ext cx="1034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4089538" y="3640139"/>
            <a:ext cx="4889532" cy="2617025"/>
          </a:xfrm>
          <a:prstGeom prst="rect">
            <a:avLst/>
          </a:prstGeom>
          <a:solidFill>
            <a:srgbClr val="FFCCFF">
              <a:alpha val="56863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857" y="5355317"/>
            <a:ext cx="1217130" cy="142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7" name="Freeform 15"/>
          <p:cNvSpPr>
            <a:spLocks/>
          </p:cNvSpPr>
          <p:nvPr/>
        </p:nvSpPr>
        <p:spPr bwMode="auto">
          <a:xfrm>
            <a:off x="1498600" y="754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498600" y="3802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56" name="Group 44"/>
          <p:cNvGrpSpPr>
            <a:grpSpLocks/>
          </p:cNvGrpSpPr>
          <p:nvPr/>
        </p:nvGrpSpPr>
        <p:grpSpPr bwMode="auto">
          <a:xfrm>
            <a:off x="244475" y="1312863"/>
            <a:ext cx="3336925" cy="584200"/>
            <a:chOff x="154" y="827"/>
            <a:chExt cx="2102" cy="368"/>
          </a:xfrm>
        </p:grpSpPr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 flipH="1">
              <a:off x="960" y="1011"/>
              <a:ext cx="1296" cy="0"/>
            </a:xfrm>
            <a:prstGeom prst="line">
              <a:avLst/>
            </a:prstGeom>
            <a:noFill/>
            <a:ln w="9525">
              <a:solidFill>
                <a:srgbClr val="0099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Text Box 34"/>
            <p:cNvSpPr txBox="1">
              <a:spLocks noChangeArrowheads="1"/>
            </p:cNvSpPr>
            <p:nvPr/>
          </p:nvSpPr>
          <p:spPr bwMode="auto">
            <a:xfrm>
              <a:off x="154" y="827"/>
              <a:ext cx="8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наибольшее </a:t>
              </a:r>
            </a:p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  <p:sp>
          <p:nvSpPr>
            <p:cNvPr id="13347" name="Oval 35"/>
            <p:cNvSpPr>
              <a:spLocks noChangeArrowheads="1"/>
            </p:cNvSpPr>
            <p:nvPr/>
          </p:nvSpPr>
          <p:spPr bwMode="auto">
            <a:xfrm>
              <a:off x="920" y="987"/>
              <a:ext cx="48" cy="48"/>
            </a:xfrm>
            <a:prstGeom prst="ellipse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358" name="Group 46"/>
          <p:cNvGrpSpPr>
            <a:grpSpLocks/>
          </p:cNvGrpSpPr>
          <p:nvPr/>
        </p:nvGrpSpPr>
        <p:grpSpPr bwMode="auto">
          <a:xfrm>
            <a:off x="177800" y="4419608"/>
            <a:ext cx="1676400" cy="584201"/>
            <a:chOff x="112" y="2784"/>
            <a:chExt cx="1056" cy="368"/>
          </a:xfrm>
        </p:grpSpPr>
        <p:sp>
          <p:nvSpPr>
            <p:cNvPr id="13345" name="Freeform 33"/>
            <p:cNvSpPr>
              <a:spLocks/>
            </p:cNvSpPr>
            <p:nvPr/>
          </p:nvSpPr>
          <p:spPr bwMode="auto">
            <a:xfrm>
              <a:off x="928" y="2947"/>
              <a:ext cx="240" cy="1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1"/>
                </a:cxn>
              </a:cxnLst>
              <a:rect l="0" t="0" r="r" b="b"/>
              <a:pathLst>
                <a:path w="240" h="1">
                  <a:moveTo>
                    <a:pt x="240" y="0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99F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50" name="Oval 38"/>
            <p:cNvSpPr>
              <a:spLocks noChangeArrowheads="1"/>
            </p:cNvSpPr>
            <p:nvPr/>
          </p:nvSpPr>
          <p:spPr bwMode="auto">
            <a:xfrm>
              <a:off x="928" y="2923"/>
              <a:ext cx="48" cy="48"/>
            </a:xfrm>
            <a:prstGeom prst="ellipse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3" name="Text Box 41"/>
            <p:cNvSpPr txBox="1">
              <a:spLocks noChangeArrowheads="1"/>
            </p:cNvSpPr>
            <p:nvPr/>
          </p:nvSpPr>
          <p:spPr bwMode="auto">
            <a:xfrm>
              <a:off x="112" y="2784"/>
              <a:ext cx="8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наибольшее </a:t>
              </a:r>
            </a:p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grpSp>
        <p:nvGrpSpPr>
          <p:cNvPr id="13357" name="Group 45"/>
          <p:cNvGrpSpPr>
            <a:grpSpLocks/>
          </p:cNvGrpSpPr>
          <p:nvPr/>
        </p:nvGrpSpPr>
        <p:grpSpPr bwMode="auto">
          <a:xfrm>
            <a:off x="230188" y="2112963"/>
            <a:ext cx="1687513" cy="584200"/>
            <a:chOff x="145" y="1331"/>
            <a:chExt cx="1063" cy="368"/>
          </a:xfrm>
        </p:grpSpPr>
        <p:sp>
          <p:nvSpPr>
            <p:cNvPr id="13344" name="Freeform 32"/>
            <p:cNvSpPr>
              <a:spLocks/>
            </p:cNvSpPr>
            <p:nvPr/>
          </p:nvSpPr>
          <p:spPr bwMode="auto">
            <a:xfrm>
              <a:off x="968" y="1491"/>
              <a:ext cx="240" cy="1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1"/>
                </a:cxn>
              </a:cxnLst>
              <a:rect l="0" t="0" r="r" b="b"/>
              <a:pathLst>
                <a:path w="240" h="1">
                  <a:moveTo>
                    <a:pt x="240" y="0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8" name="Oval 36"/>
            <p:cNvSpPr>
              <a:spLocks noChangeArrowheads="1"/>
            </p:cNvSpPr>
            <p:nvPr/>
          </p:nvSpPr>
          <p:spPr bwMode="auto">
            <a:xfrm>
              <a:off x="928" y="1467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4" name="Text Box 42"/>
            <p:cNvSpPr txBox="1">
              <a:spLocks noChangeArrowheads="1"/>
            </p:cNvSpPr>
            <p:nvPr/>
          </p:nvSpPr>
          <p:spPr bwMode="auto">
            <a:xfrm>
              <a:off x="145" y="1331"/>
              <a:ext cx="84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наименьшее</a:t>
              </a:r>
            </a:p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grpSp>
        <p:nvGrpSpPr>
          <p:cNvPr id="13359" name="Group 47"/>
          <p:cNvGrpSpPr>
            <a:grpSpLocks/>
          </p:cNvGrpSpPr>
          <p:nvPr/>
        </p:nvGrpSpPr>
        <p:grpSpPr bwMode="auto">
          <a:xfrm>
            <a:off x="153988" y="5181609"/>
            <a:ext cx="3414713" cy="584201"/>
            <a:chOff x="97" y="3264"/>
            <a:chExt cx="2151" cy="368"/>
          </a:xfrm>
        </p:grpSpPr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 flipH="1">
              <a:off x="952" y="3411"/>
              <a:ext cx="129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9" name="Oval 37"/>
            <p:cNvSpPr>
              <a:spLocks noChangeArrowheads="1"/>
            </p:cNvSpPr>
            <p:nvPr/>
          </p:nvSpPr>
          <p:spPr bwMode="auto">
            <a:xfrm>
              <a:off x="928" y="3387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5" name="Text Box 43"/>
            <p:cNvSpPr txBox="1">
              <a:spLocks noChangeArrowheads="1"/>
            </p:cNvSpPr>
            <p:nvPr/>
          </p:nvSpPr>
          <p:spPr bwMode="auto">
            <a:xfrm>
              <a:off x="97" y="3264"/>
              <a:ext cx="84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наименьшее</a:t>
              </a:r>
            </a:p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990600" y="2836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66900" y="1617663"/>
            <a:ext cx="1714500" cy="749300"/>
          </a:xfrm>
          <a:custGeom>
            <a:avLst/>
            <a:gdLst/>
            <a:ahLst/>
            <a:cxnLst>
              <a:cxn ang="0">
                <a:pos x="0" y="472"/>
              </a:cxn>
              <a:cxn ang="0">
                <a:pos x="368" y="224"/>
              </a:cxn>
              <a:cxn ang="0">
                <a:pos x="768" y="152"/>
              </a:cxn>
              <a:cxn ang="0">
                <a:pos x="1080" y="0"/>
              </a:cxn>
            </a:cxnLst>
            <a:rect l="0" t="0" r="r" b="b"/>
            <a:pathLst>
              <a:path w="1080" h="472">
                <a:moveTo>
                  <a:pt x="0" y="472"/>
                </a:moveTo>
                <a:cubicBezTo>
                  <a:pt x="59" y="431"/>
                  <a:pt x="240" y="277"/>
                  <a:pt x="368" y="224"/>
                </a:cubicBezTo>
                <a:cubicBezTo>
                  <a:pt x="496" y="171"/>
                  <a:pt x="649" y="189"/>
                  <a:pt x="768" y="152"/>
                </a:cubicBezTo>
                <a:cubicBezTo>
                  <a:pt x="887" y="115"/>
                  <a:pt x="1015" y="32"/>
                  <a:pt x="10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866900" y="2341563"/>
            <a:ext cx="1588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12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1" y="3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3581400" y="1617663"/>
            <a:ext cx="1588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752600" y="2684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352800" y="2697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990600" y="5884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 flipV="1">
            <a:off x="1866900" y="4665663"/>
            <a:ext cx="1714500" cy="749300"/>
          </a:xfrm>
          <a:custGeom>
            <a:avLst/>
            <a:gdLst/>
            <a:ahLst/>
            <a:cxnLst>
              <a:cxn ang="0">
                <a:pos x="0" y="472"/>
              </a:cxn>
              <a:cxn ang="0">
                <a:pos x="368" y="224"/>
              </a:cxn>
              <a:cxn ang="0">
                <a:pos x="768" y="152"/>
              </a:cxn>
              <a:cxn ang="0">
                <a:pos x="1080" y="0"/>
              </a:cxn>
            </a:cxnLst>
            <a:rect l="0" t="0" r="r" b="b"/>
            <a:pathLst>
              <a:path w="1080" h="472">
                <a:moveTo>
                  <a:pt x="0" y="472"/>
                </a:moveTo>
                <a:cubicBezTo>
                  <a:pt x="59" y="431"/>
                  <a:pt x="240" y="277"/>
                  <a:pt x="368" y="224"/>
                </a:cubicBezTo>
                <a:cubicBezTo>
                  <a:pt x="496" y="171"/>
                  <a:pt x="649" y="189"/>
                  <a:pt x="768" y="152"/>
                </a:cubicBezTo>
                <a:cubicBezTo>
                  <a:pt x="887" y="115"/>
                  <a:pt x="1015" y="32"/>
                  <a:pt x="10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3581400" y="5376863"/>
            <a:ext cx="1588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12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1" y="3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866900" y="4665663"/>
            <a:ext cx="1588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1752600" y="5732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3352800" y="5745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4026070" y="1070976"/>
            <a:ext cx="4953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Предположим, 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имеет на отрезке [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стационарных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точек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она возрастает (рис. 1) или убывает (рис. 2) на этом отрезке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Значит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наибольшее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наименьшее значения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функция принимает  на концах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1549401" y="886328"/>
            <a:ext cx="22960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функция возрастает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1600200" y="3862048"/>
            <a:ext cx="2033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функция убывает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3363686" y="304800"/>
            <a:ext cx="211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Случай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1"/>
          <p:cNvSpPr>
            <a:spLocks noChangeArrowheads="1"/>
          </p:cNvSpPr>
          <p:nvPr/>
        </p:nvSpPr>
        <p:spPr bwMode="auto">
          <a:xfrm>
            <a:off x="4162110" y="3655075"/>
            <a:ext cx="486341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функция монотонно возрастает на отрезке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], то на левом конце она принимает наименьшее значение, а на правом – наибольшее значение (рис 1).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функция монотонно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убывает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отрезке [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], то на левом конце она принимает наибольшее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значение,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 на правом – наименьшее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значение (рис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4163772" y="3062520"/>
            <a:ext cx="20304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Теорема 1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1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0719" y="3624042"/>
            <a:ext cx="4689425" cy="2629121"/>
          </a:xfrm>
          <a:prstGeom prst="rect">
            <a:avLst/>
          </a:prstGeom>
          <a:solidFill>
            <a:srgbClr val="FFCCFF">
              <a:alpha val="56863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1498600" y="3802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38" name="Freeform 2"/>
          <p:cNvSpPr>
            <a:spLocks/>
          </p:cNvSpPr>
          <p:nvPr/>
        </p:nvSpPr>
        <p:spPr bwMode="auto">
          <a:xfrm>
            <a:off x="1498600" y="754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160338" y="1033465"/>
            <a:ext cx="2341563" cy="584201"/>
            <a:chOff x="101" y="651"/>
            <a:chExt cx="1475" cy="368"/>
          </a:xfrm>
        </p:grpSpPr>
        <p:sp>
          <p:nvSpPr>
            <p:cNvPr id="14341" name="Freeform 5"/>
            <p:cNvSpPr>
              <a:spLocks/>
            </p:cNvSpPr>
            <p:nvPr/>
          </p:nvSpPr>
          <p:spPr bwMode="auto">
            <a:xfrm>
              <a:off x="968" y="816"/>
              <a:ext cx="608" cy="1"/>
            </a:xfrm>
            <a:custGeom>
              <a:avLst/>
              <a:gdLst/>
              <a:ahLst/>
              <a:cxnLst>
                <a:cxn ang="0">
                  <a:pos x="608" y="0"/>
                </a:cxn>
                <a:cxn ang="0">
                  <a:pos x="0" y="1"/>
                </a:cxn>
              </a:cxnLst>
              <a:rect l="0" t="0" r="r" b="b"/>
              <a:pathLst>
                <a:path w="608" h="1">
                  <a:moveTo>
                    <a:pt x="608" y="0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99F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01" y="651"/>
              <a:ext cx="9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наибольшее </a:t>
              </a:r>
            </a:p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928" y="792"/>
              <a:ext cx="48" cy="48"/>
            </a:xfrm>
            <a:prstGeom prst="ellipse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380" name="Group 44"/>
          <p:cNvGrpSpPr>
            <a:grpSpLocks/>
          </p:cNvGrpSpPr>
          <p:nvPr/>
        </p:nvGrpSpPr>
        <p:grpSpPr bwMode="auto">
          <a:xfrm>
            <a:off x="177800" y="4183070"/>
            <a:ext cx="2933700" cy="584201"/>
            <a:chOff x="112" y="2635"/>
            <a:chExt cx="1848" cy="368"/>
          </a:xfrm>
        </p:grpSpPr>
        <p:sp>
          <p:nvSpPr>
            <p:cNvPr id="14345" name="Freeform 9"/>
            <p:cNvSpPr>
              <a:spLocks/>
            </p:cNvSpPr>
            <p:nvPr/>
          </p:nvSpPr>
          <p:spPr bwMode="auto">
            <a:xfrm>
              <a:off x="960" y="2728"/>
              <a:ext cx="1000" cy="4"/>
            </a:xfrm>
            <a:custGeom>
              <a:avLst/>
              <a:gdLst/>
              <a:ahLst/>
              <a:cxnLst>
                <a:cxn ang="0">
                  <a:pos x="1000" y="0"/>
                </a:cxn>
                <a:cxn ang="0">
                  <a:pos x="0" y="4"/>
                </a:cxn>
              </a:cxnLst>
              <a:rect l="0" t="0" r="r" b="b"/>
              <a:pathLst>
                <a:path w="1000" h="4">
                  <a:moveTo>
                    <a:pt x="1000" y="0"/>
                  </a:moveTo>
                  <a:lnTo>
                    <a:pt x="0" y="4"/>
                  </a:lnTo>
                </a:path>
              </a:pathLst>
            </a:custGeom>
            <a:noFill/>
            <a:ln w="9525">
              <a:solidFill>
                <a:srgbClr val="0099F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928" y="2707"/>
              <a:ext cx="48" cy="48"/>
            </a:xfrm>
            <a:prstGeom prst="ellipse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112" y="2635"/>
              <a:ext cx="8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наибольшее </a:t>
              </a:r>
            </a:p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160338" y="2133603"/>
            <a:ext cx="1757363" cy="584201"/>
            <a:chOff x="101" y="1344"/>
            <a:chExt cx="1107" cy="368"/>
          </a:xfrm>
        </p:grpSpPr>
        <p:sp>
          <p:nvSpPr>
            <p:cNvPr id="14349" name="Freeform 13"/>
            <p:cNvSpPr>
              <a:spLocks/>
            </p:cNvSpPr>
            <p:nvPr/>
          </p:nvSpPr>
          <p:spPr bwMode="auto">
            <a:xfrm>
              <a:off x="968" y="1491"/>
              <a:ext cx="240" cy="1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1"/>
                </a:cxn>
              </a:cxnLst>
              <a:rect l="0" t="0" r="r" b="b"/>
              <a:pathLst>
                <a:path w="240" h="1">
                  <a:moveTo>
                    <a:pt x="240" y="0"/>
                  </a:move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928" y="1467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101" y="1344"/>
              <a:ext cx="84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наименьшее</a:t>
              </a:r>
            </a:p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160338" y="5486844"/>
            <a:ext cx="2214563" cy="585152"/>
            <a:chOff x="101" y="3482"/>
            <a:chExt cx="1395" cy="281"/>
          </a:xfrm>
        </p:grpSpPr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101" y="3482"/>
              <a:ext cx="918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наименьшее</a:t>
              </a:r>
            </a:p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auto">
            <a:xfrm>
              <a:off x="952" y="3556"/>
              <a:ext cx="544" cy="4"/>
            </a:xfrm>
            <a:custGeom>
              <a:avLst/>
              <a:gdLst/>
              <a:ahLst/>
              <a:cxnLst>
                <a:cxn ang="0">
                  <a:pos x="544" y="4"/>
                </a:cxn>
                <a:cxn ang="0">
                  <a:pos x="0" y="0"/>
                </a:cxn>
              </a:cxnLst>
              <a:rect l="0" t="0" r="r" b="b"/>
              <a:pathLst>
                <a:path w="544" h="4">
                  <a:moveTo>
                    <a:pt x="544" y="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928" y="3538"/>
              <a:ext cx="56" cy="4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990600" y="2836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6" name="Freeform 30"/>
          <p:cNvSpPr>
            <a:spLocks/>
          </p:cNvSpPr>
          <p:nvPr/>
        </p:nvSpPr>
        <p:spPr bwMode="auto">
          <a:xfrm>
            <a:off x="1866900" y="1223963"/>
            <a:ext cx="1714500" cy="1143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376" y="53"/>
              </a:cxn>
              <a:cxn ang="0">
                <a:pos x="768" y="400"/>
              </a:cxn>
              <a:cxn ang="0">
                <a:pos x="1080" y="248"/>
              </a:cxn>
            </a:cxnLst>
            <a:rect l="0" t="0" r="r" b="b"/>
            <a:pathLst>
              <a:path w="1080" h="720">
                <a:moveTo>
                  <a:pt x="0" y="720"/>
                </a:moveTo>
                <a:cubicBezTo>
                  <a:pt x="63" y="609"/>
                  <a:pt x="248" y="106"/>
                  <a:pt x="376" y="53"/>
                </a:cubicBezTo>
                <a:cubicBezTo>
                  <a:pt x="504" y="0"/>
                  <a:pt x="651" y="368"/>
                  <a:pt x="768" y="400"/>
                </a:cubicBezTo>
                <a:cubicBezTo>
                  <a:pt x="885" y="432"/>
                  <a:pt x="1015" y="280"/>
                  <a:pt x="1080" y="2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7" name="Freeform 31"/>
          <p:cNvSpPr>
            <a:spLocks/>
          </p:cNvSpPr>
          <p:nvPr/>
        </p:nvSpPr>
        <p:spPr bwMode="auto">
          <a:xfrm>
            <a:off x="1866900" y="2341563"/>
            <a:ext cx="1588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12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1" y="3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3581400" y="1617663"/>
            <a:ext cx="1588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752600" y="2684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352800" y="2697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990600" y="5884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2" name="Freeform 36"/>
          <p:cNvSpPr>
            <a:spLocks/>
          </p:cNvSpPr>
          <p:nvPr/>
        </p:nvSpPr>
        <p:spPr bwMode="auto">
          <a:xfrm>
            <a:off x="1866900" y="4306888"/>
            <a:ext cx="1714500" cy="1385887"/>
          </a:xfrm>
          <a:custGeom>
            <a:avLst/>
            <a:gdLst/>
            <a:ahLst/>
            <a:cxnLst>
              <a:cxn ang="0">
                <a:pos x="0" y="226"/>
              </a:cxn>
              <a:cxn ang="0">
                <a:pos x="336" y="839"/>
              </a:cxn>
              <a:cxn ang="0">
                <a:pos x="760" y="23"/>
              </a:cxn>
              <a:cxn ang="0">
                <a:pos x="1080" y="698"/>
              </a:cxn>
            </a:cxnLst>
            <a:rect l="0" t="0" r="r" b="b"/>
            <a:pathLst>
              <a:path w="1080" h="873">
                <a:moveTo>
                  <a:pt x="0" y="226"/>
                </a:moveTo>
                <a:cubicBezTo>
                  <a:pt x="56" y="328"/>
                  <a:pt x="209" y="873"/>
                  <a:pt x="336" y="839"/>
                </a:cubicBezTo>
                <a:cubicBezTo>
                  <a:pt x="463" y="805"/>
                  <a:pt x="636" y="46"/>
                  <a:pt x="760" y="23"/>
                </a:cubicBezTo>
                <a:cubicBezTo>
                  <a:pt x="884" y="0"/>
                  <a:pt x="1013" y="558"/>
                  <a:pt x="1080" y="69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3" name="Freeform 37"/>
          <p:cNvSpPr>
            <a:spLocks/>
          </p:cNvSpPr>
          <p:nvPr/>
        </p:nvSpPr>
        <p:spPr bwMode="auto">
          <a:xfrm>
            <a:off x="3581400" y="5376863"/>
            <a:ext cx="1588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12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1" y="3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4" name="Freeform 38"/>
          <p:cNvSpPr>
            <a:spLocks/>
          </p:cNvSpPr>
          <p:nvPr/>
        </p:nvSpPr>
        <p:spPr bwMode="auto">
          <a:xfrm>
            <a:off x="1854200" y="4686300"/>
            <a:ext cx="14288" cy="1198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755"/>
              </a:cxn>
            </a:cxnLst>
            <a:rect l="0" t="0" r="r" b="b"/>
            <a:pathLst>
              <a:path w="9" h="755">
                <a:moveTo>
                  <a:pt x="0" y="0"/>
                </a:moveTo>
                <a:lnTo>
                  <a:pt x="9" y="755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752600" y="5732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3352800" y="5745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4211960" y="1026934"/>
            <a:ext cx="450659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Пусть теперь функция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имеет на отрезке [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] конечное число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стационарных или критических точек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Наибольшее и наименьшее значения функция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 принимать в стационарных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критических точках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функции или в точках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14393" name="Group 57"/>
          <p:cNvGrpSpPr>
            <a:grpSpLocks/>
          </p:cNvGrpSpPr>
          <p:nvPr/>
        </p:nvGrpSpPr>
        <p:grpSpPr bwMode="auto">
          <a:xfrm>
            <a:off x="2324100" y="1295400"/>
            <a:ext cx="365125" cy="1951038"/>
            <a:chOff x="1464" y="816"/>
            <a:chExt cx="230" cy="1229"/>
          </a:xfrm>
        </p:grpSpPr>
        <p:sp>
          <p:nvSpPr>
            <p:cNvPr id="14385" name="Text Box 49"/>
            <p:cNvSpPr txBox="1">
              <a:spLocks noChangeArrowheads="1"/>
            </p:cNvSpPr>
            <p:nvPr/>
          </p:nvSpPr>
          <p:spPr bwMode="auto">
            <a:xfrm>
              <a:off x="1464" y="1680"/>
              <a:ext cx="23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>
                  <a:latin typeface="Times New Roman" pitchFamily="18" charset="0"/>
                </a:rPr>
                <a:t>c</a:t>
              </a:r>
              <a:endParaRPr lang="ru-RU" sz="3200" b="1" i="1" dirty="0">
                <a:latin typeface="Times New Roman" pitchFamily="18" charset="0"/>
              </a:endParaRPr>
            </a:p>
          </p:txBody>
        </p:sp>
        <p:sp>
          <p:nvSpPr>
            <p:cNvPr id="14386" name="Freeform 50"/>
            <p:cNvSpPr>
              <a:spLocks/>
            </p:cNvSpPr>
            <p:nvPr/>
          </p:nvSpPr>
          <p:spPr bwMode="auto">
            <a:xfrm>
              <a:off x="1568" y="816"/>
              <a:ext cx="8" cy="9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68"/>
                </a:cxn>
              </a:cxnLst>
              <a:rect l="0" t="0" r="r" b="b"/>
              <a:pathLst>
                <a:path w="8" h="968">
                  <a:moveTo>
                    <a:pt x="0" y="0"/>
                  </a:moveTo>
                  <a:lnTo>
                    <a:pt x="8" y="968"/>
                  </a:lnTo>
                </a:path>
              </a:pathLst>
            </a:custGeom>
            <a:noFill/>
            <a:ln w="9525" cap="flat">
              <a:solidFill>
                <a:srgbClr val="96969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91" name="Group 55"/>
          <p:cNvGrpSpPr>
            <a:grpSpLocks/>
          </p:cNvGrpSpPr>
          <p:nvPr/>
        </p:nvGrpSpPr>
        <p:grpSpPr bwMode="auto">
          <a:xfrm>
            <a:off x="2895600" y="4343400"/>
            <a:ext cx="409575" cy="1951038"/>
            <a:chOff x="1824" y="2736"/>
            <a:chExt cx="258" cy="1229"/>
          </a:xfrm>
        </p:grpSpPr>
        <p:sp>
          <p:nvSpPr>
            <p:cNvPr id="14388" name="Text Box 52"/>
            <p:cNvSpPr txBox="1">
              <a:spLocks noChangeArrowheads="1"/>
            </p:cNvSpPr>
            <p:nvPr/>
          </p:nvSpPr>
          <p:spPr bwMode="auto">
            <a:xfrm>
              <a:off x="1824" y="3600"/>
              <a:ext cx="25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>
                  <a:latin typeface="Times New Roman" pitchFamily="18" charset="0"/>
                </a:rPr>
                <a:t>n</a:t>
              </a:r>
              <a:endParaRPr lang="ru-RU" sz="3200" b="1" i="1" dirty="0">
                <a:latin typeface="Times New Roman" pitchFamily="18" charset="0"/>
              </a:endParaRPr>
            </a:p>
          </p:txBody>
        </p:sp>
        <p:sp>
          <p:nvSpPr>
            <p:cNvPr id="14389" name="Freeform 53"/>
            <p:cNvSpPr>
              <a:spLocks/>
            </p:cNvSpPr>
            <p:nvPr/>
          </p:nvSpPr>
          <p:spPr bwMode="auto">
            <a:xfrm>
              <a:off x="1944" y="2736"/>
              <a:ext cx="8" cy="9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968"/>
                </a:cxn>
              </a:cxnLst>
              <a:rect l="0" t="0" r="r" b="b"/>
              <a:pathLst>
                <a:path w="8" h="968">
                  <a:moveTo>
                    <a:pt x="0" y="0"/>
                  </a:moveTo>
                  <a:lnTo>
                    <a:pt x="8" y="968"/>
                  </a:lnTo>
                </a:path>
              </a:pathLst>
            </a:custGeom>
            <a:noFill/>
            <a:ln w="9525" cap="flat">
              <a:solidFill>
                <a:srgbClr val="96969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92" name="Group 56"/>
          <p:cNvGrpSpPr>
            <a:grpSpLocks/>
          </p:cNvGrpSpPr>
          <p:nvPr/>
        </p:nvGrpSpPr>
        <p:grpSpPr bwMode="auto">
          <a:xfrm>
            <a:off x="2209800" y="5626104"/>
            <a:ext cx="365125" cy="698501"/>
            <a:chOff x="1392" y="3544"/>
            <a:chExt cx="230" cy="440"/>
          </a:xfrm>
        </p:grpSpPr>
        <p:sp>
          <p:nvSpPr>
            <p:cNvPr id="14387" name="Text Box 51"/>
            <p:cNvSpPr txBox="1">
              <a:spLocks noChangeArrowheads="1"/>
            </p:cNvSpPr>
            <p:nvPr/>
          </p:nvSpPr>
          <p:spPr bwMode="auto">
            <a:xfrm>
              <a:off x="1392" y="3619"/>
              <a:ext cx="23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b="1" i="1" dirty="0">
                  <a:latin typeface="Times New Roman" pitchFamily="18" charset="0"/>
                </a:rPr>
                <a:t>c</a:t>
              </a:r>
              <a:endParaRPr lang="ru-RU" sz="3200" b="1" i="1" dirty="0">
                <a:latin typeface="Times New Roman" pitchFamily="18" charset="0"/>
              </a:endParaRPr>
            </a:p>
          </p:txBody>
        </p:sp>
        <p:sp>
          <p:nvSpPr>
            <p:cNvPr id="14390" name="Freeform 54"/>
            <p:cNvSpPr>
              <a:spLocks/>
            </p:cNvSpPr>
            <p:nvPr/>
          </p:nvSpPr>
          <p:spPr bwMode="auto">
            <a:xfrm>
              <a:off x="1496" y="3544"/>
              <a:ext cx="1" cy="1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68"/>
                  </a:lnTo>
                </a:path>
              </a:pathLst>
            </a:custGeom>
            <a:noFill/>
            <a:ln w="9525" cap="flat">
              <a:solidFill>
                <a:srgbClr val="96969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" name="Text Box 46"/>
          <p:cNvSpPr txBox="1">
            <a:spLocks noChangeArrowheads="1"/>
          </p:cNvSpPr>
          <p:nvPr/>
        </p:nvSpPr>
        <p:spPr bwMode="auto">
          <a:xfrm>
            <a:off x="3363686" y="304800"/>
            <a:ext cx="211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Случай 2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0404" y="3640561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Чтобы найти наибольшее и наименьшее значения функции, имеющей на отрезке конечное число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критических и стационарных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точек, нужно вычислить значения функции во всех критических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стационарных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точках и на концах отрезка, а затем из полученных чисел выбрать наибольшее и наименьшее. </a:t>
            </a:r>
          </a:p>
        </p:txBody>
      </p:sp>
      <p:pic>
        <p:nvPicPr>
          <p:cNvPr id="67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857" y="5355317"/>
            <a:ext cx="1217130" cy="142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1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нахождения  </a:t>
            </a:r>
            <a:r>
              <a:rPr 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наибольшего и наименьшего 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значений </a:t>
            </a:r>
            <a:r>
              <a:rPr 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a;b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Найти производную данной функции.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Найти критические и стационарные точки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Отобрать из них 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которые принадлежат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данному промежутку.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Вычислить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значения функции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отобранных точках. Вычислить значения функции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концах данного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промежутка, т.е.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f(a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f(b)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Выбрать наибольшее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наименьшее значения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Записывают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=…, 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наиб.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a;b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     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a;b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1533128" cy="179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6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4182933" y="1642979"/>
            <a:ext cx="4536504" cy="3908056"/>
          </a:xfrm>
          <a:prstGeom prst="rect">
            <a:avLst/>
          </a:prstGeom>
          <a:solidFill>
            <a:srgbClr val="FFCCFF">
              <a:alpha val="6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130" name="Freeform 2"/>
          <p:cNvSpPr>
            <a:spLocks/>
          </p:cNvSpPr>
          <p:nvPr/>
        </p:nvSpPr>
        <p:spPr bwMode="auto">
          <a:xfrm>
            <a:off x="1498600" y="754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1" name="Freeform 3"/>
          <p:cNvSpPr>
            <a:spLocks/>
          </p:cNvSpPr>
          <p:nvPr/>
        </p:nvSpPr>
        <p:spPr bwMode="auto">
          <a:xfrm>
            <a:off x="1498600" y="3802063"/>
            <a:ext cx="25400" cy="2451100"/>
          </a:xfrm>
          <a:custGeom>
            <a:avLst/>
            <a:gdLst/>
            <a:ahLst/>
            <a:cxnLst>
              <a:cxn ang="0">
                <a:pos x="16" y="1544"/>
              </a:cxn>
              <a:cxn ang="0">
                <a:pos x="0" y="0"/>
              </a:cxn>
            </a:cxnLst>
            <a:rect l="0" t="0" r="r" b="b"/>
            <a:pathLst>
              <a:path w="16" h="1544">
                <a:moveTo>
                  <a:pt x="16" y="154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8173" name="Group 45"/>
          <p:cNvGrpSpPr>
            <a:grpSpLocks/>
          </p:cNvGrpSpPr>
          <p:nvPr/>
        </p:nvGrpSpPr>
        <p:grpSpPr bwMode="auto">
          <a:xfrm>
            <a:off x="180975" y="4216408"/>
            <a:ext cx="2460625" cy="584201"/>
            <a:chOff x="114" y="2656"/>
            <a:chExt cx="1550" cy="368"/>
          </a:xfrm>
        </p:grpSpPr>
        <p:sp>
          <p:nvSpPr>
            <p:cNvPr id="48137" name="Freeform 9"/>
            <p:cNvSpPr>
              <a:spLocks/>
            </p:cNvSpPr>
            <p:nvPr/>
          </p:nvSpPr>
          <p:spPr bwMode="auto">
            <a:xfrm>
              <a:off x="968" y="2808"/>
              <a:ext cx="696" cy="12"/>
            </a:xfrm>
            <a:custGeom>
              <a:avLst/>
              <a:gdLst/>
              <a:ahLst/>
              <a:cxnLst>
                <a:cxn ang="0">
                  <a:pos x="696" y="0"/>
                </a:cxn>
                <a:cxn ang="0">
                  <a:pos x="0" y="12"/>
                </a:cxn>
              </a:cxnLst>
              <a:rect l="0" t="0" r="r" b="b"/>
              <a:pathLst>
                <a:path w="696" h="12">
                  <a:moveTo>
                    <a:pt x="696" y="0"/>
                  </a:moveTo>
                  <a:lnTo>
                    <a:pt x="0" y="12"/>
                  </a:lnTo>
                </a:path>
              </a:pathLst>
            </a:custGeom>
            <a:noFill/>
            <a:ln w="9525">
              <a:solidFill>
                <a:srgbClr val="0099F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38" name="Oval 10"/>
            <p:cNvSpPr>
              <a:spLocks noChangeArrowheads="1"/>
            </p:cNvSpPr>
            <p:nvPr/>
          </p:nvSpPr>
          <p:spPr bwMode="auto">
            <a:xfrm>
              <a:off x="928" y="2795"/>
              <a:ext cx="48" cy="48"/>
            </a:xfrm>
            <a:prstGeom prst="ellipse">
              <a:avLst/>
            </a:prstGeom>
            <a:solidFill>
              <a:srgbClr val="0099FF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114" y="2656"/>
              <a:ext cx="8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наибольшее </a:t>
              </a:r>
            </a:p>
            <a:p>
              <a:r>
                <a:rPr lang="ru-RU" sz="1600" b="1" dirty="0">
                  <a:solidFill>
                    <a:srgbClr val="0099FF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grpSp>
        <p:nvGrpSpPr>
          <p:cNvPr id="48172" name="Group 44"/>
          <p:cNvGrpSpPr>
            <a:grpSpLocks/>
          </p:cNvGrpSpPr>
          <p:nvPr/>
        </p:nvGrpSpPr>
        <p:grpSpPr bwMode="auto">
          <a:xfrm>
            <a:off x="173038" y="2247903"/>
            <a:ext cx="2544763" cy="584201"/>
            <a:chOff x="109" y="1416"/>
            <a:chExt cx="1603" cy="368"/>
          </a:xfrm>
        </p:grpSpPr>
        <p:sp>
          <p:nvSpPr>
            <p:cNvPr id="48141" name="Freeform 13"/>
            <p:cNvSpPr>
              <a:spLocks/>
            </p:cNvSpPr>
            <p:nvPr/>
          </p:nvSpPr>
          <p:spPr bwMode="auto">
            <a:xfrm>
              <a:off x="960" y="1564"/>
              <a:ext cx="752" cy="4"/>
            </a:xfrm>
            <a:custGeom>
              <a:avLst/>
              <a:gdLst/>
              <a:ahLst/>
              <a:cxnLst>
                <a:cxn ang="0">
                  <a:pos x="752" y="4"/>
                </a:cxn>
                <a:cxn ang="0">
                  <a:pos x="0" y="0"/>
                </a:cxn>
              </a:cxnLst>
              <a:rect l="0" t="0" r="r" b="b"/>
              <a:pathLst>
                <a:path w="752" h="4">
                  <a:moveTo>
                    <a:pt x="752" y="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42" name="Oval 14"/>
            <p:cNvSpPr>
              <a:spLocks noChangeArrowheads="1"/>
            </p:cNvSpPr>
            <p:nvPr/>
          </p:nvSpPr>
          <p:spPr bwMode="auto">
            <a:xfrm>
              <a:off x="928" y="1539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3" name="Text Box 15"/>
            <p:cNvSpPr txBox="1">
              <a:spLocks noChangeArrowheads="1"/>
            </p:cNvSpPr>
            <p:nvPr/>
          </p:nvSpPr>
          <p:spPr bwMode="auto">
            <a:xfrm>
              <a:off x="109" y="1416"/>
              <a:ext cx="84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наименьшее</a:t>
              </a:r>
            </a:p>
            <a:p>
              <a:r>
                <a:rPr lang="ru-RU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значение</a:t>
              </a:r>
            </a:p>
          </p:txBody>
        </p:sp>
      </p:grpSp>
      <p:sp>
        <p:nvSpPr>
          <p:cNvPr id="48157" name="Line 29"/>
          <p:cNvSpPr>
            <a:spLocks noChangeShapeType="1"/>
          </p:cNvSpPr>
          <p:nvPr/>
        </p:nvSpPr>
        <p:spPr bwMode="auto">
          <a:xfrm>
            <a:off x="990600" y="2836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8" name="Freeform 30"/>
          <p:cNvSpPr>
            <a:spLocks/>
          </p:cNvSpPr>
          <p:nvPr/>
        </p:nvSpPr>
        <p:spPr bwMode="auto">
          <a:xfrm>
            <a:off x="1866900" y="1003300"/>
            <a:ext cx="1714500" cy="157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6" y="928"/>
              </a:cxn>
              <a:cxn ang="0">
                <a:pos x="1080" y="387"/>
              </a:cxn>
            </a:cxnLst>
            <a:rect l="0" t="0" r="r" b="b"/>
            <a:pathLst>
              <a:path w="1080" h="992">
                <a:moveTo>
                  <a:pt x="0" y="0"/>
                </a:moveTo>
                <a:cubicBezTo>
                  <a:pt x="83" y="153"/>
                  <a:pt x="316" y="864"/>
                  <a:pt x="496" y="928"/>
                </a:cubicBezTo>
                <a:cubicBezTo>
                  <a:pt x="676" y="992"/>
                  <a:pt x="958" y="500"/>
                  <a:pt x="1080" y="3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59" name="Freeform 31"/>
          <p:cNvSpPr>
            <a:spLocks/>
          </p:cNvSpPr>
          <p:nvPr/>
        </p:nvSpPr>
        <p:spPr bwMode="auto">
          <a:xfrm>
            <a:off x="1854200" y="990599"/>
            <a:ext cx="45719" cy="18415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152"/>
              </a:cxn>
            </a:cxnLst>
            <a:rect l="0" t="0" r="r" b="b"/>
            <a:pathLst>
              <a:path w="48" h="1152">
                <a:moveTo>
                  <a:pt x="0" y="0"/>
                </a:moveTo>
                <a:lnTo>
                  <a:pt x="48" y="115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>
            <a:off x="3581400" y="1617663"/>
            <a:ext cx="1588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1752600" y="2684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352800" y="2697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>
            <a:off x="990600" y="5884863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4" name="Freeform 36"/>
          <p:cNvSpPr>
            <a:spLocks/>
          </p:cNvSpPr>
          <p:nvPr/>
        </p:nvSpPr>
        <p:spPr bwMode="auto">
          <a:xfrm>
            <a:off x="1866900" y="4384675"/>
            <a:ext cx="1714500" cy="1030288"/>
          </a:xfrm>
          <a:custGeom>
            <a:avLst/>
            <a:gdLst/>
            <a:ahLst/>
            <a:cxnLst>
              <a:cxn ang="0">
                <a:pos x="0" y="374"/>
              </a:cxn>
              <a:cxn ang="0">
                <a:pos x="512" y="46"/>
              </a:cxn>
              <a:cxn ang="0">
                <a:pos x="1080" y="649"/>
              </a:cxn>
            </a:cxnLst>
            <a:rect l="0" t="0" r="r" b="b"/>
            <a:pathLst>
              <a:path w="1080" h="649">
                <a:moveTo>
                  <a:pt x="0" y="374"/>
                </a:moveTo>
                <a:cubicBezTo>
                  <a:pt x="85" y="321"/>
                  <a:pt x="332" y="0"/>
                  <a:pt x="512" y="46"/>
                </a:cubicBezTo>
                <a:cubicBezTo>
                  <a:pt x="692" y="92"/>
                  <a:pt x="962" y="523"/>
                  <a:pt x="1080" y="64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5" name="Freeform 37"/>
          <p:cNvSpPr>
            <a:spLocks/>
          </p:cNvSpPr>
          <p:nvPr/>
        </p:nvSpPr>
        <p:spPr bwMode="auto">
          <a:xfrm>
            <a:off x="3581400" y="5376863"/>
            <a:ext cx="1588" cy="495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312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1" y="3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6" name="Freeform 38"/>
          <p:cNvSpPr>
            <a:spLocks/>
          </p:cNvSpPr>
          <p:nvPr/>
        </p:nvSpPr>
        <p:spPr bwMode="auto">
          <a:xfrm>
            <a:off x="1854200" y="5003800"/>
            <a:ext cx="14288" cy="881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555"/>
              </a:cxn>
            </a:cxnLst>
            <a:rect l="0" t="0" r="r" b="b"/>
            <a:pathLst>
              <a:path w="9" h="555">
                <a:moveTo>
                  <a:pt x="0" y="0"/>
                </a:moveTo>
                <a:lnTo>
                  <a:pt x="9" y="555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67" name="Text Box 39"/>
          <p:cNvSpPr txBox="1">
            <a:spLocks noChangeArrowheads="1"/>
          </p:cNvSpPr>
          <p:nvPr/>
        </p:nvSpPr>
        <p:spPr bwMode="auto">
          <a:xfrm>
            <a:off x="1752600" y="57324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a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48168" name="Text Box 40"/>
          <p:cNvSpPr txBox="1">
            <a:spLocks noChangeArrowheads="1"/>
          </p:cNvSpPr>
          <p:nvPr/>
        </p:nvSpPr>
        <p:spPr bwMode="auto">
          <a:xfrm>
            <a:off x="3352800" y="5745163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4247832" y="1674914"/>
            <a:ext cx="470344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Предположим,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что непрерывная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имеет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отрезке [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а;b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точку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экстремума (максимума или минимума).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Если это точка минимума, то в этой точке функция будет принимать наименьшее значение. </a:t>
            </a: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Если это точка максимума, то в этой точке функция будет принимать наибольшее значение. </a:t>
            </a:r>
            <a:endParaRPr lang="ru-RU" sz="2200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1533128" cy="179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4275841" y="1036751"/>
            <a:ext cx="20304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Теорема 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47603" y="2630269"/>
            <a:ext cx="787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247902" y="5711715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endParaRPr lang="ru-RU" dirty="0"/>
          </a:p>
        </p:txBody>
      </p:sp>
      <p:sp>
        <p:nvSpPr>
          <p:cNvPr id="39" name="Line 32"/>
          <p:cNvSpPr>
            <a:spLocks noChangeShapeType="1"/>
          </p:cNvSpPr>
          <p:nvPr/>
        </p:nvSpPr>
        <p:spPr bwMode="auto">
          <a:xfrm flipH="1">
            <a:off x="2741299" y="2522995"/>
            <a:ext cx="0" cy="30910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>
            <a:off x="2641599" y="4513271"/>
            <a:ext cx="19236" cy="137159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3363686" y="304800"/>
            <a:ext cx="211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Случай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Documents and Settings\Admin\Мои документы\Загрузки\4_Картинки_школа\доска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83904" cy="621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730530" y="1273201"/>
            <a:ext cx="41753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Найти наибольшее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наименьшее значения функции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отрезке можно: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алгоритму (слайд 4),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используя теорему 1 (сл.3)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используя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теорему 2 (сл.5).</a:t>
            </a:r>
          </a:p>
          <a:p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Приведём примеры на все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три случая.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5782185" y="686022"/>
            <a:ext cx="17055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36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9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239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224467"/>
              </p:ext>
            </p:extLst>
          </p:nvPr>
        </p:nvGraphicFramePr>
        <p:xfrm>
          <a:off x="467544" y="669925"/>
          <a:ext cx="8136904" cy="5762625"/>
        </p:xfrm>
        <a:graphic>
          <a:graphicData uri="http://schemas.openxmlformats.org/drawingml/2006/table">
            <a:tbl>
              <a:tblPr/>
              <a:tblGrid>
                <a:gridCol w="2736304"/>
                <a:gridCol w="5400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Найти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Найти критические и стационарные точки, взять те, которые принадлежат данному отрезку.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Вычислить значения функции в стационарных точках и на концах отрезка.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Из вычисленных значений выбрать наименьшее или наибольшее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65" name="Rectangle 157"/>
          <p:cNvSpPr>
            <a:spLocks noChangeArrowheads="1"/>
          </p:cNvSpPr>
          <p:nvPr/>
        </p:nvSpPr>
        <p:spPr bwMode="auto">
          <a:xfrm>
            <a:off x="3200400" y="669925"/>
            <a:ext cx="49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Найдите наименьшее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значение функции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27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на отрезке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[0; 4]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74" name="Rectangle 166"/>
          <p:cNvSpPr>
            <a:spLocks noChangeArrowheads="1"/>
          </p:cNvSpPr>
          <p:nvPr/>
        </p:nvSpPr>
        <p:spPr bwMode="auto">
          <a:xfrm>
            <a:off x="3152775" y="1431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27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3263900" y="2192308"/>
            <a:ext cx="4404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y’</a:t>
            </a:r>
            <a:r>
              <a:rPr lang="en-US" sz="2000" dirty="0" smtClean="0"/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/>
              <a:t> – 27 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/>
              <a:t> – 9) 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3)(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+ 3)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191" name="Group 183"/>
          <p:cNvGrpSpPr>
            <a:grpSpLocks/>
          </p:cNvGrpSpPr>
          <p:nvPr/>
        </p:nvGrpSpPr>
        <p:grpSpPr bwMode="auto">
          <a:xfrm>
            <a:off x="3298372" y="2622096"/>
            <a:ext cx="1736725" cy="396875"/>
            <a:chOff x="1872" y="1968"/>
            <a:chExt cx="1094" cy="250"/>
          </a:xfrm>
        </p:grpSpPr>
        <p:sp>
          <p:nvSpPr>
            <p:cNvPr id="43192" name="Rectangle 184"/>
            <p:cNvSpPr>
              <a:spLocks noChangeArrowheads="1"/>
            </p:cNvSpPr>
            <p:nvPr/>
          </p:nvSpPr>
          <p:spPr bwMode="auto">
            <a:xfrm>
              <a:off x="1872" y="1968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3 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193" name="Object 185"/>
            <p:cNvGraphicFramePr>
              <a:graphicFrameLocks noChangeAspect="1"/>
            </p:cNvGraphicFramePr>
            <p:nvPr/>
          </p:nvGraphicFramePr>
          <p:xfrm>
            <a:off x="2288" y="2008"/>
            <a:ext cx="184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Формула" r:id="rId3" imgW="126720" imgH="126720" progId="Equation.3">
                    <p:embed/>
                  </p:oleObj>
                </mc:Choice>
                <mc:Fallback>
                  <p:oleObj name="Формула" r:id="rId3" imgW="126720" imgH="126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8" y="2008"/>
                          <a:ext cx="184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194" name="Rectangle 186"/>
            <p:cNvSpPr>
              <a:spLocks noChangeArrowheads="1"/>
            </p:cNvSpPr>
            <p:nvPr/>
          </p:nvSpPr>
          <p:spPr bwMode="auto">
            <a:xfrm>
              <a:off x="2496" y="1968"/>
              <a:ext cx="4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[0; 4]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195" name="Group 187"/>
          <p:cNvGrpSpPr>
            <a:grpSpLocks/>
          </p:cNvGrpSpPr>
          <p:nvPr/>
        </p:nvGrpSpPr>
        <p:grpSpPr bwMode="auto">
          <a:xfrm>
            <a:off x="3283857" y="3050267"/>
            <a:ext cx="1828800" cy="396875"/>
            <a:chOff x="2112" y="2256"/>
            <a:chExt cx="1152" cy="250"/>
          </a:xfrm>
        </p:grpSpPr>
        <p:sp>
          <p:nvSpPr>
            <p:cNvPr id="43196" name="Rectangle 188"/>
            <p:cNvSpPr>
              <a:spLocks noChangeArrowheads="1"/>
            </p:cNvSpPr>
            <p:nvPr/>
          </p:nvSpPr>
          <p:spPr bwMode="auto">
            <a:xfrm>
              <a:off x="2112" y="2256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= –3 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197" name="Object 189"/>
            <p:cNvGraphicFramePr>
              <a:graphicFrameLocks noChangeAspect="1"/>
            </p:cNvGraphicFramePr>
            <p:nvPr/>
          </p:nvGraphicFramePr>
          <p:xfrm>
            <a:off x="2648" y="2278"/>
            <a:ext cx="184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Формула" r:id="rId5" imgW="126720" imgH="152280" progId="Equation.3">
                    <p:embed/>
                  </p:oleObj>
                </mc:Choice>
                <mc:Fallback>
                  <p:oleObj name="Формула" r:id="rId5" imgW="1267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8" y="2278"/>
                          <a:ext cx="184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198" name="Rectangle 190"/>
            <p:cNvSpPr>
              <a:spLocks noChangeArrowheads="1"/>
            </p:cNvSpPr>
            <p:nvPr/>
          </p:nvSpPr>
          <p:spPr bwMode="auto">
            <a:xfrm>
              <a:off x="2794" y="2256"/>
              <a:ext cx="4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[0; 4]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201" name="Rectangle 193"/>
          <p:cNvSpPr>
            <a:spLocks noChangeArrowheads="1"/>
          </p:cNvSpPr>
          <p:nvPr/>
        </p:nvSpPr>
        <p:spPr bwMode="auto">
          <a:xfrm>
            <a:off x="3283857" y="4187371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27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– 44</a:t>
            </a:r>
          </a:p>
        </p:txBody>
      </p:sp>
      <p:sp>
        <p:nvSpPr>
          <p:cNvPr id="43204" name="Rectangle 196"/>
          <p:cNvSpPr>
            <a:spLocks noChangeArrowheads="1"/>
          </p:cNvSpPr>
          <p:nvPr/>
        </p:nvSpPr>
        <p:spPr bwMode="auto">
          <a:xfrm>
            <a:off x="3298372" y="4676774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27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06" name="Oval 198"/>
          <p:cNvSpPr>
            <a:spLocks noChangeArrowheads="1"/>
          </p:cNvSpPr>
          <p:nvPr/>
        </p:nvSpPr>
        <p:spPr bwMode="auto">
          <a:xfrm>
            <a:off x="5242491" y="4191000"/>
            <a:ext cx="602117" cy="3968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207" name="Oval 199"/>
          <p:cNvSpPr>
            <a:spLocks noChangeArrowheads="1"/>
          </p:cNvSpPr>
          <p:nvPr/>
        </p:nvSpPr>
        <p:spPr bwMode="auto">
          <a:xfrm>
            <a:off x="3972832" y="3733800"/>
            <a:ext cx="31614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208" name="Oval 200"/>
          <p:cNvSpPr>
            <a:spLocks noChangeArrowheads="1"/>
          </p:cNvSpPr>
          <p:nvPr/>
        </p:nvSpPr>
        <p:spPr bwMode="auto">
          <a:xfrm>
            <a:off x="5278875" y="4676774"/>
            <a:ext cx="560635" cy="38735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230" name="Rectangle 222"/>
          <p:cNvSpPr>
            <a:spLocks noChangeArrowheads="1"/>
          </p:cNvSpPr>
          <p:nvPr/>
        </p:nvSpPr>
        <p:spPr bwMode="auto">
          <a:xfrm>
            <a:off x="3283856" y="3733800"/>
            <a:ext cx="144054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 </a:t>
            </a:r>
          </a:p>
        </p:txBody>
      </p:sp>
      <p:pic>
        <p:nvPicPr>
          <p:cNvPr id="41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1533128" cy="179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Прямоугольник 41"/>
          <p:cNvSpPr/>
          <p:nvPr/>
        </p:nvSpPr>
        <p:spPr>
          <a:xfrm>
            <a:off x="3320502" y="5255885"/>
            <a:ext cx="1792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наим.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54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/>
          </a:p>
        </p:txBody>
      </p:sp>
      <p:sp>
        <p:nvSpPr>
          <p:cNvPr id="22" name="Text Box 46"/>
          <p:cNvSpPr txBox="1">
            <a:spLocks noChangeArrowheads="1"/>
          </p:cNvSpPr>
          <p:nvPr/>
        </p:nvSpPr>
        <p:spPr bwMode="auto">
          <a:xfrm>
            <a:off x="539552" y="145961"/>
            <a:ext cx="615450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 1 (решение по алгоритму)</a:t>
            </a:r>
            <a:endParaRPr lang="ru-RU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4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74" grpId="0"/>
      <p:bldP spid="43180" grpId="0"/>
      <p:bldP spid="43201" grpId="0"/>
      <p:bldP spid="43204" grpId="0"/>
      <p:bldP spid="43206" grpId="0" animBg="1"/>
      <p:bldP spid="43207" grpId="0" animBg="1"/>
      <p:bldP spid="43208" grpId="0" animBg="1"/>
      <p:bldP spid="43230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239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165476"/>
              </p:ext>
            </p:extLst>
          </p:nvPr>
        </p:nvGraphicFramePr>
        <p:xfrm>
          <a:off x="437119" y="918751"/>
          <a:ext cx="8136904" cy="5434310"/>
        </p:xfrm>
        <a:graphic>
          <a:graphicData uri="http://schemas.openxmlformats.org/drawingml/2006/table">
            <a:tbl>
              <a:tblPr/>
              <a:tblGrid>
                <a:gridCol w="2736304"/>
                <a:gridCol w="5400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Найти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Найти критические и стационарные точки, взять те, которые принадлежат данному отрезку.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Вычислить значения функции в стационарных точках и на концах отрезка.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Т.к. 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y’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&gt; 0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то функция монотонно возрастает.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Воспользуемся теоремой 1 (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функция монотонно возрастает на отрезке [</a:t>
                      </a:r>
                      <a:r>
                        <a:rPr lang="ru-RU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а;b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], то на левом конце она принимает наименьшее значение).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Из вычисленных значений выбрать наименьшее или наибольшее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65" name="Rectangle 157"/>
          <p:cNvSpPr>
            <a:spLocks noChangeArrowheads="1"/>
          </p:cNvSpPr>
          <p:nvPr/>
        </p:nvSpPr>
        <p:spPr bwMode="auto">
          <a:xfrm>
            <a:off x="3250546" y="928688"/>
            <a:ext cx="49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Найдите наименьшее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значение функции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cosx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+10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[0;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/2]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74" name="Rectangle 166"/>
          <p:cNvSpPr>
            <a:spLocks noChangeArrowheads="1"/>
          </p:cNvSpPr>
          <p:nvPr/>
        </p:nvSpPr>
        <p:spPr bwMode="auto">
          <a:xfrm>
            <a:off x="3219264" y="1701699"/>
            <a:ext cx="28706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sinx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3298731" y="2250097"/>
            <a:ext cx="52772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y’</a:t>
            </a:r>
            <a:r>
              <a:rPr lang="en-US" sz="2000" dirty="0" smtClean="0"/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9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sinx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&gt; 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т.к.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≤ 1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∙ (– 9)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9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sinx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≤ 9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+10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– 9+10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sinx+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9+10,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sinx+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39998" y="5082346"/>
            <a:ext cx="51074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.=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9 + 0 + 8 = 17</a:t>
            </a:r>
            <a:endParaRPr lang="ru-RU" dirty="0"/>
          </a:p>
        </p:txBody>
      </p:sp>
      <p:sp>
        <p:nvSpPr>
          <p:cNvPr id="24" name="Text Box 46"/>
          <p:cNvSpPr txBox="1">
            <a:spLocks noChangeArrowheads="1"/>
          </p:cNvSpPr>
          <p:nvPr/>
        </p:nvSpPr>
        <p:spPr bwMode="auto">
          <a:xfrm>
            <a:off x="514107" y="266243"/>
            <a:ext cx="596669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 2 (решение по теореме 1)</a:t>
            </a:r>
            <a:endParaRPr lang="ru-RU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109"/>
          <p:cNvGrpSpPr>
            <a:grpSpLocks/>
          </p:cNvGrpSpPr>
          <p:nvPr/>
        </p:nvGrpSpPr>
        <p:grpSpPr bwMode="auto">
          <a:xfrm>
            <a:off x="492696" y="5184087"/>
            <a:ext cx="2362200" cy="914400"/>
            <a:chOff x="384" y="3408"/>
            <a:chExt cx="1488" cy="576"/>
          </a:xfrm>
        </p:grpSpPr>
        <p:sp>
          <p:nvSpPr>
            <p:cNvPr id="27" name="Line 107"/>
            <p:cNvSpPr>
              <a:spLocks noChangeShapeType="1"/>
            </p:cNvSpPr>
            <p:nvPr/>
          </p:nvSpPr>
          <p:spPr bwMode="auto">
            <a:xfrm>
              <a:off x="384" y="3408"/>
              <a:ext cx="144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108"/>
            <p:cNvSpPr>
              <a:spLocks noChangeShapeType="1"/>
            </p:cNvSpPr>
            <p:nvPr/>
          </p:nvSpPr>
          <p:spPr bwMode="auto">
            <a:xfrm flipV="1">
              <a:off x="384" y="3456"/>
              <a:ext cx="1488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109"/>
          <p:cNvGrpSpPr>
            <a:grpSpLocks/>
          </p:cNvGrpSpPr>
          <p:nvPr/>
        </p:nvGrpSpPr>
        <p:grpSpPr bwMode="auto">
          <a:xfrm>
            <a:off x="535225" y="3861048"/>
            <a:ext cx="2362200" cy="914400"/>
            <a:chOff x="384" y="3408"/>
            <a:chExt cx="1488" cy="576"/>
          </a:xfrm>
        </p:grpSpPr>
        <p:sp>
          <p:nvSpPr>
            <p:cNvPr id="30" name="Line 107"/>
            <p:cNvSpPr>
              <a:spLocks noChangeShapeType="1"/>
            </p:cNvSpPr>
            <p:nvPr/>
          </p:nvSpPr>
          <p:spPr bwMode="auto">
            <a:xfrm>
              <a:off x="384" y="3408"/>
              <a:ext cx="144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108"/>
            <p:cNvSpPr>
              <a:spLocks noChangeShapeType="1"/>
            </p:cNvSpPr>
            <p:nvPr/>
          </p:nvSpPr>
          <p:spPr bwMode="auto">
            <a:xfrm flipV="1">
              <a:off x="384" y="3456"/>
              <a:ext cx="1488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" name="Group 109"/>
          <p:cNvGrpSpPr>
            <a:grpSpLocks/>
          </p:cNvGrpSpPr>
          <p:nvPr/>
        </p:nvGrpSpPr>
        <p:grpSpPr bwMode="auto">
          <a:xfrm>
            <a:off x="636035" y="2309361"/>
            <a:ext cx="2362200" cy="914400"/>
            <a:chOff x="384" y="3408"/>
            <a:chExt cx="1488" cy="576"/>
          </a:xfrm>
        </p:grpSpPr>
        <p:sp>
          <p:nvSpPr>
            <p:cNvPr id="33" name="Line 107"/>
            <p:cNvSpPr>
              <a:spLocks noChangeShapeType="1"/>
            </p:cNvSpPr>
            <p:nvPr/>
          </p:nvSpPr>
          <p:spPr bwMode="auto">
            <a:xfrm>
              <a:off x="384" y="3408"/>
              <a:ext cx="144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Line 108"/>
            <p:cNvSpPr>
              <a:spLocks noChangeShapeType="1"/>
            </p:cNvSpPr>
            <p:nvPr/>
          </p:nvSpPr>
          <p:spPr bwMode="auto">
            <a:xfrm flipV="1">
              <a:off x="384" y="3456"/>
              <a:ext cx="1488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269702" y="5754023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 17</a:t>
            </a:r>
            <a:endParaRPr lang="ru-RU" b="1" dirty="0"/>
          </a:p>
        </p:txBody>
      </p:sp>
      <p:sp>
        <p:nvSpPr>
          <p:cNvPr id="36" name="Text Box 120"/>
          <p:cNvSpPr txBox="1">
            <a:spLocks noChangeArrowheads="1"/>
          </p:cNvSpPr>
          <p:nvPr/>
        </p:nvSpPr>
        <p:spPr bwMode="auto">
          <a:xfrm>
            <a:off x="3162156" y="2627123"/>
            <a:ext cx="268681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Этот способ 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можно использовать только при условии монотонности  </a:t>
            </a:r>
            <a:r>
              <a:rPr lang="ru-RU" sz="1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отрезке!</a:t>
            </a:r>
            <a:endParaRPr lang="ru-RU" sz="15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" name="Picture 2" descr="C:\Documents and Settings\Admin\Мои документы\Загрузки\3_Карандаш\Карандаш\Копия карандаш красный (4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1533128" cy="179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46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223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61056"/>
              </p:ext>
            </p:extLst>
          </p:nvPr>
        </p:nvGraphicFramePr>
        <p:xfrm>
          <a:off x="685800" y="669925"/>
          <a:ext cx="8077200" cy="5801614"/>
        </p:xfrm>
        <a:graphic>
          <a:graphicData uri="http://schemas.openxmlformats.org/drawingml/2006/table">
            <a:tbl>
              <a:tblPr/>
              <a:tblGrid>
                <a:gridCol w="2503488"/>
                <a:gridCol w="5573712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Найти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Найти критические точки, взять те, которые принадлежат данному отрезку.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Вычислить значения функции в критических точках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на концах отрезка.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Из вычисленных значений выбрать наименьшее и наибольшее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35" name="Rectangle 31"/>
          <p:cNvSpPr>
            <a:spLocks noChangeArrowheads="1"/>
          </p:cNvSpPr>
          <p:nvPr/>
        </p:nvSpPr>
        <p:spPr bwMode="auto">
          <a:xfrm>
            <a:off x="3276600" y="669925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Найдите наименьшее значение функции </a:t>
            </a:r>
          </a:p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27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на отрезке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[0; 4]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3276600" y="1431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27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3276600" y="2193925"/>
            <a:ext cx="49678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i="1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y’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27 = 3(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9) = 3(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3)(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+ 3)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55" name="Rectangle 51"/>
          <p:cNvSpPr>
            <a:spLocks noChangeArrowheads="1"/>
          </p:cNvSpPr>
          <p:nvPr/>
        </p:nvSpPr>
        <p:spPr bwMode="auto">
          <a:xfrm>
            <a:off x="3276600" y="4061505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 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54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217" name="Group 113"/>
          <p:cNvGrpSpPr>
            <a:grpSpLocks/>
          </p:cNvGrpSpPr>
          <p:nvPr/>
        </p:nvGrpSpPr>
        <p:grpSpPr bwMode="auto">
          <a:xfrm>
            <a:off x="3810001" y="2667003"/>
            <a:ext cx="2090738" cy="461963"/>
            <a:chOff x="2400" y="1680"/>
            <a:chExt cx="1317" cy="291"/>
          </a:xfrm>
        </p:grpSpPr>
        <p:sp>
          <p:nvSpPr>
            <p:cNvPr id="47192" name="Text Box 88"/>
            <p:cNvSpPr txBox="1">
              <a:spLocks noChangeArrowheads="1"/>
            </p:cNvSpPr>
            <p:nvPr/>
          </p:nvSpPr>
          <p:spPr bwMode="auto">
            <a:xfrm>
              <a:off x="3504" y="1680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+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47193" name="Text Box 89"/>
            <p:cNvSpPr txBox="1">
              <a:spLocks noChangeArrowheads="1"/>
            </p:cNvSpPr>
            <p:nvPr/>
          </p:nvSpPr>
          <p:spPr bwMode="auto">
            <a:xfrm>
              <a:off x="2400" y="1680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+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47194" name="Text Box 90"/>
            <p:cNvSpPr txBox="1">
              <a:spLocks noChangeArrowheads="1"/>
            </p:cNvSpPr>
            <p:nvPr/>
          </p:nvSpPr>
          <p:spPr bwMode="auto">
            <a:xfrm>
              <a:off x="2982" y="16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–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218" name="Group 114"/>
          <p:cNvGrpSpPr>
            <a:grpSpLocks/>
          </p:cNvGrpSpPr>
          <p:nvPr/>
        </p:nvGrpSpPr>
        <p:grpSpPr bwMode="auto">
          <a:xfrm>
            <a:off x="3581400" y="3200400"/>
            <a:ext cx="2667000" cy="228600"/>
            <a:chOff x="2256" y="2016"/>
            <a:chExt cx="1680" cy="144"/>
          </a:xfrm>
        </p:grpSpPr>
        <p:sp>
          <p:nvSpPr>
            <p:cNvPr id="47195" name="Line 91"/>
            <p:cNvSpPr>
              <a:spLocks noChangeShapeType="1"/>
            </p:cNvSpPr>
            <p:nvPr/>
          </p:nvSpPr>
          <p:spPr bwMode="auto">
            <a:xfrm flipV="1">
              <a:off x="2256" y="2016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96" name="Line 92"/>
            <p:cNvSpPr>
              <a:spLocks noChangeShapeType="1"/>
            </p:cNvSpPr>
            <p:nvPr/>
          </p:nvSpPr>
          <p:spPr bwMode="auto">
            <a:xfrm flipV="1">
              <a:off x="3600" y="2016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97" name="Line 93"/>
            <p:cNvSpPr>
              <a:spLocks noChangeShapeType="1"/>
            </p:cNvSpPr>
            <p:nvPr/>
          </p:nvSpPr>
          <p:spPr bwMode="auto">
            <a:xfrm>
              <a:off x="2928" y="2016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216" name="Group 112"/>
          <p:cNvGrpSpPr>
            <a:grpSpLocks/>
          </p:cNvGrpSpPr>
          <p:nvPr/>
        </p:nvGrpSpPr>
        <p:grpSpPr bwMode="auto">
          <a:xfrm>
            <a:off x="3352800" y="2667000"/>
            <a:ext cx="3314700" cy="762000"/>
            <a:chOff x="2112" y="1680"/>
            <a:chExt cx="2088" cy="480"/>
          </a:xfrm>
        </p:grpSpPr>
        <p:sp>
          <p:nvSpPr>
            <p:cNvPr id="47184" name="Text Box 80"/>
            <p:cNvSpPr txBox="1">
              <a:spLocks noChangeArrowheads="1"/>
            </p:cNvSpPr>
            <p:nvPr/>
          </p:nvSpPr>
          <p:spPr bwMode="auto">
            <a:xfrm>
              <a:off x="4012" y="1881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83" name="Freeform 79"/>
            <p:cNvSpPr>
              <a:spLocks/>
            </p:cNvSpPr>
            <p:nvPr/>
          </p:nvSpPr>
          <p:spPr bwMode="auto">
            <a:xfrm>
              <a:off x="2112" y="1920"/>
              <a:ext cx="203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32" y="0"/>
                </a:cxn>
              </a:cxnLst>
              <a:rect l="0" t="0" r="r" b="b"/>
              <a:pathLst>
                <a:path w="2032" h="1">
                  <a:moveTo>
                    <a:pt x="0" y="0"/>
                  </a:moveTo>
                  <a:lnTo>
                    <a:pt x="2032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85" name="Text Box 81"/>
            <p:cNvSpPr txBox="1">
              <a:spLocks noChangeArrowheads="1"/>
            </p:cNvSpPr>
            <p:nvPr/>
          </p:nvSpPr>
          <p:spPr bwMode="auto">
            <a:xfrm>
              <a:off x="2112" y="1680"/>
              <a:ext cx="2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latin typeface="Times New Roman" pitchFamily="18" charset="0"/>
                  <a:cs typeface="Times New Roman" pitchFamily="18" charset="0"/>
                </a:rPr>
                <a:t>y’</a:t>
              </a:r>
              <a:endParaRPr lang="ru-RU" b="1" dirty="0"/>
            </a:p>
          </p:txBody>
        </p:sp>
        <p:sp>
          <p:nvSpPr>
            <p:cNvPr id="47186" name="Text Box 82"/>
            <p:cNvSpPr txBox="1">
              <a:spLocks noChangeArrowheads="1"/>
            </p:cNvSpPr>
            <p:nvPr/>
          </p:nvSpPr>
          <p:spPr bwMode="auto">
            <a:xfrm>
              <a:off x="2112" y="187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88" name="Line 84"/>
            <p:cNvSpPr>
              <a:spLocks noChangeShapeType="1"/>
            </p:cNvSpPr>
            <p:nvPr/>
          </p:nvSpPr>
          <p:spPr bwMode="auto">
            <a:xfrm>
              <a:off x="2704" y="1881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89" name="Line 85"/>
            <p:cNvSpPr>
              <a:spLocks noChangeShapeType="1"/>
            </p:cNvSpPr>
            <p:nvPr/>
          </p:nvSpPr>
          <p:spPr bwMode="auto">
            <a:xfrm>
              <a:off x="3408" y="1872"/>
              <a:ext cx="1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90" name="Text Box 86"/>
            <p:cNvSpPr txBox="1">
              <a:spLocks noChangeArrowheads="1"/>
            </p:cNvSpPr>
            <p:nvPr/>
          </p:nvSpPr>
          <p:spPr bwMode="auto">
            <a:xfrm>
              <a:off x="2592" y="192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-3</a:t>
              </a:r>
              <a:endParaRPr lang="ru-RU"/>
            </a:p>
          </p:txBody>
        </p:sp>
        <p:sp>
          <p:nvSpPr>
            <p:cNvPr id="47191" name="Text Box 87"/>
            <p:cNvSpPr txBox="1">
              <a:spLocks noChangeArrowheads="1"/>
            </p:cNvSpPr>
            <p:nvPr/>
          </p:nvSpPr>
          <p:spPr bwMode="auto">
            <a:xfrm>
              <a:off x="3308" y="1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ru-RU" dirty="0"/>
            </a:p>
          </p:txBody>
        </p:sp>
      </p:grpSp>
      <p:sp>
        <p:nvSpPr>
          <p:cNvPr id="47203" name="Text Box 99"/>
          <p:cNvSpPr txBox="1">
            <a:spLocks noChangeArrowheads="1"/>
          </p:cNvSpPr>
          <p:nvPr/>
        </p:nvSpPr>
        <p:spPr bwMode="auto">
          <a:xfrm>
            <a:off x="5133975" y="32639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min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205" name="AutoShape 101"/>
          <p:cNvSpPr>
            <a:spLocks noChangeArrowheads="1"/>
          </p:cNvSpPr>
          <p:nvPr/>
        </p:nvSpPr>
        <p:spPr bwMode="auto">
          <a:xfrm>
            <a:off x="6324600" y="3556000"/>
            <a:ext cx="2438400" cy="2362200"/>
          </a:xfrm>
          <a:prstGeom prst="wedgeRectCallout">
            <a:avLst>
              <a:gd name="adj1" fmla="val -82162"/>
              <a:gd name="adj2" fmla="val -48792"/>
            </a:avLst>
          </a:prstGeom>
          <a:gradFill rotWithShape="1">
            <a:gsLst>
              <a:gs pos="0">
                <a:srgbClr val="33CCFF">
                  <a:alpha val="35001"/>
                </a:srgbClr>
              </a:gs>
              <a:gs pos="100000">
                <a:srgbClr val="66FFFF">
                  <a:alpha val="33000"/>
                </a:srgbClr>
              </a:gs>
            </a:gsLst>
            <a:lin ang="5400000" scaled="1"/>
          </a:gradFill>
          <a:ln w="9525">
            <a:solidFill>
              <a:srgbClr val="0000FF">
                <a:alpha val="37000"/>
              </a:srgb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87313"/>
            <a:endParaRPr lang="ru-RU" sz="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Наименьшее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значение функция будет принимать в точке минимума.</a:t>
            </a:r>
          </a:p>
          <a:p>
            <a:pPr marL="87313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Можно сэкономить на вычислениях значений функции в концах отрезка.</a:t>
            </a:r>
          </a:p>
        </p:txBody>
      </p:sp>
      <p:grpSp>
        <p:nvGrpSpPr>
          <p:cNvPr id="47213" name="Group 109"/>
          <p:cNvGrpSpPr>
            <a:grpSpLocks/>
          </p:cNvGrpSpPr>
          <p:nvPr/>
        </p:nvGrpSpPr>
        <p:grpSpPr bwMode="auto">
          <a:xfrm>
            <a:off x="609600" y="4749800"/>
            <a:ext cx="2463800" cy="1638300"/>
            <a:chOff x="384" y="2952"/>
            <a:chExt cx="1552" cy="1032"/>
          </a:xfrm>
        </p:grpSpPr>
        <p:sp>
          <p:nvSpPr>
            <p:cNvPr id="47210" name="Line 106"/>
            <p:cNvSpPr>
              <a:spLocks noChangeShapeType="1"/>
            </p:cNvSpPr>
            <p:nvPr/>
          </p:nvSpPr>
          <p:spPr bwMode="auto">
            <a:xfrm>
              <a:off x="400" y="2952"/>
              <a:ext cx="1536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211" name="Line 107"/>
            <p:cNvSpPr>
              <a:spLocks noChangeShapeType="1"/>
            </p:cNvSpPr>
            <p:nvPr/>
          </p:nvSpPr>
          <p:spPr bwMode="auto">
            <a:xfrm>
              <a:off x="384" y="3408"/>
              <a:ext cx="144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212" name="Line 108"/>
            <p:cNvSpPr>
              <a:spLocks noChangeShapeType="1"/>
            </p:cNvSpPr>
            <p:nvPr/>
          </p:nvSpPr>
          <p:spPr bwMode="auto">
            <a:xfrm flipV="1">
              <a:off x="384" y="3456"/>
              <a:ext cx="1488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224" name="Text Box 120"/>
          <p:cNvSpPr txBox="1">
            <a:spLocks noChangeArrowheads="1"/>
          </p:cNvSpPr>
          <p:nvPr/>
        </p:nvSpPr>
        <p:spPr bwMode="auto">
          <a:xfrm>
            <a:off x="3184525" y="5651500"/>
            <a:ext cx="55022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Этот способ будет удобно </a:t>
            </a:r>
          </a:p>
          <a:p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вспомнить, когда вычисления значений функции в концах отрезка будет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сложным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Group 98"/>
          <p:cNvGrpSpPr>
            <a:grpSpLocks/>
          </p:cNvGrpSpPr>
          <p:nvPr/>
        </p:nvGrpSpPr>
        <p:grpSpPr bwMode="auto">
          <a:xfrm>
            <a:off x="4789037" y="2730497"/>
            <a:ext cx="1711326" cy="609600"/>
            <a:chOff x="4171" y="1776"/>
            <a:chExt cx="1078" cy="384"/>
          </a:xfrm>
        </p:grpSpPr>
        <p:sp>
          <p:nvSpPr>
            <p:cNvPr id="54" name="Freeform 95"/>
            <p:cNvSpPr>
              <a:spLocks/>
            </p:cNvSpPr>
            <p:nvPr/>
          </p:nvSpPr>
          <p:spPr bwMode="auto">
            <a:xfrm>
              <a:off x="4224" y="1776"/>
              <a:ext cx="864" cy="192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768" y="0"/>
                </a:cxn>
                <a:cxn ang="0">
                  <a:pos x="864" y="144"/>
                </a:cxn>
              </a:cxnLst>
              <a:rect l="0" t="0" r="r" b="b"/>
              <a:pathLst>
                <a:path w="864" h="144">
                  <a:moveTo>
                    <a:pt x="0" y="144"/>
                  </a:moveTo>
                  <a:lnTo>
                    <a:pt x="96" y="0"/>
                  </a:lnTo>
                  <a:lnTo>
                    <a:pt x="768" y="0"/>
                  </a:lnTo>
                  <a:lnTo>
                    <a:pt x="864" y="144"/>
                  </a:lnTo>
                </a:path>
              </a:pathLst>
            </a:custGeom>
            <a:noFill/>
            <a:ln w="1905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Text Box 96"/>
            <p:cNvSpPr txBox="1">
              <a:spLocks noChangeArrowheads="1"/>
            </p:cNvSpPr>
            <p:nvPr/>
          </p:nvSpPr>
          <p:spPr bwMode="auto">
            <a:xfrm>
              <a:off x="4171" y="1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  <a:endParaRPr lang="ru-RU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6" name="Text Box 97"/>
            <p:cNvSpPr txBox="1">
              <a:spLocks noChangeArrowheads="1"/>
            </p:cNvSpPr>
            <p:nvPr/>
          </p:nvSpPr>
          <p:spPr bwMode="auto">
            <a:xfrm>
              <a:off x="5053" y="192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  <a:endParaRPr lang="ru-RU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3305988" y="4925927"/>
            <a:ext cx="179215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наим.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54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/>
          </a:p>
        </p:txBody>
      </p:sp>
      <p:sp>
        <p:nvSpPr>
          <p:cNvPr id="37" name="Text Box 46"/>
          <p:cNvSpPr txBox="1">
            <a:spLocks noChangeArrowheads="1"/>
          </p:cNvSpPr>
          <p:nvPr/>
        </p:nvSpPr>
        <p:spPr bwMode="auto">
          <a:xfrm>
            <a:off x="635000" y="154741"/>
            <a:ext cx="596669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 3 (решение по теореме 2)</a:t>
            </a:r>
            <a:endParaRPr lang="ru-RU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5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7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47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4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/>
      <p:bldP spid="47155" grpId="0"/>
      <p:bldP spid="47203" grpId="0"/>
      <p:bldP spid="47205" grpId="0" animBg="1"/>
      <p:bldP spid="47224" grpId="0"/>
      <p:bldP spid="5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950</Words>
  <Application>Microsoft Office PowerPoint</Application>
  <PresentationFormat>Экран (4:3)</PresentationFormat>
  <Paragraphs>152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Нахождение  наибольшего и наименьшего значений функции на отрезке</vt:lpstr>
      <vt:lpstr>Презентация PowerPoint</vt:lpstr>
      <vt:lpstr>Презентация PowerPoint</vt:lpstr>
      <vt:lpstr>Алгоритм нахождения  наибольшего и наименьшего значений функции f(x) на отрезке [a;b]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производной к исследованию функции и построению графика функции</dc:title>
  <dc:creator>Догадова</dc:creator>
  <cp:lastModifiedBy>Догадова</cp:lastModifiedBy>
  <cp:revision>63</cp:revision>
  <dcterms:created xsi:type="dcterms:W3CDTF">2020-03-21T07:57:30Z</dcterms:created>
  <dcterms:modified xsi:type="dcterms:W3CDTF">2020-04-06T11:21:34Z</dcterms:modified>
</cp:coreProperties>
</file>