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8" r:id="rId3"/>
    <p:sldId id="269" r:id="rId4"/>
    <p:sldId id="266" r:id="rId5"/>
    <p:sldId id="268" r:id="rId6"/>
    <p:sldId id="267" r:id="rId7"/>
    <p:sldId id="271" r:id="rId8"/>
    <p:sldId id="270" r:id="rId9"/>
    <p:sldId id="272" r:id="rId10"/>
    <p:sldId id="273" r:id="rId11"/>
    <p:sldId id="27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0000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523AC-E353-42C9-8BB0-E68FC2DD957D}" type="datetimeFigureOut">
              <a:rPr lang="ru-RU" smtClean="0"/>
              <a:t>29.03.2020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53C6B-7CF0-42AE-943A-CD15010980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887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523AC-E353-42C9-8BB0-E68FC2DD957D}" type="datetimeFigureOut">
              <a:rPr lang="ru-RU" smtClean="0"/>
              <a:t>29.03.2020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53C6B-7CF0-42AE-943A-CD15010980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3971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523AC-E353-42C9-8BB0-E68FC2DD957D}" type="datetimeFigureOut">
              <a:rPr lang="ru-RU" smtClean="0"/>
              <a:t>29.03.2020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53C6B-7CF0-42AE-943A-CD15010980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654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523AC-E353-42C9-8BB0-E68FC2DD957D}" type="datetimeFigureOut">
              <a:rPr lang="ru-RU" smtClean="0"/>
              <a:t>29.03.2020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53C6B-7CF0-42AE-943A-CD15010980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5778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523AC-E353-42C9-8BB0-E68FC2DD957D}" type="datetimeFigureOut">
              <a:rPr lang="ru-RU" smtClean="0"/>
              <a:t>29.03.2020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53C6B-7CF0-42AE-943A-CD15010980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8779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523AC-E353-42C9-8BB0-E68FC2DD957D}" type="datetimeFigureOut">
              <a:rPr lang="ru-RU" smtClean="0"/>
              <a:t>29.03.2020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53C6B-7CF0-42AE-943A-CD15010980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1063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523AC-E353-42C9-8BB0-E68FC2DD957D}" type="datetimeFigureOut">
              <a:rPr lang="ru-RU" smtClean="0"/>
              <a:t>29.03.2020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53C6B-7CF0-42AE-943A-CD15010980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860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523AC-E353-42C9-8BB0-E68FC2DD957D}" type="datetimeFigureOut">
              <a:rPr lang="ru-RU" smtClean="0"/>
              <a:t>29.03.2020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53C6B-7CF0-42AE-943A-CD15010980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2658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523AC-E353-42C9-8BB0-E68FC2DD957D}" type="datetimeFigureOut">
              <a:rPr lang="ru-RU" smtClean="0"/>
              <a:t>29.03.2020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53C6B-7CF0-42AE-943A-CD15010980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705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523AC-E353-42C9-8BB0-E68FC2DD957D}" type="datetimeFigureOut">
              <a:rPr lang="ru-RU" smtClean="0"/>
              <a:t>29.03.2020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53C6B-7CF0-42AE-943A-CD15010980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0273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523AC-E353-42C9-8BB0-E68FC2DD957D}" type="datetimeFigureOut">
              <a:rPr lang="ru-RU" smtClean="0"/>
              <a:t>29.03.2020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53C6B-7CF0-42AE-943A-CD15010980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7755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523AC-E353-42C9-8BB0-E68FC2DD957D}" type="datetimeFigureOut">
              <a:rPr lang="ru-RU" smtClean="0"/>
              <a:t>29.03.2020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53C6B-7CF0-42AE-943A-CD15010980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8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C:\Documents and Settings\Admin\Мои документы\Загрузки\4_Картинки_школа\доска1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04664"/>
            <a:ext cx="8783904" cy="6219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67008" y="807683"/>
            <a:ext cx="4211960" cy="345638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3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Точки экстремума функции. Стационарные и критические </a:t>
            </a:r>
            <a:r>
              <a:rPr lang="ru-RU" sz="3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точки.</a:t>
            </a:r>
            <a:br>
              <a:rPr lang="ru-RU" sz="3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Точки перегиба</a:t>
            </a:r>
            <a:endParaRPr lang="ru-RU" sz="3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44008" y="4293096"/>
            <a:ext cx="4036098" cy="1247564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Алгебра и начала 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математического анализа, 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 класс</a:t>
            </a:r>
            <a:endParaRPr lang="ru-RU" sz="2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274553"/>
            <a:ext cx="103425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№2</a:t>
            </a:r>
            <a:endParaRPr lang="ru-RU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18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Мои документы\Kyocera_20200329_001\Копия Scan_00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8920"/>
          <a:stretch/>
        </p:blipFill>
        <p:spPr bwMode="auto">
          <a:xfrm>
            <a:off x="285486" y="279783"/>
            <a:ext cx="8424936" cy="5546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55747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dmin\Мои документы\Kyocera_20200329_001\Копия Scan_00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947"/>
          <a:stretch/>
        </p:blipFill>
        <p:spPr bwMode="auto">
          <a:xfrm>
            <a:off x="942484" y="30584"/>
            <a:ext cx="7220572" cy="6833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3992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1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Определение 1, 2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6035" y="3498012"/>
            <a:ext cx="8694515" cy="3243355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ru-RU" sz="22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Точки экстремума</a:t>
            </a:r>
            <a:r>
              <a:rPr lang="ru-RU" sz="2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– это точки максимума и минимума функции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Обозначают  </a:t>
            </a:r>
            <a:r>
              <a:rPr lang="ru-RU" b="1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2000" b="1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2000" b="1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min</a:t>
            </a:r>
            <a:r>
              <a:rPr lang="ru-RU" sz="2000" b="1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ru-RU" sz="22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Экстремумы </a:t>
            </a:r>
            <a:r>
              <a:rPr lang="ru-RU" sz="22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функции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– это значения функции в точках экстремума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Обозначают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en-US" sz="2000" b="1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en-US" sz="2000" b="1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min</a:t>
            </a:r>
            <a:r>
              <a:rPr lang="ru-RU" sz="20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b="1" i="1" dirty="0" smtClean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900" b="1" i="1" u="sng" dirty="0" smtClean="0">
                <a:latin typeface="Times New Roman" pitchFamily="18" charset="0"/>
                <a:cs typeface="Times New Roman" pitchFamily="18" charset="0"/>
              </a:rPr>
              <a:t>Замечание</a:t>
            </a:r>
            <a:r>
              <a:rPr lang="ru-RU" sz="19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900" b="1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Не следует путать экстремумы функции с наибольшими и наименьшими значениями функции. Экстремумы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функции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находят в окрестности точки, а наибольшее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наименьшее значения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функции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– на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всей области определения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функции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. Точек экстремума и экстремумы функция может несколько, а вот наибольшее значение и наименьшее значения функции единственные на всей области определения.</a:t>
            </a: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27D776FC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98" t="68930" r="4649" b="16913"/>
          <a:stretch>
            <a:fillRect/>
          </a:stretch>
        </p:blipFill>
        <p:spPr bwMode="auto">
          <a:xfrm rot="21540000">
            <a:off x="1914014" y="951425"/>
            <a:ext cx="4915977" cy="2519895"/>
          </a:xfrm>
          <a:prstGeom prst="rect">
            <a:avLst/>
          </a:prstGeom>
          <a:noFill/>
          <a:ln>
            <a:noFill/>
          </a:ln>
          <a:effectLst/>
          <a:extLst/>
        </p:spPr>
      </p:pic>
    </p:spTree>
    <p:extLst>
      <p:ext uri="{BB962C8B-B14F-4D97-AF65-F5344CB8AC3E}">
        <p14:creationId xmlns:p14="http://schemas.microsoft.com/office/powerpoint/2010/main" val="368963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1846" y="4231232"/>
            <a:ext cx="8694515" cy="9259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 помощью графика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мы уже умеем определять точки экстремума (абсциссы точек) и экстремумы функции (ординаты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этих же точек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pic>
        <p:nvPicPr>
          <p:cNvPr id="5" name="Picture 4" descr="27D776FC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98" t="68930" r="4649" b="16913"/>
          <a:stretch>
            <a:fillRect/>
          </a:stretch>
        </p:blipFill>
        <p:spPr bwMode="auto">
          <a:xfrm rot="21540000">
            <a:off x="1249323" y="533719"/>
            <a:ext cx="6566824" cy="3375575"/>
          </a:xfrm>
          <a:prstGeom prst="rect">
            <a:avLst/>
          </a:prstGeom>
          <a:noFill/>
          <a:ln>
            <a:noFill/>
          </a:ln>
          <a:effectLst/>
          <a:extLst/>
        </p:spPr>
      </p:pic>
      <p:sp>
        <p:nvSpPr>
          <p:cNvPr id="4" name="Прямоугольник 3"/>
          <p:cNvSpPr/>
          <p:nvPr/>
        </p:nvSpPr>
        <p:spPr>
          <a:xfrm>
            <a:off x="253908" y="5157192"/>
            <a:ext cx="874846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 данном рисунке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точками экстремума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являются точки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0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0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0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000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Кроме того, мы видим, что точки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0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и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0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являются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точками максимума функции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0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и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000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точки минимума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функции, 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0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0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экстремумы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функции.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555776" y="1196752"/>
            <a:ext cx="2808312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555776" y="2492896"/>
            <a:ext cx="1800200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555776" y="1362990"/>
            <a:ext cx="1080120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555776" y="2852936"/>
            <a:ext cx="3960440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100269" y="1240734"/>
                <a:ext cx="51911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0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sz="2000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0269" y="1240734"/>
                <a:ext cx="519116" cy="400110"/>
              </a:xfrm>
              <a:prstGeom prst="rect">
                <a:avLst/>
              </a:prstGeom>
              <a:blipFill rotWithShape="1">
                <a:blip r:embed="rId3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114396" y="964238"/>
                <a:ext cx="51911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0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sz="2000" b="1" i="1" smtClean="0">
                              <a:latin typeface="Cambria Math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4396" y="964238"/>
                <a:ext cx="519116" cy="400110"/>
              </a:xfrm>
              <a:prstGeom prst="rect">
                <a:avLst/>
              </a:prstGeom>
              <a:blipFill rotWithShape="1">
                <a:blip r:embed="rId4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161696" y="2599638"/>
                <a:ext cx="396262" cy="4001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0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sz="2000" b="1" i="1" smtClean="0">
                              <a:latin typeface="Cambria Math"/>
                            </a:rPr>
                            <m:t>𝟒</m:t>
                          </m:r>
                        </m:sub>
                      </m:sSub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1696" y="2599638"/>
                <a:ext cx="396262" cy="400110"/>
              </a:xfrm>
              <a:prstGeom prst="rect">
                <a:avLst/>
              </a:prstGeom>
              <a:blipFill rotWithShape="1">
                <a:blip r:embed="rId5"/>
                <a:stretch>
                  <a:fillRect l="-1538" r="-7692" b="-75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112882" y="2220270"/>
                <a:ext cx="51911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0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sz="2000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2882" y="2220270"/>
                <a:ext cx="519116" cy="400110"/>
              </a:xfrm>
              <a:prstGeom prst="rect">
                <a:avLst/>
              </a:prstGeom>
              <a:blipFill rotWithShape="1">
                <a:blip r:embed="rId6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250250" y="2999748"/>
                <a:ext cx="39626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0250" y="2999748"/>
                <a:ext cx="396262" cy="40011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50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Определения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3-5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5760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Вспомним схему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о связи производной с монотонностью функции.</a:t>
            </a:r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27565" t="37393" r="5767" b="39744"/>
          <a:stretch/>
        </p:blipFill>
        <p:spPr bwMode="auto">
          <a:xfrm>
            <a:off x="1885865" y="1695197"/>
            <a:ext cx="5040560" cy="129614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49740" y="3056821"/>
            <a:ext cx="8441906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Если при переходе через точку 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200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200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функции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ее производная меняет знак с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«+» на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«–»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(т.е. возрастание меняется на убывание),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то 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200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2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точка </a:t>
            </a:r>
            <a:r>
              <a:rPr lang="ru-RU" sz="22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максимума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функции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Если при переходе через точку 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200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функции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ее производная меняет знак с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«–» на «+»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(т.е.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убывание меняется на возрастание),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то 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200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2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точка минимума</a:t>
            </a:r>
            <a:r>
              <a:rPr lang="ru-RU" sz="2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функции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Если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 точке 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200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при производная равна нулю, но при переходе через неё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не меняет знак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200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2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точка перегиба</a:t>
            </a:r>
            <a:r>
              <a:rPr lang="ru-RU" sz="2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функции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). В точке перегиба происходит изменение выпуклости графика функции, но не происходит изменение монотонности.</a:t>
            </a:r>
          </a:p>
        </p:txBody>
      </p:sp>
    </p:spTree>
    <p:extLst>
      <p:ext uri="{BB962C8B-B14F-4D97-AF65-F5344CB8AC3E}">
        <p14:creationId xmlns:p14="http://schemas.microsoft.com/office/powerpoint/2010/main" val="1477786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C:\Documents and Settings\Admin\Мои документы\Загрузки\4_Картинки_школа\доска1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04664"/>
            <a:ext cx="8783904" cy="6219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5848" y="6218088"/>
            <a:ext cx="2783228" cy="623821"/>
          </a:xfrm>
        </p:spPr>
        <p:txBody>
          <a:bodyPr>
            <a:normAutofit/>
          </a:bodyPr>
          <a:lstStyle/>
          <a:p>
            <a:pPr algn="l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х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= 2 –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точка перегиба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Documents and Settings\Admin\Мои документы\Kyocera_20200321_002\Scan_001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31"/>
          <a:stretch/>
        </p:blipFill>
        <p:spPr bwMode="auto">
          <a:xfrm>
            <a:off x="5724126" y="665854"/>
            <a:ext cx="2166672" cy="4995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 flipH="1">
            <a:off x="7053943" y="1201259"/>
            <a:ext cx="5071" cy="1309712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2845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Определения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6-7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4210" y="3705019"/>
            <a:ext cx="8640960" cy="1494590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рис.1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касательные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двух отмеченных точках графика (если их провести) будут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параллельны оси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Ох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поэтому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производная в этих точках равна 0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рис.2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касательные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отмеченных точках графика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провести нельзя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поэтому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производная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этих точках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не существует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Все рассмотренные четыре точки являются точками экстремума функции.</a:t>
            </a:r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23091" t="22107" r="2170" b="33098"/>
          <a:stretch/>
        </p:blipFill>
        <p:spPr bwMode="auto">
          <a:xfrm>
            <a:off x="1044735" y="878565"/>
            <a:ext cx="6552728" cy="273630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95624" y="5262286"/>
            <a:ext cx="8472129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Внутренние точки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области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определения функции, в которых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производная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равна нулю,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называют </a:t>
            </a:r>
            <a:r>
              <a:rPr lang="ru-RU" sz="20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стационарными </a:t>
            </a:r>
            <a:r>
              <a:rPr lang="ru-RU" sz="20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точками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(рис. 1).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Внутренние точки области определения функции, в которых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производная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не существует,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называют </a:t>
            </a:r>
            <a:r>
              <a:rPr lang="ru-RU" sz="20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критическими </a:t>
            </a:r>
            <a:r>
              <a:rPr lang="ru-RU" sz="20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точками</a:t>
            </a: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(рис.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2).</a:t>
            </a:r>
            <a:endParaRPr lang="ru-RU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830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Алгоритм исследования функции на</a:t>
            </a:r>
            <a:b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монотонность и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экстремумы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1. Найти область определения функции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2. Найти производную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l-GR" sz="2400" i="1" dirty="0">
                <a:latin typeface="Times New Roman" pitchFamily="18" charset="0"/>
                <a:cs typeface="Times New Roman" pitchFamily="18" charset="0"/>
              </a:rPr>
              <a:t>΄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(х)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Найти критические точки функции (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l-GR" sz="2400" i="1" dirty="0">
                <a:latin typeface="Times New Roman" pitchFamily="18" charset="0"/>
                <a:cs typeface="Times New Roman" pitchFamily="18" charset="0"/>
              </a:rPr>
              <a:t>΄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(х)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не существует).</a:t>
            </a:r>
          </a:p>
          <a:p>
            <a:pPr marL="0" indent="0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3. Найти стационарные точки, для этого решить уравнение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l-GR" sz="2400" i="1" dirty="0">
                <a:latin typeface="Times New Roman" pitchFamily="18" charset="0"/>
                <a:cs typeface="Times New Roman" pitchFamily="18" charset="0"/>
              </a:rPr>
              <a:t>΄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(х)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= 0.</a:t>
            </a:r>
          </a:p>
          <a:p>
            <a:pPr marL="0" indent="0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4. Отметить стационарные и критические точки (если они есть) на числовой прямой. Определить знаки производной на получившихся промежутках.</a:t>
            </a:r>
          </a:p>
          <a:p>
            <a:pPr marL="0" indent="0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5. По знаку производной определить промежутки монотонности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точки экстремума функции.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0616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ChangeArrowheads="1"/>
          </p:cNvSpPr>
          <p:nvPr/>
        </p:nvSpPr>
        <p:spPr bwMode="auto">
          <a:xfrm>
            <a:off x="516775" y="352509"/>
            <a:ext cx="8078215" cy="5786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ru-RU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Пример </a:t>
            </a:r>
            <a:r>
              <a:rPr lang="en-US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Исследуйте функцию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200" baseline="30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200" i="1" baseline="30000" dirty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2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11 на монотонность и экстремумы.</a:t>
            </a:r>
          </a:p>
          <a:p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∞;+∞).</a:t>
            </a:r>
          </a:p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f´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= 12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2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– 48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2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+ 48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f´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∞;+∞), значит, нет точек, в которых производная не существует, поэтому нет критических точек.</a:t>
            </a:r>
          </a:p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f´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= 0, 12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2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– 48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2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+ 48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= 0| : 12</a:t>
            </a:r>
          </a:p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2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– 4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2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+ 4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2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2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– 4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+ 4)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= 0, 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= 2 – стационарные точки.</a:t>
            </a:r>
          </a:p>
          <a:p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200" b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200" b="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200" b="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min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точка перегиба</a:t>
            </a:r>
            <a:endParaRPr lang="ru-RU" sz="2200" b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убывает при 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200" dirty="0">
                <a:latin typeface="Times New Roman" pitchFamily="18" charset="0"/>
                <a:cs typeface="Times New Roman" pitchFamily="18" charset="0"/>
              </a:rPr>
              <a:t>ϵ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(–∞; 0],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возрастает при 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200" dirty="0">
                <a:latin typeface="Times New Roman" pitchFamily="18" charset="0"/>
                <a:cs typeface="Times New Roman" pitchFamily="18" charset="0"/>
              </a:rPr>
              <a:t>ϵ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[0; +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∞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), 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200" baseline="-25000" dirty="0" smtClean="0">
                <a:latin typeface="Times New Roman" pitchFamily="18" charset="0"/>
                <a:cs typeface="Times New Roman" pitchFamily="18" charset="0"/>
              </a:rPr>
              <a:t>min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= 0,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= 2 – точка перегиба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4" name="Line 7"/>
          <p:cNvSpPr>
            <a:spLocks noChangeShapeType="1"/>
          </p:cNvSpPr>
          <p:nvPr/>
        </p:nvSpPr>
        <p:spPr bwMode="auto">
          <a:xfrm flipV="1">
            <a:off x="1926489" y="4505065"/>
            <a:ext cx="5149304" cy="79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6817176" y="4571052"/>
            <a:ext cx="3642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х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3826232" y="4607550"/>
            <a:ext cx="3365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0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5390024" y="4571052"/>
            <a:ext cx="3642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2216134" y="3997110"/>
            <a:ext cx="44435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y´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2268538" y="4571052"/>
            <a:ext cx="34336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y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4610540" y="3924721"/>
            <a:ext cx="43954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rgbClr val="FF0000"/>
                </a:solidFill>
              </a:rPr>
              <a:t>+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6137836" y="3924721"/>
            <a:ext cx="43954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rgbClr val="FF0000"/>
                </a:solidFill>
              </a:rPr>
              <a:t>+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3048191" y="3704722"/>
            <a:ext cx="444352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600" dirty="0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15376" name="Line 19"/>
          <p:cNvSpPr>
            <a:spLocks noChangeShapeType="1"/>
          </p:cNvSpPr>
          <p:nvPr/>
        </p:nvSpPr>
        <p:spPr bwMode="auto">
          <a:xfrm flipV="1">
            <a:off x="4334042" y="4574525"/>
            <a:ext cx="992540" cy="416404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5377" name="Line 19"/>
          <p:cNvSpPr>
            <a:spLocks noChangeShapeType="1"/>
          </p:cNvSpPr>
          <p:nvPr/>
        </p:nvSpPr>
        <p:spPr bwMode="auto">
          <a:xfrm flipV="1">
            <a:off x="5746095" y="4589654"/>
            <a:ext cx="957736" cy="384174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5378" name="Line 20"/>
          <p:cNvSpPr>
            <a:spLocks noChangeShapeType="1"/>
          </p:cNvSpPr>
          <p:nvPr/>
        </p:nvSpPr>
        <p:spPr bwMode="auto">
          <a:xfrm>
            <a:off x="2784592" y="4583326"/>
            <a:ext cx="971550" cy="3603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7" name="Блок-схема: узел 16"/>
          <p:cNvSpPr/>
          <p:nvPr/>
        </p:nvSpPr>
        <p:spPr>
          <a:xfrm>
            <a:off x="3918307" y="4421235"/>
            <a:ext cx="152400" cy="155933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Блок-схема: узел 17"/>
          <p:cNvSpPr/>
          <p:nvPr/>
        </p:nvSpPr>
        <p:spPr>
          <a:xfrm>
            <a:off x="5495925" y="4427892"/>
            <a:ext cx="152400" cy="155933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78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5362" name="Rectangle 4"/>
              <p:cNvSpPr>
                <a:spLocks noChangeArrowheads="1"/>
              </p:cNvSpPr>
              <p:nvPr/>
            </p:nvSpPr>
            <p:spPr bwMode="auto">
              <a:xfrm>
                <a:off x="516775" y="352509"/>
                <a:ext cx="8078215" cy="59412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ru-RU" sz="2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Пример 2.</a:t>
                </a:r>
                <a:r>
                  <a:rPr lang="ru-RU" sz="22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200" dirty="0">
                    <a:latin typeface="Times New Roman" pitchFamily="18" charset="0"/>
                    <a:cs typeface="Times New Roman" pitchFamily="18" charset="0"/>
                  </a:rPr>
                  <a:t>Исследуйте функцию </a:t>
                </a:r>
                <a14:m>
                  <m:oMath xmlns:m="http://schemas.openxmlformats.org/officeDocument/2006/math">
                    <m:r>
                      <a:rPr lang="ru-RU" sz="2200" i="1">
                        <a:latin typeface="Cambria Math"/>
                      </a:rPr>
                      <m:t>𝑦</m:t>
                    </m:r>
                    <m:r>
                      <a:rPr lang="ru-RU" sz="22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22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2200" i="1">
                            <a:latin typeface="Cambria Math"/>
                          </a:rPr>
                          <m:t>𝑥</m:t>
                        </m:r>
                        <m:r>
                          <a:rPr lang="ru-RU" sz="2200" i="1">
                            <a:latin typeface="Cambria Math"/>
                          </a:rPr>
                          <m:t>+3</m:t>
                        </m:r>
                      </m:den>
                    </m:f>
                  </m:oMath>
                </a14:m>
                <a:r>
                  <a:rPr lang="ru-RU" sz="22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200" dirty="0">
                    <a:latin typeface="Times New Roman" pitchFamily="18" charset="0"/>
                    <a:cs typeface="Times New Roman" pitchFamily="18" charset="0"/>
                  </a:rPr>
                  <a:t>на монотонность и экстремумы.</a:t>
                </a:r>
              </a:p>
              <a:p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. 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D</a:t>
                </a:r>
                <a:r>
                  <a:rPr lang="ru-RU" sz="2000" i="1" dirty="0"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y</a:t>
                </a:r>
                <a:r>
                  <a:rPr lang="ru-RU" sz="2000" i="1" dirty="0"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: 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+ 3 ≠ 0, 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000" i="1" dirty="0">
                    <a:latin typeface="Times New Roman" pitchFamily="18" charset="0"/>
                    <a:cs typeface="Times New Roman" pitchFamily="18" charset="0"/>
                  </a:rPr>
                  <a:t>≠ 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– 3, 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D</a:t>
                </a:r>
                <a:r>
                  <a:rPr lang="ru-RU" sz="2000" i="1" dirty="0"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y</a:t>
                </a:r>
                <a:r>
                  <a:rPr lang="ru-RU" sz="2000" i="1" dirty="0"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 = (</a:t>
                </a:r>
                <a:r>
                  <a:rPr lang="ru-RU" sz="2000" i="1" dirty="0">
                    <a:latin typeface="Times New Roman" pitchFamily="18" charset="0"/>
                    <a:cs typeface="Times New Roman" pitchFamily="18" charset="0"/>
                  </a:rPr>
                  <a:t>–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∞;– 3), (– 3;+∞). </a:t>
                </a:r>
              </a:p>
              <a:p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2.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ru-RU" sz="2000" i="1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ru-RU" sz="20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ru-RU" sz="2000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20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𝑥</m:t>
                            </m:r>
                            <m:r>
                              <a:rPr lang="ru-RU" sz="2000" i="1">
                                <a:latin typeface="Cambria Math"/>
                              </a:rPr>
                              <m:t>+3</m:t>
                            </m:r>
                          </m:e>
                        </m:d>
                      </m:e>
                      <m:sup>
                        <m:r>
                          <a:rPr lang="ru-RU" sz="2000" i="1">
                            <a:latin typeface="Cambria Math"/>
                          </a:rPr>
                          <m:t>′</m:t>
                        </m:r>
                      </m:sup>
                    </m:sSup>
                    <m:sSup>
                      <m:sSupPr>
                        <m:ctrlPr>
                          <a:rPr lang="ru-RU" sz="2000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2000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ru-RU" sz="20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ru-RU" sz="2000" i="1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ru-RU" sz="2000" i="1">
                                    <a:latin typeface="Cambria Math"/>
                                  </a:rPr>
                                  <m:t>+3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ru-RU" sz="2000" i="1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ru-RU" sz="2000" i="1">
                        <a:latin typeface="Cambria Math"/>
                      </a:rPr>
                      <m:t>=1∙</m:t>
                    </m:r>
                    <m:d>
                      <m:dPr>
                        <m:ctrlPr>
                          <a:rPr lang="ru-RU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ru-RU" sz="2000" i="1"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ru-RU" sz="2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ru-RU" sz="2000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ru-RU" sz="20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ru-RU" sz="2000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𝑥</m:t>
                                    </m:r>
                                    <m:r>
                                      <a:rPr lang="ru-RU" sz="2000" i="1">
                                        <a:latin typeface="Cambria Math"/>
                                      </a:rPr>
                                      <m:t>+3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ru-RU" sz="20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d>
                    <m:r>
                      <a:rPr lang="ru-RU" sz="2000" i="1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ru-RU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000" i="1">
                            <a:latin typeface="Cambria Math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ru-RU" sz="2000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ru-RU" sz="20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ru-RU" sz="2000" i="1">
                                    <a:latin typeface="Cambria Math"/>
                                  </a:rPr>
                                  <m:t>+3</m:t>
                                </m:r>
                              </m:e>
                            </m:d>
                          </m:e>
                          <m:sup>
                            <m:r>
                              <a:rPr lang="ru-RU" sz="20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D</a:t>
                </a:r>
                <a:r>
                  <a:rPr lang="ru-RU" sz="2000" i="1" dirty="0"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f´</a:t>
                </a:r>
                <a:r>
                  <a:rPr lang="ru-RU" sz="2000" i="1" dirty="0"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: 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+ 3 ≠ 0, 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000" i="1" dirty="0">
                    <a:latin typeface="Times New Roman" pitchFamily="18" charset="0"/>
                    <a:cs typeface="Times New Roman" pitchFamily="18" charset="0"/>
                  </a:rPr>
                  <a:t>≠ 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– 3, 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D</a:t>
                </a:r>
                <a:r>
                  <a:rPr lang="ru-RU" sz="2000" i="1" dirty="0"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f´</a:t>
                </a:r>
                <a:r>
                  <a:rPr lang="ru-RU" sz="2000" i="1" dirty="0"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 = (</a:t>
                </a:r>
                <a:r>
                  <a:rPr lang="ru-RU" sz="2000" i="1" dirty="0">
                    <a:latin typeface="Times New Roman" pitchFamily="18" charset="0"/>
                    <a:cs typeface="Times New Roman" pitchFamily="18" charset="0"/>
                  </a:rPr>
                  <a:t>–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∞;– 3), (– 3;+∞). 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D</a:t>
                </a:r>
                <a:r>
                  <a:rPr lang="ru-RU" sz="2000" i="1" dirty="0"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f´</a:t>
                </a:r>
                <a:r>
                  <a:rPr lang="ru-RU" sz="2000" i="1" dirty="0"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 = 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D</a:t>
                </a:r>
                <a:r>
                  <a:rPr lang="ru-RU" sz="2000" i="1" dirty="0"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y</a:t>
                </a:r>
                <a:r>
                  <a:rPr lang="ru-RU" sz="2000" i="1" dirty="0"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 =&gt; нет критических точек.</a:t>
                </a:r>
              </a:p>
              <a:p>
                <a:r>
                  <a:rPr lang="ru-RU" sz="2000" i="1" u="sng" dirty="0">
                    <a:latin typeface="Times New Roman" pitchFamily="18" charset="0"/>
                    <a:cs typeface="Times New Roman" pitchFamily="18" charset="0"/>
                  </a:rPr>
                  <a:t>Замечание: 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В точке 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000" i="1" dirty="0"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– 3 производная не существует. Может показаться, что это и есть критическая точка, но в этой точке функция не существует, </a:t>
                </a:r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этой 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точки нет (выколотая точка).</a:t>
                </a:r>
              </a:p>
              <a:p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3. 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y´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 = 0, </a:t>
                </a:r>
                <a14:m>
                  <m:oMath xmlns:m="http://schemas.openxmlformats.org/officeDocument/2006/math">
                    <m:r>
                      <a:rPr lang="ru-RU" sz="2000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ru-RU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000" i="1">
                            <a:latin typeface="Cambria Math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ru-RU" sz="2000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ru-RU" sz="20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ru-RU" sz="2000" i="1">
                                    <a:latin typeface="Cambria Math"/>
                                  </a:rPr>
                                  <m:t>+3</m:t>
                                </m:r>
                              </m:e>
                            </m:d>
                          </m:e>
                          <m:sup>
                            <m:r>
                              <a:rPr lang="ru-RU" sz="20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ru-RU" sz="2000" i="1">
                        <a:latin typeface="Cambria Math"/>
                      </a:rPr>
                      <m:t>=0</m:t>
                    </m:r>
                  </m:oMath>
                </a14:m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, нет корней, значит, нет стационарных точек.</a:t>
                </a:r>
              </a:p>
              <a:p>
                <a:endParaRPr lang="ru-RU" sz="22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200" b="0" dirty="0" smtClean="0">
                    <a:latin typeface="Times New Roman" pitchFamily="18" charset="0"/>
                    <a:cs typeface="Times New Roman" pitchFamily="18" charset="0"/>
                  </a:rPr>
                  <a:t>4</a:t>
                </a:r>
                <a:r>
                  <a:rPr lang="ru-RU" sz="2200" b="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endParaRPr lang="ru-RU" sz="1200" b="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sz="2200" dirty="0" smtClean="0">
                    <a:latin typeface="Times New Roman" pitchFamily="18" charset="0"/>
                    <a:cs typeface="Times New Roman" pitchFamily="18" charset="0"/>
                  </a:rPr>
                  <a:t>                                     </a:t>
                </a:r>
              </a:p>
              <a:p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Точка 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000" i="1" dirty="0"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– 3 не является точкой перегиба, это точка разрыва функции</a:t>
                </a:r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endParaRPr lang="ru-RU" sz="8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5. 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f</a:t>
                </a:r>
                <a:r>
                  <a:rPr lang="ru-RU" sz="2000" i="1" dirty="0"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lang="ru-RU" sz="2000" i="1" dirty="0">
                    <a:latin typeface="Times New Roman" pitchFamily="18" charset="0"/>
                    <a:cs typeface="Times New Roman" pitchFamily="18" charset="0"/>
                  </a:rPr>
                  <a:t>) 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убывает при </a:t>
                </a:r>
                <a:r>
                  <a:rPr lang="ru-RU" sz="2000" i="1" dirty="0">
                    <a:latin typeface="Times New Roman" pitchFamily="18" charset="0"/>
                    <a:cs typeface="Times New Roman" pitchFamily="18" charset="0"/>
                  </a:rPr>
                  <a:t>х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l-GR" sz="2000" dirty="0">
                    <a:latin typeface="Times New Roman" pitchFamily="18" charset="0"/>
                    <a:cs typeface="Times New Roman" pitchFamily="18" charset="0"/>
                  </a:rPr>
                  <a:t>ϵ 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ru-RU" sz="2000" i="1" dirty="0">
                    <a:latin typeface="Times New Roman" pitchFamily="18" charset="0"/>
                    <a:cs typeface="Times New Roman" pitchFamily="18" charset="0"/>
                  </a:rPr>
                  <a:t>–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∞;– 3), (– 3;+∞). Точек экстремумов нет.</a:t>
                </a:r>
              </a:p>
            </p:txBody>
          </p:sp>
        </mc:Choice>
        <mc:Fallback xmlns="">
          <p:sp>
            <p:nvSpPr>
              <p:cNvPr id="15362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6775" y="352509"/>
                <a:ext cx="8078215" cy="5941242"/>
              </a:xfrm>
              <a:prstGeom prst="rect">
                <a:avLst/>
              </a:prstGeom>
              <a:blipFill rotWithShape="1">
                <a:blip r:embed="rId2"/>
                <a:stretch>
                  <a:fillRect l="-98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364" name="Line 7"/>
          <p:cNvSpPr>
            <a:spLocks noChangeShapeType="1"/>
          </p:cNvSpPr>
          <p:nvPr/>
        </p:nvSpPr>
        <p:spPr bwMode="auto">
          <a:xfrm flipV="1">
            <a:off x="1926489" y="4499201"/>
            <a:ext cx="3797639" cy="665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5443818" y="4551108"/>
            <a:ext cx="3642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х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3756142" y="4577168"/>
            <a:ext cx="60175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-3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2216134" y="3997110"/>
            <a:ext cx="44435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y´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2268538" y="4571052"/>
            <a:ext cx="34336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y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3048191" y="3704722"/>
            <a:ext cx="444352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600" dirty="0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15378" name="Line 20"/>
          <p:cNvSpPr>
            <a:spLocks noChangeShapeType="1"/>
          </p:cNvSpPr>
          <p:nvPr/>
        </p:nvSpPr>
        <p:spPr bwMode="auto">
          <a:xfrm>
            <a:off x="2784592" y="4583326"/>
            <a:ext cx="971550" cy="3603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7" name="Блок-схема: узел 16"/>
          <p:cNvSpPr/>
          <p:nvPr/>
        </p:nvSpPr>
        <p:spPr>
          <a:xfrm>
            <a:off x="3918307" y="4421235"/>
            <a:ext cx="152400" cy="155933"/>
          </a:xfrm>
          <a:prstGeom prst="flowChartConnec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Rectangle 15"/>
          <p:cNvSpPr>
            <a:spLocks noChangeArrowheads="1"/>
          </p:cNvSpPr>
          <p:nvPr/>
        </p:nvSpPr>
        <p:spPr bwMode="auto">
          <a:xfrm>
            <a:off x="4524600" y="3694128"/>
            <a:ext cx="444352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600" dirty="0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57894" y="4652481"/>
            <a:ext cx="971550" cy="3603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980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</TotalTime>
  <Words>999</Words>
  <Application>Microsoft Office PowerPoint</Application>
  <PresentationFormat>Экран (4:3)</PresentationFormat>
  <Paragraphs>77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Точки экстремума функции. Стационарные и критические точки. Точки перегиба</vt:lpstr>
      <vt:lpstr>Определение 1, 2</vt:lpstr>
      <vt:lpstr>Презентация PowerPoint</vt:lpstr>
      <vt:lpstr>Определения 3-5</vt:lpstr>
      <vt:lpstr>х = 2 – точка перегиба</vt:lpstr>
      <vt:lpstr>Определения 6-7</vt:lpstr>
      <vt:lpstr>Алгоритм исследования функции на монотонность и экстремумы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Применение производной к исследованию функции и построению графика функции</dc:title>
  <dc:creator>Догадова</dc:creator>
  <cp:lastModifiedBy>Догадова</cp:lastModifiedBy>
  <cp:revision>42</cp:revision>
  <dcterms:created xsi:type="dcterms:W3CDTF">2020-03-21T07:57:30Z</dcterms:created>
  <dcterms:modified xsi:type="dcterms:W3CDTF">2020-03-29T17:19:35Z</dcterms:modified>
</cp:coreProperties>
</file>