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62" r:id="rId4"/>
    <p:sldId id="284" r:id="rId5"/>
    <p:sldId id="263" r:id="rId6"/>
    <p:sldId id="285" r:id="rId7"/>
    <p:sldId id="266" r:id="rId8"/>
    <p:sldId id="286" r:id="rId9"/>
    <p:sldId id="275" r:id="rId10"/>
    <p:sldId id="274" r:id="rId11"/>
    <p:sldId id="281" r:id="rId12"/>
    <p:sldId id="273" r:id="rId13"/>
    <p:sldId id="282" r:id="rId14"/>
    <p:sldId id="28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5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1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7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8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6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2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3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6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4CE9-0864-414F-9690-D59CFB88E5D3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B419-78B2-4B10-BB51-3D8AD9232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4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4.w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63" y="3434724"/>
            <a:ext cx="1407384" cy="32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41500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Алгебра и начала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математического анализ,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класс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Вычисление площадей плоских фигур с помощью определённого интеграла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8" y="1628798"/>
            <a:ext cx="2557886" cy="234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"/>
          <a:stretch/>
        </p:blipFill>
        <p:spPr bwMode="auto">
          <a:xfrm>
            <a:off x="2806034" y="1627673"/>
            <a:ext cx="6086446" cy="266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/>
          </a:p>
        </p:txBody>
      </p:sp>
      <p:pic>
        <p:nvPicPr>
          <p:cNvPr id="7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0" y="4365104"/>
            <a:ext cx="102419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/>
          </a:p>
        </p:txBody>
      </p:sp>
      <p:pic>
        <p:nvPicPr>
          <p:cNvPr id="5123" name="Picture 3" descr="C:\Documents and Settings\Admin\Мои документы\Kyocera_20190203_003\Scan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/>
          <a:stretch/>
        </p:blipFill>
        <p:spPr bwMode="auto">
          <a:xfrm>
            <a:off x="574329" y="1196752"/>
            <a:ext cx="8086487" cy="45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0" y="4365104"/>
            <a:ext cx="102419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8" y="1456319"/>
            <a:ext cx="3124196" cy="341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501003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/>
          </a:p>
        </p:txBody>
      </p:sp>
      <p:pic>
        <p:nvPicPr>
          <p:cNvPr id="7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52" y="5301207"/>
            <a:ext cx="628970" cy="14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60648"/>
                <a:ext cx="8229600" cy="1224136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3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№49.28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3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а). </a:t>
                </a:r>
                <a:r>
                  <a:rPr lang="ru-RU" sz="2700" dirty="0" smtClean="0">
                    <a:latin typeface="Arial" pitchFamily="34" charset="0"/>
                    <a:cs typeface="Arial" pitchFamily="34" charset="0"/>
                  </a:rPr>
                  <a:t>Используя геометрические соображения, вычислите интеграл</a:t>
                </a:r>
                <a:r>
                  <a:rPr lang="ru-RU" sz="31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ru-RU" sz="3100" i="1" smtClean="0">
                            <a:latin typeface="Cambria Math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ru-RU" sz="31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  <m:sup>
                        <m:r>
                          <a:rPr lang="ru-RU" sz="3100" b="0" i="1" smtClean="0">
                            <a:latin typeface="Cambria Math"/>
                            <a:cs typeface="Arial" pitchFamily="34" charset="0"/>
                          </a:rPr>
                          <m:t>4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ru-RU" sz="310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100" b="0" i="1" smtClean="0">
                                <a:latin typeface="Cambria Math"/>
                                <a:cs typeface="Arial" pitchFamily="34" charset="0"/>
                              </a:rPr>
                              <m:t>16−</m:t>
                            </m:r>
                            <m:sSup>
                              <m:sSupPr>
                                <m:ctrlPr>
                                  <a:rPr lang="ru-RU" sz="3100" b="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b="0" i="1" smtClean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100" b="0" i="1" smtClean="0"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3100" i="1">
                        <a:latin typeface="Cambria Math"/>
                        <a:cs typeface="Arial" pitchFamily="34" charset="0"/>
                      </a:rPr>
                      <m:t>𝑑𝑥</m:t>
                    </m:r>
                  </m:oMath>
                </a14:m>
                <a:r>
                  <a:rPr lang="ru-RU" sz="31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60648"/>
                <a:ext cx="8229600" cy="1224136"/>
              </a:xfrm>
              <a:blipFill rotWithShape="1">
                <a:blip r:embed="rId2"/>
                <a:stretch>
                  <a:fillRect l="-1852" t="-2488" r="-1333" b="-49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Решение: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Так как нет формулы для вычисления данного интеграла, то постоим график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подинтегральной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функции.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Admin\Мои документы\Kyocera_20190204_001\Копия Scan_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2815"/>
            <a:ext cx="3960440" cy="35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Мои документы\Kyocera_20190204_003\Scan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73" y="2792987"/>
            <a:ext cx="4361540" cy="38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52" y="5301207"/>
            <a:ext cx="628970" cy="14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60648"/>
                <a:ext cx="8229600" cy="1224136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3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№49.29(а). </a:t>
                </a:r>
                <a:r>
                  <a:rPr lang="ru-RU" sz="2700" dirty="0" smtClean="0">
                    <a:latin typeface="Arial" pitchFamily="34" charset="0"/>
                    <a:cs typeface="Arial" pitchFamily="34" charset="0"/>
                  </a:rPr>
                  <a:t>Используя геометрические соображения, вычислите интеграл</a:t>
                </a:r>
                <a:r>
                  <a:rPr lang="ru-RU" sz="31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ru-RU" sz="3100" i="1" smtClean="0">
                            <a:latin typeface="Cambria Math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ru-RU" sz="31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  <m:sup>
                        <m:r>
                          <a:rPr lang="ru-RU" sz="3100" b="0" i="1" smtClean="0">
                            <a:latin typeface="Cambria Math"/>
                            <a:cs typeface="Arial" pitchFamily="34" charset="0"/>
                          </a:rPr>
                          <m:t>4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ru-RU" sz="310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b="0" i="1" smtClean="0"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  <m:r>
                              <a:rPr lang="en-US" sz="3100" b="0" i="1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ru-RU" sz="3100" b="0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3100" b="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b="0" i="1" smtClean="0"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100" b="0" i="1" smtClean="0"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3100" i="1">
                        <a:latin typeface="Cambria Math"/>
                        <a:cs typeface="Arial" pitchFamily="34" charset="0"/>
                      </a:rPr>
                      <m:t>𝑑𝑥</m:t>
                    </m:r>
                  </m:oMath>
                </a14:m>
                <a:r>
                  <a:rPr lang="ru-RU" sz="31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60648"/>
                <a:ext cx="8229600" cy="1224136"/>
              </a:xfrm>
              <a:blipFill rotWithShape="1">
                <a:blip r:embed="rId2"/>
                <a:stretch>
                  <a:fillRect l="-1852" t="-2488" r="-1333" b="-49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Documents and Settings\Admin\Мои документы\Kyocera_20190204_001\Scan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8434"/>
            <a:ext cx="867307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52" y="5301207"/>
            <a:ext cx="628970" cy="14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Объём </a:t>
            </a:r>
            <a:r>
              <a:rPr lang="ru-RU" sz="2800" dirty="0"/>
              <a:t>тела</a:t>
            </a:r>
            <a:r>
              <a:rPr lang="ru-RU" sz="2800" dirty="0" smtClean="0"/>
              <a:t>, полученного </a:t>
            </a:r>
            <a:r>
              <a:rPr lang="ru-RU" sz="2800" dirty="0"/>
              <a:t>в результате вращения вокруг оси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ru-RU" sz="2800" dirty="0"/>
              <a:t>криволинейной трапеции, ограниченной графиком непрерывной и неотрицательной функции </a:t>
            </a:r>
            <a:r>
              <a:rPr lang="en-US" sz="2800" i="1" dirty="0"/>
              <a:t>y=f(x)</a:t>
            </a:r>
            <a:r>
              <a:rPr lang="en-US" sz="2800" dirty="0"/>
              <a:t> </a:t>
            </a:r>
            <a:r>
              <a:rPr lang="ru-RU" sz="2800" dirty="0"/>
              <a:t>на отрезке </a:t>
            </a:r>
            <a:r>
              <a:rPr lang="en-US" sz="2800" dirty="0"/>
              <a:t>[</a:t>
            </a:r>
            <a:r>
              <a:rPr lang="en-US" sz="2800" i="1" dirty="0" err="1"/>
              <a:t>a;b</a:t>
            </a:r>
            <a:r>
              <a:rPr lang="en-US" sz="2800" dirty="0"/>
              <a:t>]: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Вычисление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объёмов тел</a:t>
            </a: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помощью определенного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интеграла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Documents and Settings\Dmitry.Savichev\Desktop\презентация\m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571010"/>
            <a:ext cx="3384376" cy="3116884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667605"/>
              </p:ext>
            </p:extLst>
          </p:nvPr>
        </p:nvGraphicFramePr>
        <p:xfrm>
          <a:off x="4690934" y="4149080"/>
          <a:ext cx="3197225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Équation" r:id="rId4" imgW="1002865" imgH="482391" progId="Equation.3">
                  <p:embed/>
                </p:oleObj>
              </mc:Choice>
              <mc:Fallback>
                <p:oleObj name="Équation" r:id="rId4" imgW="1002865" imgH="48239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934" y="4149080"/>
                        <a:ext cx="3197225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32" y="4653136"/>
            <a:ext cx="89859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52763" y="4149080"/>
            <a:ext cx="3473569" cy="1534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2" name="Freeform 16" descr="Широкий диагональный 2"/>
          <p:cNvSpPr>
            <a:spLocks/>
          </p:cNvSpPr>
          <p:nvPr/>
        </p:nvSpPr>
        <p:spPr bwMode="auto">
          <a:xfrm>
            <a:off x="1866415" y="2848317"/>
            <a:ext cx="2129521" cy="2638083"/>
          </a:xfrm>
          <a:custGeom>
            <a:avLst/>
            <a:gdLst>
              <a:gd name="T0" fmla="*/ 0 w 1728"/>
              <a:gd name="T1" fmla="*/ 2147483647 h 1776"/>
              <a:gd name="T2" fmla="*/ 2147483647 w 1728"/>
              <a:gd name="T3" fmla="*/ 2147483647 h 1776"/>
              <a:gd name="T4" fmla="*/ 2147483647 w 1728"/>
              <a:gd name="T5" fmla="*/ 0 h 1776"/>
              <a:gd name="T6" fmla="*/ 2147483647 w 1728"/>
              <a:gd name="T7" fmla="*/ 0 h 1776"/>
              <a:gd name="T8" fmla="*/ 2147483647 w 1728"/>
              <a:gd name="T9" fmla="*/ 0 h 1776"/>
              <a:gd name="T10" fmla="*/ 2147483647 w 1728"/>
              <a:gd name="T11" fmla="*/ 2147483647 h 1776"/>
              <a:gd name="T12" fmla="*/ 2147483647 w 1728"/>
              <a:gd name="T13" fmla="*/ 2147483647 h 1776"/>
              <a:gd name="T14" fmla="*/ 2147483647 w 1728"/>
              <a:gd name="T15" fmla="*/ 2147483647 h 1776"/>
              <a:gd name="T16" fmla="*/ 2147483647 w 1728"/>
              <a:gd name="T17" fmla="*/ 2147483647 h 1776"/>
              <a:gd name="T18" fmla="*/ 2147483647 w 1728"/>
              <a:gd name="T19" fmla="*/ 2147483647 h 1776"/>
              <a:gd name="T20" fmla="*/ 2147483647 w 1728"/>
              <a:gd name="T21" fmla="*/ 2147483647 h 1776"/>
              <a:gd name="T22" fmla="*/ 0 w 1728"/>
              <a:gd name="T23" fmla="*/ 2147483647 h 1776"/>
              <a:gd name="T24" fmla="*/ 0 w 1728"/>
              <a:gd name="T25" fmla="*/ 2147483647 h 1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28"/>
              <a:gd name="T40" fmla="*/ 0 h 1776"/>
              <a:gd name="T41" fmla="*/ 1728 w 1728"/>
              <a:gd name="T42" fmla="*/ 1776 h 17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28" h="1776">
                <a:moveTo>
                  <a:pt x="0" y="144"/>
                </a:moveTo>
                <a:lnTo>
                  <a:pt x="192" y="48"/>
                </a:lnTo>
                <a:lnTo>
                  <a:pt x="384" y="0"/>
                </a:lnTo>
                <a:lnTo>
                  <a:pt x="528" y="0"/>
                </a:lnTo>
                <a:lnTo>
                  <a:pt x="720" y="0"/>
                </a:lnTo>
                <a:lnTo>
                  <a:pt x="960" y="96"/>
                </a:lnTo>
                <a:lnTo>
                  <a:pt x="1200" y="192"/>
                </a:lnTo>
                <a:lnTo>
                  <a:pt x="1392" y="240"/>
                </a:lnTo>
                <a:lnTo>
                  <a:pt x="1584" y="288"/>
                </a:lnTo>
                <a:lnTo>
                  <a:pt x="1728" y="288"/>
                </a:lnTo>
                <a:lnTo>
                  <a:pt x="1728" y="1776"/>
                </a:lnTo>
                <a:lnTo>
                  <a:pt x="0" y="1776"/>
                </a:lnTo>
                <a:lnTo>
                  <a:pt x="0" y="144"/>
                </a:lnTo>
                <a:close/>
              </a:path>
            </a:pathLst>
          </a:custGeom>
          <a:pattFill prst="wdUpDiag">
            <a:fgClr>
              <a:srgbClr val="05D17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304800" y="5486400"/>
            <a:ext cx="484326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 rot="-5400000">
            <a:off x="-1638300" y="39243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3" name="Freeform 7"/>
          <p:cNvSpPr>
            <a:spLocks/>
          </p:cNvSpPr>
          <p:nvPr/>
        </p:nvSpPr>
        <p:spPr bwMode="auto">
          <a:xfrm>
            <a:off x="609600" y="1844824"/>
            <a:ext cx="4899025" cy="2269976"/>
          </a:xfrm>
          <a:custGeom>
            <a:avLst/>
            <a:gdLst>
              <a:gd name="T0" fmla="*/ 0 w 4272"/>
              <a:gd name="T1" fmla="*/ 2147483647 h 1584"/>
              <a:gd name="T2" fmla="*/ 2147483647 w 4272"/>
              <a:gd name="T3" fmla="*/ 2147483647 h 1584"/>
              <a:gd name="T4" fmla="*/ 2147483647 w 4272"/>
              <a:gd name="T5" fmla="*/ 2147483647 h 1584"/>
              <a:gd name="T6" fmla="*/ 2147483647 w 4272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4272"/>
              <a:gd name="T13" fmla="*/ 0 h 1584"/>
              <a:gd name="T14" fmla="*/ 4272 w 4272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72" h="1584">
                <a:moveTo>
                  <a:pt x="0" y="1584"/>
                </a:moveTo>
                <a:cubicBezTo>
                  <a:pt x="540" y="1180"/>
                  <a:pt x="1080" y="776"/>
                  <a:pt x="1584" y="672"/>
                </a:cubicBezTo>
                <a:cubicBezTo>
                  <a:pt x="2088" y="568"/>
                  <a:pt x="2576" y="1072"/>
                  <a:pt x="3024" y="960"/>
                </a:cubicBezTo>
                <a:cubicBezTo>
                  <a:pt x="3472" y="848"/>
                  <a:pt x="3872" y="424"/>
                  <a:pt x="4272" y="0"/>
                </a:cubicBezTo>
              </a:path>
            </a:pathLst>
          </a:custGeom>
          <a:noFill/>
          <a:ln w="57150">
            <a:solidFill>
              <a:srgbClr val="04A8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35696" y="2047875"/>
            <a:ext cx="0" cy="464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3995936" y="2038350"/>
            <a:ext cx="0" cy="4657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835696" y="5387976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ru-RU" sz="1000" i="1" dirty="0">
                <a:solidFill>
                  <a:schemeClr val="tx2"/>
                </a:solidFill>
              </a:rPr>
              <a:t> </a:t>
            </a:r>
            <a:r>
              <a:rPr lang="en-US" sz="3200" i="1" dirty="0">
                <a:solidFill>
                  <a:schemeClr val="tx2"/>
                </a:solidFill>
              </a:rPr>
              <a:t>a</a:t>
            </a:r>
            <a:endParaRPr lang="ru-RU" sz="3200" i="1" dirty="0">
              <a:solidFill>
                <a:schemeClr val="tx2"/>
              </a:solidFill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949671" y="5410200"/>
            <a:ext cx="452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chemeClr val="tx2"/>
                </a:solidFill>
              </a:rPr>
              <a:t>b</a:t>
            </a:r>
            <a:endParaRPr lang="ru-RU" sz="3200" i="1" dirty="0">
              <a:solidFill>
                <a:schemeClr val="tx2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672210" y="5387976"/>
            <a:ext cx="4111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3200" i="1" dirty="0"/>
              <a:t>x</a:t>
            </a:r>
            <a:endParaRPr lang="ru-RU" sz="3200" i="1" dirty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85800" y="1119188"/>
            <a:ext cx="420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3200" i="1"/>
              <a:t>y</a:t>
            </a:r>
            <a:endParaRPr lang="ru-RU" sz="3200" i="1"/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762000" y="54102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3200" i="1"/>
              <a:t>0</a:t>
            </a:r>
            <a:endParaRPr lang="ru-RU" sz="3200" i="1"/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1359445" y="4906962"/>
            <a:ext cx="48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3200" i="1">
                <a:solidFill>
                  <a:schemeClr val="tx2"/>
                </a:solidFill>
              </a:rPr>
              <a:t>A</a:t>
            </a:r>
            <a:endParaRPr lang="ru-RU" sz="3200" i="1">
              <a:solidFill>
                <a:schemeClr val="tx2"/>
              </a:solidFill>
            </a:endParaRP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3995936" y="4908095"/>
            <a:ext cx="42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chemeClr val="tx2"/>
                </a:solidFill>
              </a:rPr>
              <a:t>B</a:t>
            </a:r>
            <a:endParaRPr lang="ru-RU" sz="3200" i="1" dirty="0">
              <a:solidFill>
                <a:schemeClr val="tx2"/>
              </a:solidFill>
            </a:endParaRP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3995936" y="2558598"/>
            <a:ext cx="501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chemeClr val="tx2"/>
                </a:solidFill>
              </a:rPr>
              <a:t>C</a:t>
            </a:r>
            <a:endParaRPr lang="ru-RU" sz="3200" i="1" dirty="0">
              <a:solidFill>
                <a:schemeClr val="tx2"/>
              </a:solidFill>
            </a:endParaRP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1367383" y="2558598"/>
            <a:ext cx="468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chemeClr val="tx2"/>
                </a:solidFill>
              </a:rPr>
              <a:t>D</a:t>
            </a:r>
            <a:endParaRPr lang="ru-RU" sz="3200" i="1" dirty="0">
              <a:solidFill>
                <a:schemeClr val="tx2"/>
              </a:solidFill>
            </a:endParaRP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 rot="-5400000">
            <a:off x="1578325" y="6021387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2400" i="1"/>
              <a:t>x = a</a:t>
            </a:r>
            <a:endParaRPr lang="ru-RU" sz="2400" i="1"/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 rot="-5400000">
            <a:off x="3791149" y="6007667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2400" i="1" dirty="0"/>
              <a:t>x = b</a:t>
            </a:r>
            <a:endParaRPr lang="ru-RU" sz="2400" i="1" dirty="0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56356" y="5510213"/>
            <a:ext cx="88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2400" i="1" dirty="0"/>
              <a:t>y = 0</a:t>
            </a:r>
            <a:endParaRPr lang="ru-RU" sz="2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42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Криволинейная трапеция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5028406" y="1454270"/>
            <a:ext cx="4115594" cy="398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/>
              <a:t>В декартовой прямоугольной системе координат </a:t>
            </a:r>
            <a:r>
              <a:rPr lang="en-US" sz="2500" i="1" dirty="0"/>
              <a:t>XOY</a:t>
            </a:r>
            <a:r>
              <a:rPr lang="en-US" sz="2500" dirty="0"/>
              <a:t> </a:t>
            </a:r>
            <a:r>
              <a:rPr lang="ru-RU" sz="2500" dirty="0"/>
              <a:t>фигура, ограниченная осью </a:t>
            </a:r>
            <a:r>
              <a:rPr lang="en-US" sz="2500" i="1" dirty="0" smtClean="0"/>
              <a:t>OX</a:t>
            </a:r>
            <a:r>
              <a:rPr lang="ru-RU" sz="2500" i="1" dirty="0" smtClean="0"/>
              <a:t> (у=0)</a:t>
            </a:r>
            <a:r>
              <a:rPr lang="en-US" sz="2500" dirty="0" smtClean="0"/>
              <a:t>, </a:t>
            </a:r>
            <a:r>
              <a:rPr lang="ru-RU" sz="2500" dirty="0"/>
              <a:t>прямыми </a:t>
            </a:r>
            <a:r>
              <a:rPr lang="en-US" sz="2500" i="1" dirty="0"/>
              <a:t>x</a:t>
            </a:r>
            <a:r>
              <a:rPr lang="en-US" sz="2500" dirty="0"/>
              <a:t>=</a:t>
            </a:r>
            <a:r>
              <a:rPr lang="en-US" sz="2500" i="1" dirty="0"/>
              <a:t>a</a:t>
            </a:r>
            <a:r>
              <a:rPr lang="en-US" sz="2500" dirty="0"/>
              <a:t>, </a:t>
            </a:r>
            <a:r>
              <a:rPr lang="en-US" sz="2500" i="1" dirty="0"/>
              <a:t>x=b</a:t>
            </a:r>
            <a:r>
              <a:rPr lang="en-US" sz="2500" dirty="0"/>
              <a:t> (</a:t>
            </a:r>
            <a:r>
              <a:rPr lang="en-US" sz="2500" i="1" dirty="0"/>
              <a:t>a&lt;b</a:t>
            </a:r>
            <a:r>
              <a:rPr lang="en-US" sz="2500" dirty="0"/>
              <a:t>) </a:t>
            </a:r>
            <a:r>
              <a:rPr lang="ru-RU" sz="2500" dirty="0"/>
              <a:t> и графиком непрерывной неотрицательной на отрезке </a:t>
            </a:r>
            <a:r>
              <a:rPr lang="en-US" sz="2500" dirty="0"/>
              <a:t>[</a:t>
            </a:r>
            <a:r>
              <a:rPr lang="en-US" sz="2500" i="1" dirty="0" err="1"/>
              <a:t>a;b</a:t>
            </a:r>
            <a:r>
              <a:rPr lang="en-US" sz="2500" dirty="0"/>
              <a:t>] </a:t>
            </a:r>
            <a:r>
              <a:rPr lang="ru-RU" sz="2500" dirty="0"/>
              <a:t>функции </a:t>
            </a:r>
            <a:r>
              <a:rPr lang="en-US" sz="2500" i="1" dirty="0"/>
              <a:t>y=f(x)</a:t>
            </a:r>
            <a:r>
              <a:rPr lang="en-US" sz="2500" dirty="0"/>
              <a:t>, </a:t>
            </a:r>
            <a:r>
              <a:rPr lang="ru-RU" sz="2500" dirty="0"/>
              <a:t>называется </a:t>
            </a:r>
            <a:r>
              <a:rPr lang="ru-RU" sz="2500" i="1" u="sng" dirty="0">
                <a:solidFill>
                  <a:srgbClr val="FF0000"/>
                </a:solidFill>
              </a:rPr>
              <a:t>криволинейной </a:t>
            </a:r>
            <a:r>
              <a:rPr lang="ru-RU" sz="2500" i="1" u="sng" dirty="0" smtClean="0">
                <a:solidFill>
                  <a:srgbClr val="FF0000"/>
                </a:solidFill>
              </a:rPr>
              <a:t>трапецией</a:t>
            </a:r>
            <a:r>
              <a:rPr lang="ru-RU" sz="2500" dirty="0" smtClean="0">
                <a:solidFill>
                  <a:srgbClr val="FF0000"/>
                </a:solidFill>
              </a:rPr>
              <a:t>.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23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52" y="5301207"/>
            <a:ext cx="628970" cy="14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98676" y="2229548"/>
                <a:ext cx="18649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76" y="2229548"/>
                <a:ext cx="186499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110013" y="5536527"/>
            <a:ext cx="335745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i="1" dirty="0" smtClean="0">
                <a:cs typeface="Arial" pitchFamily="34" charset="0"/>
              </a:rPr>
              <a:t>ABCD</a:t>
            </a:r>
            <a:r>
              <a:rPr lang="en-US" sz="2500" b="1" i="1" dirty="0" smtClean="0">
                <a:cs typeface="Arial" pitchFamily="34" charset="0"/>
              </a:rPr>
              <a:t> – </a:t>
            </a:r>
            <a:r>
              <a:rPr lang="ru-RU" sz="2500" dirty="0" smtClean="0">
                <a:cs typeface="Arial" pitchFamily="34" charset="0"/>
              </a:rPr>
              <a:t>криволинейная</a:t>
            </a:r>
          </a:p>
          <a:p>
            <a:r>
              <a:rPr lang="ru-RU" sz="2500" dirty="0" smtClean="0">
                <a:cs typeface="Arial" pitchFamily="34" charset="0"/>
              </a:rPr>
              <a:t>трапеция</a:t>
            </a:r>
            <a:endParaRPr lang="ru-RU" sz="25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50183" grpId="0" animBg="1"/>
      <p:bldP spid="50184" grpId="0" animBg="1"/>
      <p:bldP spid="50185" grpId="0" animBg="1"/>
      <p:bldP spid="50186" grpId="0"/>
      <p:bldP spid="50187" grpId="0"/>
      <p:bldP spid="50199" grpId="0"/>
      <p:bldP spid="50200" grpId="0"/>
      <p:bldP spid="50201" grpId="0"/>
      <p:bldP spid="50202" grpId="0"/>
      <p:bldP spid="50203" grpId="0"/>
      <p:bldP spid="50204" grpId="0"/>
      <p:bldP spid="5020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Геометрический смысл</a:t>
            </a:r>
            <a:b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определенного интеграла</a:t>
            </a:r>
          </a:p>
        </p:txBody>
      </p:sp>
      <p:pic>
        <p:nvPicPr>
          <p:cNvPr id="5" name="Рисунок 4" descr="m1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61"/>
          <a:stretch/>
        </p:blipFill>
        <p:spPr>
          <a:xfrm>
            <a:off x="755576" y="3212976"/>
            <a:ext cx="3456384" cy="264089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647494"/>
              </p:ext>
            </p:extLst>
          </p:nvPr>
        </p:nvGraphicFramePr>
        <p:xfrm>
          <a:off x="4788024" y="3537012"/>
          <a:ext cx="2835017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рмула" r:id="rId4" imgW="825480" imgH="482400" progId="Equation.3">
                  <p:embed/>
                </p:oleObj>
              </mc:Choice>
              <mc:Fallback>
                <p:oleObj name="Формула" r:id="rId4" imgW="82548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537012"/>
                        <a:ext cx="2835017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457200" y="1600201"/>
            <a:ext cx="8229600" cy="146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600" dirty="0" smtClean="0">
                <a:latin typeface="+mj-lt"/>
                <a:cs typeface="Arial" pitchFamily="34" charset="0"/>
              </a:rPr>
              <a:t>Определенный интеграл равен площади криволинейной трапеции, образованной линиями: сверху ограниченной кривой </a:t>
            </a:r>
            <a:r>
              <a:rPr lang="ru-RU" sz="2600" i="1" dirty="0" smtClean="0">
                <a:latin typeface="+mj-lt"/>
                <a:cs typeface="Arial" pitchFamily="34" charset="0"/>
              </a:rPr>
              <a:t>у = f(x),</a:t>
            </a:r>
            <a:r>
              <a:rPr lang="ru-RU" sz="2600" dirty="0" smtClean="0">
                <a:latin typeface="+mj-lt"/>
                <a:cs typeface="Arial" pitchFamily="34" charset="0"/>
              </a:rPr>
              <a:t> и прямыми  </a:t>
            </a:r>
            <a:r>
              <a:rPr lang="ru-RU" sz="2600" i="1" dirty="0" smtClean="0">
                <a:latin typeface="+mj-lt"/>
                <a:cs typeface="Arial" pitchFamily="34" charset="0"/>
              </a:rPr>
              <a:t>у = 0;  х = а;  х = b</a:t>
            </a:r>
            <a:r>
              <a:rPr lang="ru-RU" sz="2600" dirty="0" smtClean="0">
                <a:latin typeface="+mj-lt"/>
                <a:cs typeface="Arial" pitchFamily="34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7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0" y="4365104"/>
            <a:ext cx="102419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1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61"/>
          <a:stretch/>
        </p:blipFill>
        <p:spPr>
          <a:xfrm>
            <a:off x="755576" y="3479982"/>
            <a:ext cx="3456384" cy="264089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89683"/>
              </p:ext>
            </p:extLst>
          </p:nvPr>
        </p:nvGraphicFramePr>
        <p:xfrm>
          <a:off x="4860032" y="3883360"/>
          <a:ext cx="2835017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Équation" r:id="rId4" imgW="825500" imgH="482600" progId="Equation.3">
                  <p:embed/>
                </p:oleObj>
              </mc:Choice>
              <mc:Fallback>
                <p:oleObj name="Équation" r:id="rId4" imgW="825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883360"/>
                        <a:ext cx="2835017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457200" y="1484784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Пусть </a:t>
            </a:r>
            <a:r>
              <a:rPr lang="ru-RU" sz="2800" dirty="0"/>
              <a:t>на отрезке [</a:t>
            </a:r>
            <a:r>
              <a:rPr lang="ru-RU" sz="2800" i="1" dirty="0"/>
              <a:t>a; b</a:t>
            </a:r>
            <a:r>
              <a:rPr lang="ru-RU" sz="2800" dirty="0"/>
              <a:t>] функция </a:t>
            </a:r>
            <a:r>
              <a:rPr lang="ru-RU" sz="2800" i="1" dirty="0"/>
              <a:t>f(x) </a:t>
            </a:r>
            <a:r>
              <a:rPr lang="ru-RU" sz="2800" dirty="0"/>
              <a:t>принимает неотрицательные значения. Тогда график функции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 smtClean="0"/>
              <a:t>y </a:t>
            </a:r>
            <a:r>
              <a:rPr lang="ru-RU" sz="2800" i="1" dirty="0"/>
              <a:t>= f(x)</a:t>
            </a:r>
            <a:r>
              <a:rPr lang="ru-RU" sz="2800" dirty="0"/>
              <a:t> расположен над осью </a:t>
            </a:r>
            <a:r>
              <a:rPr lang="ru-RU" sz="2800" i="1" dirty="0"/>
              <a:t>Ох</a:t>
            </a:r>
            <a:r>
              <a:rPr lang="ru-RU" sz="2800" dirty="0"/>
              <a:t>.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/>
              <a:t>Площадь такой фигуры вычисляется по формуле:</a:t>
            </a:r>
          </a:p>
        </p:txBody>
      </p:sp>
      <p:pic>
        <p:nvPicPr>
          <p:cNvPr id="7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0" y="4365104"/>
            <a:ext cx="102419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Вычисление площадей фигур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2861" y="3976527"/>
            <a:ext cx="2863948" cy="1509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2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9"/>
          <a:stretch/>
        </p:blipFill>
        <p:spPr>
          <a:xfrm>
            <a:off x="614808" y="2636912"/>
            <a:ext cx="4090038" cy="278486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79267"/>
              </p:ext>
            </p:extLst>
          </p:nvPr>
        </p:nvGraphicFramePr>
        <p:xfrm>
          <a:off x="5148064" y="2465425"/>
          <a:ext cx="2952328" cy="149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Формула" r:id="rId4" imgW="952200" imgH="482400" progId="Equation.3">
                  <p:embed/>
                </p:oleObj>
              </mc:Choice>
              <mc:Fallback>
                <p:oleObj name="Формула" r:id="rId4" imgW="95220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465425"/>
                        <a:ext cx="2952328" cy="1495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6374" y="1268760"/>
            <a:ext cx="81745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+mj-lt"/>
                <a:cs typeface="Arial" pitchFamily="34" charset="0"/>
              </a:rPr>
              <a:t>Если функция отрицательна на отрезке</a:t>
            </a:r>
            <a:r>
              <a:rPr lang="en-US" sz="2600" dirty="0" smtClean="0">
                <a:latin typeface="+mj-lt"/>
                <a:cs typeface="Arial" pitchFamily="34" charset="0"/>
              </a:rPr>
              <a:t> [</a:t>
            </a:r>
            <a:r>
              <a:rPr lang="en-US" sz="2600" i="1" dirty="0" err="1" smtClean="0">
                <a:latin typeface="+mj-lt"/>
                <a:cs typeface="Arial" pitchFamily="34" charset="0"/>
              </a:rPr>
              <a:t>a;b</a:t>
            </a:r>
            <a:r>
              <a:rPr lang="en-US" sz="2600" dirty="0" smtClean="0">
                <a:latin typeface="+mj-lt"/>
                <a:cs typeface="Arial" pitchFamily="34" charset="0"/>
              </a:rPr>
              <a:t>],</a:t>
            </a:r>
            <a:r>
              <a:rPr lang="ru-RU" sz="2600" dirty="0">
                <a:latin typeface="+mj-lt"/>
                <a:cs typeface="Arial" pitchFamily="34" charset="0"/>
              </a:rPr>
              <a:t> то площадь фигуры можно найти по </a:t>
            </a:r>
            <a:r>
              <a:rPr lang="ru-RU" sz="2600" dirty="0" smtClean="0">
                <a:latin typeface="+mj-lt"/>
                <a:cs typeface="Arial" pitchFamily="34" charset="0"/>
              </a:rPr>
              <a:t>формулам:</a:t>
            </a:r>
            <a:endParaRPr lang="en-US" sz="2600" dirty="0">
              <a:latin typeface="+mj-lt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440163"/>
              </p:ext>
            </p:extLst>
          </p:nvPr>
        </p:nvGraphicFramePr>
        <p:xfrm>
          <a:off x="5076056" y="4029343"/>
          <a:ext cx="2952328" cy="171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Формула" r:id="rId6" imgW="876240" imgH="507960" progId="Equation.3">
                  <p:embed/>
                </p:oleObj>
              </mc:Choice>
              <mc:Fallback>
                <p:oleObj name="Формула" r:id="rId6" imgW="876240" imgH="50796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029343"/>
                        <a:ext cx="2952328" cy="171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92" y="5277759"/>
            <a:ext cx="680521" cy="156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2492896"/>
            <a:ext cx="3024336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57463" y="4085456"/>
            <a:ext cx="3024336" cy="1647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Вычисление площадей фигур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Вычисление площадей фигур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m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832" y="3884612"/>
            <a:ext cx="3322938" cy="2473743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80500"/>
              </p:ext>
            </p:extLst>
          </p:nvPr>
        </p:nvGraphicFramePr>
        <p:xfrm>
          <a:off x="4619625" y="4527550"/>
          <a:ext cx="261937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Формула" r:id="rId4" imgW="965160" imgH="482400" progId="Equation.3">
                  <p:embed/>
                </p:oleObj>
              </mc:Choice>
              <mc:Fallback>
                <p:oleObj name="Формула" r:id="rId4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4527550"/>
                        <a:ext cx="2619375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92" y="5277759"/>
            <a:ext cx="680521" cy="156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832" y="1268760"/>
            <a:ext cx="8519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Пусть на отрезке [</a:t>
            </a:r>
            <a:r>
              <a:rPr lang="ru-RU" sz="2400" i="1" dirty="0"/>
              <a:t>a; b</a:t>
            </a:r>
            <a:r>
              <a:rPr lang="ru-RU" sz="2400" dirty="0"/>
              <a:t>] функция </a:t>
            </a:r>
            <a:r>
              <a:rPr lang="ru-RU" sz="2400" i="1" dirty="0"/>
              <a:t>f(x) </a:t>
            </a:r>
            <a:r>
              <a:rPr lang="ru-RU" sz="2400" dirty="0"/>
              <a:t>принимает как положительные, так и отрицательные значения. Тогда отрезок [</a:t>
            </a:r>
            <a:r>
              <a:rPr lang="ru-RU" sz="2400" i="1" dirty="0"/>
              <a:t>a; b</a:t>
            </a:r>
            <a:r>
              <a:rPr lang="ru-RU" sz="2400" dirty="0"/>
              <a:t>] нужно разбить на такие части, в каждой из которых функция не изменяет знак, затем по приведенным выше формулам вычислить соответствующие этим частям площади и найденные площади </a:t>
            </a:r>
            <a:r>
              <a:rPr lang="ru-RU" sz="2400" dirty="0" smtClean="0"/>
              <a:t>сложить.</a:t>
            </a:r>
            <a:endParaRPr lang="ru-RU" sz="24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042153"/>
              </p:ext>
            </p:extLst>
          </p:nvPr>
        </p:nvGraphicFramePr>
        <p:xfrm>
          <a:off x="4645480" y="3356992"/>
          <a:ext cx="234473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Формула" r:id="rId7" imgW="863280" imgH="482400" progId="Equation.3">
                  <p:embed/>
                </p:oleObj>
              </mc:Choice>
              <mc:Fallback>
                <p:oleObj name="Формула" r:id="rId7" imgW="863280" imgH="4824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80" y="3356992"/>
                        <a:ext cx="2344738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82281" y="537321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38813" y="5835158"/>
                <a:ext cx="25580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813" y="5835158"/>
                <a:ext cx="2558073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4560651" y="5834881"/>
            <a:ext cx="2536235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Площадь </a:t>
            </a:r>
            <a:r>
              <a:rPr lang="ru-RU" sz="2600" dirty="0" smtClean="0"/>
              <a:t>фигуры, ограниченной </a:t>
            </a:r>
            <a:r>
              <a:rPr lang="ru-RU" sz="2600" dirty="0"/>
              <a:t>графиками непрерывных функций </a:t>
            </a:r>
            <a:r>
              <a:rPr lang="en-US" sz="2600" i="1" dirty="0"/>
              <a:t>y=f(x)</a:t>
            </a:r>
            <a:r>
              <a:rPr lang="en-US" sz="2600" dirty="0"/>
              <a:t> </a:t>
            </a:r>
            <a:r>
              <a:rPr lang="ru-RU" sz="2600" dirty="0"/>
              <a:t>и </a:t>
            </a:r>
            <a:r>
              <a:rPr lang="en-US" sz="2600" i="1" dirty="0"/>
              <a:t>y=g(x)</a:t>
            </a:r>
            <a:r>
              <a:rPr lang="en-US" sz="2600" dirty="0"/>
              <a:t> </a:t>
            </a:r>
            <a:r>
              <a:rPr lang="ru-RU" sz="2600" dirty="0"/>
              <a:t>таких, </a:t>
            </a:r>
            <a:r>
              <a:rPr lang="ru-RU" sz="2600" dirty="0" smtClean="0"/>
              <a:t>что для </a:t>
            </a:r>
            <a:r>
              <a:rPr lang="ru-RU" sz="2600" dirty="0"/>
              <a:t>любого </a:t>
            </a:r>
            <a:r>
              <a:rPr lang="en-US" sz="2600" i="1" dirty="0"/>
              <a:t>x</a:t>
            </a:r>
            <a:r>
              <a:rPr lang="en-US" sz="2600" dirty="0"/>
              <a:t> </a:t>
            </a:r>
            <a:r>
              <a:rPr lang="ru-RU" sz="2600" dirty="0"/>
              <a:t>из </a:t>
            </a:r>
            <a:r>
              <a:rPr lang="en-US" sz="2600" dirty="0"/>
              <a:t>[</a:t>
            </a:r>
            <a:r>
              <a:rPr lang="en-US" sz="2600" i="1" dirty="0" err="1"/>
              <a:t>a;b</a:t>
            </a:r>
            <a:r>
              <a:rPr lang="en-US" sz="2600" dirty="0"/>
              <a:t>], </a:t>
            </a:r>
            <a:r>
              <a:rPr lang="ru-RU" sz="2600" dirty="0"/>
              <a:t>где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ru-RU" sz="2600" dirty="0"/>
              <a:t>и </a:t>
            </a:r>
            <a:r>
              <a:rPr lang="en-US" sz="2600" i="1" dirty="0"/>
              <a:t>b</a:t>
            </a:r>
            <a:r>
              <a:rPr lang="en-US" sz="2600" dirty="0"/>
              <a:t> </a:t>
            </a:r>
            <a:r>
              <a:rPr lang="ru-RU" sz="2600" dirty="0"/>
              <a:t>– абсциссы точек </a:t>
            </a:r>
            <a:r>
              <a:rPr lang="ru-RU" sz="2600" dirty="0" smtClean="0"/>
              <a:t>пересечения </a:t>
            </a:r>
            <a:r>
              <a:rPr lang="ru-RU" sz="2600" dirty="0"/>
              <a:t>графиков функций:</a:t>
            </a:r>
            <a:endParaRPr lang="en-US" sz="2600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915868"/>
              </p:ext>
            </p:extLst>
          </p:nvPr>
        </p:nvGraphicFramePr>
        <p:xfrm>
          <a:off x="4355976" y="3645024"/>
          <a:ext cx="4289425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Équation" r:id="rId3" imgW="1346200" imgH="482600" progId="Equation.3">
                  <p:embed/>
                </p:oleObj>
              </mc:Choice>
              <mc:Fallback>
                <p:oleObj name="Équation" r:id="rId3" imgW="13462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645024"/>
                        <a:ext cx="4289425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D:\Documents and Settings\Dmitry.Savichev\My Documents\My Pictures\Мои сканированные изображения\2013-03 (мар)\m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6280"/>
          <a:stretch/>
        </p:blipFill>
        <p:spPr bwMode="auto">
          <a:xfrm>
            <a:off x="937770" y="3391204"/>
            <a:ext cx="3270944" cy="2840447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52" y="4811426"/>
            <a:ext cx="829578" cy="19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Вычисление площадей фигур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0742" y="3701142"/>
            <a:ext cx="4365713" cy="1436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0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9894" r="30658" b="14921"/>
          <a:stretch/>
        </p:blipFill>
        <p:spPr bwMode="auto">
          <a:xfrm>
            <a:off x="659194" y="2763157"/>
            <a:ext cx="3672408" cy="30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672" y="134076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Фигура, ограниченная сверху двумя графиками </a:t>
            </a:r>
            <a:r>
              <a:rPr lang="ru-RU" sz="2600" dirty="0"/>
              <a:t>непрерывных функций </a:t>
            </a:r>
            <a:r>
              <a:rPr lang="en-US" sz="2600" i="1" dirty="0"/>
              <a:t>y=f(x)</a:t>
            </a:r>
            <a:r>
              <a:rPr lang="en-US" sz="2600" dirty="0"/>
              <a:t> </a:t>
            </a:r>
            <a:r>
              <a:rPr lang="ru-RU" sz="2600" dirty="0"/>
              <a:t>и </a:t>
            </a:r>
            <a:r>
              <a:rPr lang="en-US" sz="2600" i="1" dirty="0"/>
              <a:t>y=g(x</a:t>
            </a:r>
            <a:r>
              <a:rPr lang="en-US" sz="2600" i="1" dirty="0" smtClean="0"/>
              <a:t>)</a:t>
            </a:r>
            <a:r>
              <a:rPr lang="ru-RU" sz="2600" dirty="0" smtClean="0"/>
              <a:t>, снизу осью х и по бокам отрезком </a:t>
            </a:r>
            <a:r>
              <a:rPr lang="en-US" sz="2600" dirty="0"/>
              <a:t>[</a:t>
            </a:r>
            <a:r>
              <a:rPr lang="en-US" sz="2600" i="1" dirty="0" err="1"/>
              <a:t>a;b</a:t>
            </a:r>
            <a:r>
              <a:rPr lang="en-US" sz="2600" dirty="0" smtClean="0"/>
              <a:t>]</a:t>
            </a:r>
            <a:r>
              <a:rPr lang="ru-RU" sz="2600" dirty="0" smtClean="0"/>
              <a:t>.</a:t>
            </a:r>
            <a:endParaRPr lang="ru-RU" dirty="0"/>
          </a:p>
        </p:txBody>
      </p:sp>
      <p:pic>
        <p:nvPicPr>
          <p:cNvPr id="6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52" y="4811426"/>
            <a:ext cx="829578" cy="19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Вычисление площадей фигур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7298" y="5937174"/>
                <a:ext cx="633083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600" dirty="0" smtClean="0"/>
                  <a:t>Точку с находим из уравнения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.</m:t>
                    </m:r>
                  </m:oMath>
                </a14:m>
                <a:endParaRPr lang="ru-RU" sz="2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98" y="5937174"/>
                <a:ext cx="6330836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636" t="-9877" b="-30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969745"/>
              </p:ext>
            </p:extLst>
          </p:nvPr>
        </p:nvGraphicFramePr>
        <p:xfrm>
          <a:off x="5076056" y="2492896"/>
          <a:ext cx="234473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Формула" r:id="rId6" imgW="863280" imgH="482400" progId="Equation.3">
                  <p:embed/>
                </p:oleObj>
              </mc:Choice>
              <mc:Fallback>
                <p:oleObj name="Формула" r:id="rId6" imgW="863280" imgH="4824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492896"/>
                        <a:ext cx="2344738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61705" y="4675740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05" y="4675740"/>
                <a:ext cx="64807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33813" y="4675740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813" y="4675740"/>
                <a:ext cx="64807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64104"/>
              </p:ext>
            </p:extLst>
          </p:nvPr>
        </p:nvGraphicFramePr>
        <p:xfrm>
          <a:off x="5076056" y="3617063"/>
          <a:ext cx="237807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Формула" r:id="rId10" imgW="876240" imgH="482400" progId="Equation.3">
                  <p:embed/>
                </p:oleObj>
              </mc:Choice>
              <mc:Fallback>
                <p:oleObj name="Формула" r:id="rId10" imgW="876240" imgH="4824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617063"/>
                        <a:ext cx="2378075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31950" y="4937350"/>
                <a:ext cx="25580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950" y="4937350"/>
                <a:ext cx="2558073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381858" y="3140968"/>
            <a:ext cx="1224136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39660" y="3857770"/>
            <a:ext cx="798180" cy="723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29757" y="514353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27443" y="4900475"/>
            <a:ext cx="2536235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9" y="1539737"/>
            <a:ext cx="2373238" cy="253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42" y="1572890"/>
            <a:ext cx="6226967" cy="27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Admin\Мои документы\Загрузки\0_10c61d_859a6c23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0" y="4365104"/>
            <a:ext cx="102419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448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Формула</vt:lpstr>
      <vt:lpstr>Équation</vt:lpstr>
      <vt:lpstr>Вычисление площадей плоских фигур с помощью определённого интеграла</vt:lpstr>
      <vt:lpstr>Криволинейная трапеция</vt:lpstr>
      <vt:lpstr>Геометрический смысл определенного интеграла</vt:lpstr>
      <vt:lpstr>1. Вычисление площадей фигур</vt:lpstr>
      <vt:lpstr>2. Вычисление площадей фигур</vt:lpstr>
      <vt:lpstr>3. Вычисление площадей фигур</vt:lpstr>
      <vt:lpstr>4. Вычисление площадей фигур</vt:lpstr>
      <vt:lpstr>5. Вычисление площадей фигур</vt:lpstr>
      <vt:lpstr>Пример 1.</vt:lpstr>
      <vt:lpstr>Пример 2.</vt:lpstr>
      <vt:lpstr>Презентация PowerPoint</vt:lpstr>
      <vt:lpstr>Пример 4.</vt:lpstr>
      <vt:lpstr>№49.28(а). Используя геометрические соображения, вычислите интеграл ∫_0^4▒√(16-x^2 ) dx.</vt:lpstr>
      <vt:lpstr>№49.29(а). Используя геометрические соображения, вычислите интеграл ∫_0^4▒√(4x-x^2 ) dx.</vt:lpstr>
      <vt:lpstr>Вычисление объёмов тел с помощью определенного интеграла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Неопределённый интеграл</dc:title>
  <dc:creator>Догадова</dc:creator>
  <cp:lastModifiedBy>Догадова</cp:lastModifiedBy>
  <cp:revision>36</cp:revision>
  <dcterms:created xsi:type="dcterms:W3CDTF">2019-02-02T08:38:53Z</dcterms:created>
  <dcterms:modified xsi:type="dcterms:W3CDTF">2021-01-31T10:44:36Z</dcterms:modified>
</cp:coreProperties>
</file>