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61" r:id="rId5"/>
    <p:sldId id="278" r:id="rId6"/>
    <p:sldId id="279" r:id="rId7"/>
    <p:sldId id="271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5022-788D-453E-BDE2-7EEACC461A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10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6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63" y="3434724"/>
            <a:ext cx="1407384" cy="32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3565"/>
            <a:ext cx="6400800" cy="14150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Алгебра и начала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математического анализ,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класс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Определённый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нтеграл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Множество всех перообразных для функции </a:t>
                </a:r>
                <a:r>
                  <a:rPr lang="en-US" sz="2600" i="1" dirty="0" smtClean="0">
                    <a:latin typeface="Arial" pitchFamily="34" charset="0"/>
                    <a:cs typeface="Arial" pitchFamily="34" charset="0"/>
                  </a:rPr>
                  <a:t>f(x)</a:t>
                </a:r>
                <a:r>
                  <a:rPr lang="ru-RU" sz="26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называют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i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неопределённым интегралом</a:t>
                </a:r>
                <a:r>
                  <a:rPr lang="ru-RU" sz="2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и обозначают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читают: </a:t>
                </a:r>
                <a:r>
                  <a:rPr lang="ru-RU" sz="2600" i="1" dirty="0" smtClean="0">
                    <a:latin typeface="Arial" pitchFamily="34" charset="0"/>
                    <a:cs typeface="Arial" pitchFamily="34" charset="0"/>
                  </a:rPr>
                  <a:t>неопределённый интеграл эф от икс дэ икс</a:t>
                </a:r>
                <a:r>
                  <a:rPr lang="ru-RU" sz="2600" dirty="0" smtClean="0">
                    <a:latin typeface="Arial" pitchFamily="34" charset="0"/>
                    <a:cs typeface="Arial" pitchFamily="34" charset="0"/>
                  </a:rPr>
                  <a:t>).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𝒅𝒙</m:t>
                          </m:r>
                          <m: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стилизованная буква </a:t>
                </a:r>
                <a:r>
                  <a:rPr lang="en-US" sz="2800" b="1" i="1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 (сумма)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Если  указаны числа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, то имеем уже </a:t>
                </a:r>
                <a:r>
                  <a:rPr lang="ru-RU" sz="2800" i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определённый интеграл</a:t>
                </a:r>
                <a:r>
                  <a:rPr lang="ru-RU" sz="28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от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функции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y=f(x)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читают: </a:t>
                </a:r>
                <a:r>
                  <a:rPr lang="ru-RU" sz="2800" i="1" dirty="0" smtClean="0">
                    <a:latin typeface="Arial" pitchFamily="34" charset="0"/>
                    <a:cs typeface="Arial" pitchFamily="34" charset="0"/>
                  </a:rPr>
                  <a:t>интеграл от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ru-RU" sz="2800" i="1" dirty="0" smtClean="0">
                    <a:latin typeface="Arial" pitchFamily="34" charset="0"/>
                    <a:cs typeface="Arial" pitchFamily="34" charset="0"/>
                  </a:rPr>
                  <a:t>до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sz="2800" i="1" dirty="0" smtClean="0">
                    <a:latin typeface="Arial" pitchFamily="34" charset="0"/>
                    <a:cs typeface="Arial" pitchFamily="34" charset="0"/>
                  </a:rPr>
                  <a:t> эф </a:t>
                </a:r>
                <a:r>
                  <a:rPr lang="ru-RU" sz="2800" i="1" dirty="0">
                    <a:latin typeface="Arial" pitchFamily="34" charset="0"/>
                    <a:cs typeface="Arial" pitchFamily="34" charset="0"/>
                  </a:rPr>
                  <a:t>от икс дэ икс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Ч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исла 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называют </a:t>
                </a:r>
                <a:r>
                  <a:rPr lang="ru-RU" sz="2800" i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пределами интегрирования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(соответственно </a:t>
                </a:r>
                <a:r>
                  <a:rPr lang="ru-RU" sz="2800" i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нижним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и </a:t>
                </a:r>
                <a:r>
                  <a:rPr lang="ru-RU" sz="2800" i="1" u="sng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верхним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11" y="5301208"/>
            <a:ext cx="61601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1080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i="1" u="sng" dirty="0" smtClean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i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ru-RU" sz="2800" dirty="0" smtClean="0"/>
                  <a:t>Если функция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y=f(x</a:t>
                </a:r>
                <a:r>
                  <a:rPr lang="en-US" sz="2800" i="1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/>
                  <a:t> непрерывна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на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2800" dirty="0" smtClean="0"/>
                  <a:t>, то справедлива формула</a:t>
                </a:r>
                <a:endParaRPr lang="ru-RU" sz="2800" dirty="0"/>
              </a:p>
              <a:p>
                <a:endParaRPr lang="ru-RU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1080120"/>
              </a:xfrm>
              <a:blipFill rotWithShape="1">
                <a:blip r:embed="rId3"/>
                <a:stretch>
                  <a:fillRect l="-1556" t="-6780" b="-3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Формула Ньютона - Лейбница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31205"/>
              </p:ext>
            </p:extLst>
          </p:nvPr>
        </p:nvGraphicFramePr>
        <p:xfrm>
          <a:off x="1259632" y="2420888"/>
          <a:ext cx="6408006" cy="151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Формула" r:id="rId4" imgW="2044440" imgH="482400" progId="Equation.3">
                  <p:embed/>
                </p:oleObj>
              </mc:Choice>
              <mc:Fallback>
                <p:oleObj name="Формула" r:id="rId4" imgW="20444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20888"/>
                        <a:ext cx="6408006" cy="1511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1124" y="4077072"/>
            <a:ext cx="5261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где </a:t>
            </a:r>
            <a:r>
              <a:rPr lang="en-US" sz="2800" i="1" dirty="0"/>
              <a:t>F(x)</a:t>
            </a:r>
            <a:r>
              <a:rPr lang="en-US" sz="2800" dirty="0"/>
              <a:t> – </a:t>
            </a:r>
            <a:r>
              <a:rPr lang="ru-RU" sz="2800" dirty="0"/>
              <a:t>первообразная </a:t>
            </a:r>
            <a:r>
              <a:rPr lang="ru-RU" sz="2800" dirty="0" smtClean="0"/>
              <a:t>для </a:t>
            </a:r>
            <a:r>
              <a:rPr lang="en-US" sz="2800" i="1" dirty="0" smtClean="0"/>
              <a:t>f(x</a:t>
            </a:r>
            <a:r>
              <a:rPr lang="en-US" sz="2800" i="1" dirty="0"/>
              <a:t>)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1142" y="2492896"/>
            <a:ext cx="6487887" cy="1382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Учёные\Ньютон\new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50" y="638582"/>
            <a:ext cx="2672339" cy="3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Мои документы\Учёные\Лейбниц\Г.В. Лейбни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2130"/>
            <a:ext cx="2808312" cy="35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504297"/>
            <a:ext cx="8741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Формулу обычно называют </a:t>
            </a:r>
            <a:r>
              <a:rPr lang="ru-RU" sz="2600" dirty="0"/>
              <a:t>формулой Ньютона </a:t>
            </a:r>
            <a:r>
              <a:rPr lang="ru-RU" sz="2600" dirty="0" smtClean="0"/>
              <a:t>– Лейбница в честь английского физика Исаака Ньютона (1643-1727) и немецкого философа Готфрида Лейбница (1646-1716), получивших её независимо друг от друга и практически одновременно.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76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 определенного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интеграла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229600" cy="460851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sz="3100" b="1" dirty="0" smtClean="0"/>
                  <a:t>1.</a:t>
                </a:r>
                <a:r>
                  <a:rPr lang="ru-RU" sz="3100" i="1" dirty="0"/>
                  <a:t> Интеграл от суммы функций равен сумме интегралов этих функций:</a:t>
                </a:r>
                <a:endParaRPr lang="ru-RU" sz="3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ru-RU" sz="31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31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ru-RU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ru-RU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31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ru-RU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ru-RU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3100" b="1" dirty="0"/>
              </a:p>
              <a:p>
                <a:pPr marL="0" indent="0">
                  <a:buNone/>
                </a:pPr>
                <a:r>
                  <a:rPr lang="ru-RU" sz="3100" b="1" dirty="0" smtClean="0"/>
                  <a:t>2</a:t>
                </a:r>
                <a:r>
                  <a:rPr lang="ru-RU" sz="3100" b="1" dirty="0"/>
                  <a:t>.</a:t>
                </a:r>
                <a:r>
                  <a:rPr lang="ru-RU" sz="3100" i="1" dirty="0"/>
                  <a:t> Постоянный множитель (коэффициент) можно выносить за знак интеграла:</a:t>
                </a:r>
                <a:endParaRPr lang="ru-RU" sz="3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nary>
                        <m:naryPr>
                          <m:ctrlPr>
                            <a:rPr lang="ru-RU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31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3100" b="1" dirty="0"/>
                  <a:t>3.</a:t>
                </a:r>
                <a:r>
                  <a:rPr lang="ru-RU" sz="3100" i="1" dirty="0"/>
                  <a:t> </a:t>
                </a:r>
                <a:r>
                  <a:rPr lang="ru-RU" sz="3100" i="1" dirty="0" smtClean="0"/>
                  <a:t>Аддитивное свойство интеграла: Если а</a:t>
                </a:r>
                <a:r>
                  <a:rPr lang="en-US" sz="3100" i="1" dirty="0" smtClean="0"/>
                  <a:t>&lt;c&lt;b</a:t>
                </a:r>
                <a:r>
                  <a:rPr lang="ru-RU" sz="3100" i="1" dirty="0" smtClean="0"/>
                  <a:t>, то </a:t>
                </a:r>
                <a:endParaRPr lang="ru-RU" sz="3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sup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ru-RU" b="1" i="1" dirty="0"/>
                  <a:t> </a:t>
                </a:r>
                <a:r>
                  <a:rPr lang="en-US" dirty="0"/>
                  <a:t> 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229600" cy="4608512"/>
              </a:xfrm>
              <a:blipFill rotWithShape="1">
                <a:blip r:embed="rId2"/>
                <a:stretch>
                  <a:fillRect l="-1333" t="-1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822986"/>
            <a:ext cx="824538" cy="18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1343873"/>
              </p:ext>
            </p:extLst>
          </p:nvPr>
        </p:nvGraphicFramePr>
        <p:xfrm>
          <a:off x="430897" y="3789040"/>
          <a:ext cx="56646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Формула" r:id="rId3" imgW="2247840" imgH="228600" progId="Equation.3">
                  <p:embed/>
                </p:oleObj>
              </mc:Choice>
              <mc:Fallback>
                <p:oleObj name="Формула" r:id="rId3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7" y="3789040"/>
                        <a:ext cx="5664629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73435102"/>
              </p:ext>
            </p:extLst>
          </p:nvPr>
        </p:nvGraphicFramePr>
        <p:xfrm>
          <a:off x="539552" y="2492896"/>
          <a:ext cx="50371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Формула" r:id="rId5" imgW="2120760" imgH="469800" progId="Equation.3">
                  <p:embed/>
                </p:oleObj>
              </mc:Choice>
              <mc:Fallback>
                <p:oleObj name="Формула" r:id="rId5" imgW="2120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92896"/>
                        <a:ext cx="50371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1.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Вычислите: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51" name="Picture 35" descr="C:\Documents and Settings\Admin\Мои документы\Kyocera_20190203_001\Scan_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b="74996"/>
          <a:stretch/>
        </p:blipFill>
        <p:spPr bwMode="auto">
          <a:xfrm>
            <a:off x="429635" y="1268760"/>
            <a:ext cx="60380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85010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2.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Вычислите: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5" descr="C:\Documents and Settings\Admin\Мои документы\Kyocera_20190203_001\Scan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25004"/>
          <a:stretch/>
        </p:blipFill>
        <p:spPr bwMode="auto">
          <a:xfrm>
            <a:off x="467544" y="1268760"/>
            <a:ext cx="7934143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3.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Вычислите: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50" name="Picture 34" descr="C:\Documents and Settings\Admin\Мои документы\Kyocera_20190203_002\Sc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" y="1531390"/>
            <a:ext cx="8373394" cy="33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Формула</vt:lpstr>
      <vt:lpstr>Определённый интеграл</vt:lpstr>
      <vt:lpstr>Определение</vt:lpstr>
      <vt:lpstr>Определение</vt:lpstr>
      <vt:lpstr>Формула Ньютона - Лейбница</vt:lpstr>
      <vt:lpstr>Презентация PowerPoint</vt:lpstr>
      <vt:lpstr>Свойства определенного интеграла</vt:lpstr>
      <vt:lpstr>Пример 1. Вычислите:</vt:lpstr>
      <vt:lpstr>Пример 2. Вычислите:</vt:lpstr>
      <vt:lpstr>Пример 3. Вычислите: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Неопределённый интеграл</dc:title>
  <dc:creator>Догадова</dc:creator>
  <cp:lastModifiedBy>Догадова</cp:lastModifiedBy>
  <cp:revision>28</cp:revision>
  <dcterms:created xsi:type="dcterms:W3CDTF">2019-02-02T08:38:53Z</dcterms:created>
  <dcterms:modified xsi:type="dcterms:W3CDTF">2021-01-31T11:34:17Z</dcterms:modified>
</cp:coreProperties>
</file>