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00808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4CE9-0864-414F-9690-D59CFB88E5D3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B419-78B2-4B10-BB51-3D8AD9232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45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4CE9-0864-414F-9690-D59CFB88E5D3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B419-78B2-4B10-BB51-3D8AD9232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01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4CE9-0864-414F-9690-D59CFB88E5D3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B419-78B2-4B10-BB51-3D8AD9232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078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4CE9-0864-414F-9690-D59CFB88E5D3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B419-78B2-4B10-BB51-3D8AD9232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580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4CE9-0864-414F-9690-D59CFB88E5D3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B419-78B2-4B10-BB51-3D8AD9232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51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4CE9-0864-414F-9690-D59CFB88E5D3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B419-78B2-4B10-BB51-3D8AD9232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963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4CE9-0864-414F-9690-D59CFB88E5D3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B419-78B2-4B10-BB51-3D8AD9232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843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4CE9-0864-414F-9690-D59CFB88E5D3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B419-78B2-4B10-BB51-3D8AD9232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026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4CE9-0864-414F-9690-D59CFB88E5D3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B419-78B2-4B10-BB51-3D8AD9232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333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4CE9-0864-414F-9690-D59CFB88E5D3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B419-78B2-4B10-BB51-3D8AD9232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94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4CE9-0864-414F-9690-D59CFB88E5D3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1B419-78B2-4B10-BB51-3D8AD9232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46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24CE9-0864-414F-9690-D59CFB88E5D3}" type="datetimeFigureOut">
              <a:rPr lang="ru-RU" smtClean="0"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1B419-78B2-4B10-BB51-3D8AD9232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94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ПРЕЗЕНТАЦИИ_шаблоны\Презентации_образцы\Доска\Копия лист в клетк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Documents and Settings\Admin\Мои документы\Загрузки\0_10c61d_859a6c23_ori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63" y="3434724"/>
            <a:ext cx="1407384" cy="3227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33565"/>
            <a:ext cx="6400800" cy="141500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Алгебра и начала </a:t>
            </a:r>
          </a:p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математического анализ, </a:t>
            </a:r>
          </a:p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класс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Неопределённый</a:t>
            </a:r>
            <a:b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5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нтеграл</a:t>
            </a:r>
            <a:endParaRPr lang="ru-RU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0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7960" y="4585080"/>
            <a:ext cx="8443076" cy="576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В</a:t>
            </a:r>
            <a:r>
              <a:rPr lang="ru-RU" sz="2800" dirty="0" smtClean="0"/>
              <a:t>се </a:t>
            </a:r>
            <a:r>
              <a:rPr lang="ru-RU" sz="2800" dirty="0"/>
              <a:t>первообразные для данной функции имеют </a:t>
            </a:r>
            <a:r>
              <a:rPr lang="ru-RU" sz="2800" dirty="0" smtClean="0"/>
              <a:t>вид:</a:t>
            </a: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49015" y="605887"/>
            <a:ext cx="3646921" cy="5037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2800" dirty="0" smtClean="0"/>
              <a:t>Рассмотрим функцию</a:t>
            </a:r>
            <a:r>
              <a:rPr lang="ru-RU" sz="2800" dirty="0"/>
              <a:t> </a:t>
            </a:r>
            <a:endParaRPr lang="ru-RU" sz="2800" i="1" dirty="0">
              <a:latin typeface="Cambria Math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877315" y="1844601"/>
                <a:ext cx="2916568" cy="877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/>
                      </a:rPr>
                      <m:t>𝑭</m:t>
                    </m:r>
                    <m:d>
                      <m:d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sz="3200" b="1" i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sz="3200" b="1" i="1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latin typeface="Cambria Math"/>
                      </a:rPr>
                      <m:t>𝟕</m:t>
                    </m:r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/>
                      </a:rPr>
                      <m:t>𝒙</m:t>
                    </m:r>
                  </m:oMath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7315" y="1844601"/>
                <a:ext cx="2916568" cy="87735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595007" y="2713234"/>
                <a:ext cx="3650359" cy="877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3399"/>
                        </a:solidFill>
                        <a:latin typeface="Cambria Math"/>
                      </a:rPr>
                      <m:t>𝑭</m:t>
                    </m:r>
                    <m:d>
                      <m:dPr>
                        <m:ctrlPr>
                          <a:rPr lang="en-US" sz="3200" b="1" i="1">
                            <a:solidFill>
                              <a:srgbClr val="003399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1" i="1">
                            <a:solidFill>
                              <a:srgbClr val="003399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sz="3200" b="1" i="1">
                        <a:solidFill>
                          <a:srgbClr val="003399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b="1" i="1" smtClean="0">
                            <a:solidFill>
                              <a:srgbClr val="003399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1" i="1">
                                <a:solidFill>
                                  <a:srgbClr val="003399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solidFill>
                                  <a:srgbClr val="003399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200" b="1" i="1">
                                <a:solidFill>
                                  <a:srgbClr val="003399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sz="3200" b="1" i="1" smtClean="0">
                            <a:solidFill>
                              <a:srgbClr val="003399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sz="3200" b="1" i="1">
                        <a:solidFill>
                          <a:srgbClr val="003399"/>
                        </a:solidFill>
                        <a:latin typeface="Cambria Math"/>
                      </a:rPr>
                      <m:t>+</m:t>
                    </m:r>
                    <m:r>
                      <a:rPr lang="en-US" sz="3200" b="1" i="1">
                        <a:solidFill>
                          <a:srgbClr val="003399"/>
                        </a:solidFill>
                        <a:latin typeface="Cambria Math"/>
                      </a:rPr>
                      <m:t>𝟕</m:t>
                    </m:r>
                    <m:r>
                      <a:rPr lang="en-US" sz="3200" b="1" i="1" smtClean="0">
                        <a:solidFill>
                          <a:srgbClr val="003399"/>
                        </a:solidFill>
                        <a:latin typeface="Cambria Math"/>
                      </a:rPr>
                      <m:t>𝒙</m:t>
                    </m:r>
                    <m:r>
                      <a:rPr lang="en-US" sz="3200" b="1" i="1" smtClean="0">
                        <a:solidFill>
                          <a:srgbClr val="003399"/>
                        </a:solidFill>
                        <a:latin typeface="Cambria Math"/>
                      </a:rPr>
                      <m:t>+</m:t>
                    </m:r>
                    <m:r>
                      <a:rPr lang="en-US" sz="3200" b="1" i="1" smtClean="0">
                        <a:solidFill>
                          <a:srgbClr val="003399"/>
                        </a:solidFill>
                        <a:latin typeface="Cambria Math"/>
                      </a:rPr>
                      <m:t>𝟖</m:t>
                    </m:r>
                  </m:oMath>
                </a14:m>
                <a:endParaRPr lang="en-US" sz="3200" b="1" dirty="0">
                  <a:solidFill>
                    <a:srgbClr val="003399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5007" y="2713234"/>
                <a:ext cx="3650359" cy="87735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623185" y="3634938"/>
                <a:ext cx="3650359" cy="877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b="1" dirty="0" smtClean="0"/>
                  <a:t>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6600"/>
                        </a:solidFill>
                        <a:latin typeface="Cambria Math"/>
                      </a:rPr>
                      <m:t>𝑭</m:t>
                    </m:r>
                    <m:d>
                      <m:dPr>
                        <m:ctrlPr>
                          <a:rPr lang="en-US" sz="3200" b="1" i="1">
                            <a:solidFill>
                              <a:srgbClr val="0066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1" i="1">
                            <a:solidFill>
                              <a:srgbClr val="006600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sz="3200" b="1" i="1">
                        <a:solidFill>
                          <a:srgbClr val="0066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b="1" i="1" smtClean="0">
                            <a:solidFill>
                              <a:srgbClr val="006600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1" i="1">
                                <a:solidFill>
                                  <a:srgbClr val="0066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solidFill>
                                  <a:srgbClr val="0066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200" b="1" i="1">
                                <a:solidFill>
                                  <a:srgbClr val="006600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sz="3200" b="1" i="1" smtClean="0">
                            <a:solidFill>
                              <a:srgbClr val="0066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sz="3200" b="1" i="1">
                        <a:solidFill>
                          <a:srgbClr val="006600"/>
                        </a:solidFill>
                        <a:latin typeface="Cambria Math"/>
                      </a:rPr>
                      <m:t>+</m:t>
                    </m:r>
                    <m:r>
                      <a:rPr lang="en-US" sz="3200" b="1" i="1">
                        <a:solidFill>
                          <a:srgbClr val="006600"/>
                        </a:solidFill>
                        <a:latin typeface="Cambria Math"/>
                      </a:rPr>
                      <m:t>𝟕</m:t>
                    </m:r>
                    <m:r>
                      <a:rPr lang="en-US" sz="3200" b="1" i="1" smtClean="0">
                        <a:solidFill>
                          <a:srgbClr val="006600"/>
                        </a:solidFill>
                        <a:latin typeface="Cambria Math"/>
                      </a:rPr>
                      <m:t>𝒙</m:t>
                    </m:r>
                    <m:r>
                      <a:rPr lang="en-US" sz="3200" b="1" i="1" smtClean="0">
                        <a:solidFill>
                          <a:srgbClr val="006600"/>
                        </a:solidFill>
                        <a:latin typeface="Cambria Math"/>
                      </a:rPr>
                      <m:t>−</m:t>
                    </m:r>
                    <m:r>
                      <a:rPr lang="en-US" sz="3200" b="1" i="1" smtClean="0">
                        <a:solidFill>
                          <a:srgbClr val="006600"/>
                        </a:solidFill>
                        <a:latin typeface="Cambria Math"/>
                      </a:rPr>
                      <m:t>𝟐</m:t>
                    </m:r>
                  </m:oMath>
                </a14:m>
                <a:endParaRPr lang="en-US" sz="3200" b="1" dirty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3185" y="3634938"/>
                <a:ext cx="3650359" cy="87735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469723" y="5161144"/>
                <a:ext cx="3979551" cy="950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en-US" sz="3500" b="1" i="1" smtClean="0">
                        <a:solidFill>
                          <a:srgbClr val="6600CC"/>
                        </a:solidFill>
                        <a:latin typeface="Cambria Math"/>
                      </a:rPr>
                      <m:t>𝑭</m:t>
                    </m:r>
                    <m:d>
                      <m:dPr>
                        <m:ctrlPr>
                          <a:rPr lang="en-US" sz="3500" b="1" i="1">
                            <a:solidFill>
                              <a:srgbClr val="6600CC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500" b="1" i="1">
                            <a:solidFill>
                              <a:srgbClr val="6600CC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sz="3500" b="1" i="1">
                        <a:solidFill>
                          <a:srgbClr val="6600CC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500" b="1" i="1" smtClean="0">
                            <a:solidFill>
                              <a:srgbClr val="6600CC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500" b="1" i="1">
                                <a:solidFill>
                                  <a:srgbClr val="6600CC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500" b="1" i="1">
                                <a:solidFill>
                                  <a:srgbClr val="6600CC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500" b="1" i="1">
                                <a:solidFill>
                                  <a:srgbClr val="6600CC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sz="3500" b="1" i="1" smtClean="0">
                            <a:solidFill>
                              <a:srgbClr val="6600CC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sz="3500" b="1" i="1">
                        <a:solidFill>
                          <a:srgbClr val="6600CC"/>
                        </a:solidFill>
                        <a:latin typeface="Cambria Math"/>
                      </a:rPr>
                      <m:t>+</m:t>
                    </m:r>
                    <m:r>
                      <a:rPr lang="en-US" sz="3500" b="1" i="1">
                        <a:solidFill>
                          <a:srgbClr val="6600CC"/>
                        </a:solidFill>
                        <a:latin typeface="Cambria Math"/>
                      </a:rPr>
                      <m:t>𝟕</m:t>
                    </m:r>
                    <m:r>
                      <a:rPr lang="en-US" sz="3500" b="1" i="1" smtClean="0">
                        <a:solidFill>
                          <a:srgbClr val="6600CC"/>
                        </a:solidFill>
                        <a:latin typeface="Cambria Math"/>
                      </a:rPr>
                      <m:t>𝒙</m:t>
                    </m:r>
                    <m:r>
                      <a:rPr lang="en-US" sz="3500" b="1" i="1" smtClean="0">
                        <a:solidFill>
                          <a:srgbClr val="6600CC"/>
                        </a:solidFill>
                        <a:latin typeface="Cambria Math"/>
                      </a:rPr>
                      <m:t>+</m:t>
                    </m:r>
                    <m:r>
                      <a:rPr lang="en-US" sz="3500" b="1" i="1" smtClean="0">
                        <a:solidFill>
                          <a:srgbClr val="6600CC"/>
                        </a:solidFill>
                        <a:latin typeface="Cambria Math"/>
                      </a:rPr>
                      <m:t>𝑪</m:t>
                    </m:r>
                  </m:oMath>
                </a14:m>
                <a:endParaRPr lang="en-US" sz="3500" b="1" dirty="0">
                  <a:solidFill>
                    <a:srgbClr val="6600CC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9723" y="5161144"/>
                <a:ext cx="3979551" cy="95096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349015" y="1321381"/>
            <a:ext cx="54471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Первообразные </a:t>
            </a:r>
            <a:r>
              <a:rPr lang="ru-RU" sz="2800" dirty="0" smtClean="0"/>
              <a:t>данной функции</a:t>
            </a:r>
            <a:r>
              <a:rPr lang="ru-RU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3829688" y="535475"/>
                <a:ext cx="2788135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32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1" i="1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US" sz="3200" b="1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2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1" i="1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32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3200" b="1" i="1">
                          <a:latin typeface="Cambria Math"/>
                        </a:rPr>
                        <m:t>+</m:t>
                      </m:r>
                      <m:r>
                        <a:rPr lang="en-US" sz="3200" b="1" i="1"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688" y="535475"/>
                <a:ext cx="2788135" cy="5959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2" descr="C:\Documents and Settings\Admin\Мои документы\Загрузки\0_10c61d_859a6c23_orig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4610832"/>
            <a:ext cx="894562" cy="2051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93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Теорема</a:t>
            </a:r>
            <a:endParaRPr lang="ru-RU" sz="4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30220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Если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F(x)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– первообразная для функции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f(x)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на некотором промежутке, то у функции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f(x)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бесконечно много первообразных и все они имеют вид </a:t>
            </a:r>
          </a:p>
          <a:p>
            <a:pPr marL="0" indent="0" algn="ctr">
              <a:buNone/>
            </a:pP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F(x)+C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marL="0" indent="0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где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–произвольная постоянная (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const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4" name="Picture 2" descr="C:\Documents and Settings\Admin\Мои документы\Загрузки\0_10c61d_859a6c23_ori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624" y="4434790"/>
            <a:ext cx="971322" cy="2227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838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Геометрическая интерпретация</a:t>
            </a:r>
          </a:p>
        </p:txBody>
      </p:sp>
      <p:sp>
        <p:nvSpPr>
          <p:cNvPr id="4" name="Содержимое 2"/>
          <p:cNvSpPr txBox="1">
            <a:spLocks noGrp="1"/>
          </p:cNvSpPr>
          <p:nvPr>
            <p:ph idx="1"/>
          </p:nvPr>
        </p:nvSpPr>
        <p:spPr>
          <a:xfrm>
            <a:off x="4067944" y="1441746"/>
            <a:ext cx="4618856" cy="319695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None/>
              <a:tabLst/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Графики всех первообразных данной функции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f(x)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получаются из графика какой-либо одной первообразной параллельными переносами вдоль оси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711992" y="1603483"/>
            <a:ext cx="3144550" cy="2432536"/>
            <a:chOff x="857224" y="4143380"/>
            <a:chExt cx="3144550" cy="2072496"/>
          </a:xfrm>
        </p:grpSpPr>
        <p:cxnSp>
          <p:nvCxnSpPr>
            <p:cNvPr id="6" name="Прямая со стрелкой 5"/>
            <p:cNvCxnSpPr/>
            <p:nvPr/>
          </p:nvCxnSpPr>
          <p:spPr>
            <a:xfrm rot="5400000" flipH="1" flipV="1">
              <a:off x="928662" y="5214950"/>
              <a:ext cx="200026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>
              <a:off x="857224" y="5643578"/>
              <a:ext cx="307183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571604" y="4143380"/>
              <a:ext cx="3048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/>
                <a:t>y</a:t>
              </a:r>
              <a:endParaRPr lang="en-US" sz="2000" b="1" i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698486" y="5656167"/>
              <a:ext cx="3032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/>
                <a:t>x</a:t>
              </a: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999744" y="5803392"/>
              <a:ext cx="2706624" cy="304800"/>
            </a:xfrm>
            <a:custGeom>
              <a:avLst/>
              <a:gdLst>
                <a:gd name="connsiteX0" fmla="*/ 0 w 2706624"/>
                <a:gd name="connsiteY0" fmla="*/ 304800 h 304800"/>
                <a:gd name="connsiteX1" fmla="*/ 609600 w 2706624"/>
                <a:gd name="connsiteY1" fmla="*/ 24384 h 304800"/>
                <a:gd name="connsiteX2" fmla="*/ 1999488 w 2706624"/>
                <a:gd name="connsiteY2" fmla="*/ 243840 h 304800"/>
                <a:gd name="connsiteX3" fmla="*/ 2706624 w 2706624"/>
                <a:gd name="connsiteY3" fmla="*/ 0 h 304800"/>
                <a:gd name="connsiteX4" fmla="*/ 2706624 w 2706624"/>
                <a:gd name="connsiteY4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6624" h="304800">
                  <a:moveTo>
                    <a:pt x="0" y="304800"/>
                  </a:moveTo>
                  <a:cubicBezTo>
                    <a:pt x="138176" y="169672"/>
                    <a:pt x="276352" y="34544"/>
                    <a:pt x="609600" y="24384"/>
                  </a:cubicBezTo>
                  <a:cubicBezTo>
                    <a:pt x="942848" y="14224"/>
                    <a:pt x="1649984" y="247904"/>
                    <a:pt x="1999488" y="243840"/>
                  </a:cubicBezTo>
                  <a:cubicBezTo>
                    <a:pt x="2348992" y="239776"/>
                    <a:pt x="2706624" y="0"/>
                    <a:pt x="2706624" y="0"/>
                  </a:cubicBezTo>
                  <a:lnTo>
                    <a:pt x="2706624" y="0"/>
                  </a:lnTo>
                </a:path>
              </a:pathLst>
            </a:custGeom>
            <a:ln w="28575">
              <a:solidFill>
                <a:srgbClr val="0080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46630" y="2373191"/>
            <a:ext cx="2706624" cy="304800"/>
          </a:xfrm>
          <a:custGeom>
            <a:avLst/>
            <a:gdLst>
              <a:gd name="connsiteX0" fmla="*/ 0 w 2706624"/>
              <a:gd name="connsiteY0" fmla="*/ 304800 h 304800"/>
              <a:gd name="connsiteX1" fmla="*/ 609600 w 2706624"/>
              <a:gd name="connsiteY1" fmla="*/ 24384 h 304800"/>
              <a:gd name="connsiteX2" fmla="*/ 1999488 w 2706624"/>
              <a:gd name="connsiteY2" fmla="*/ 243840 h 304800"/>
              <a:gd name="connsiteX3" fmla="*/ 2706624 w 2706624"/>
              <a:gd name="connsiteY3" fmla="*/ 0 h 304800"/>
              <a:gd name="connsiteX4" fmla="*/ 2706624 w 2706624"/>
              <a:gd name="connsiteY4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6624" h="304800">
                <a:moveTo>
                  <a:pt x="0" y="304800"/>
                </a:moveTo>
                <a:cubicBezTo>
                  <a:pt x="138176" y="169672"/>
                  <a:pt x="276352" y="34544"/>
                  <a:pt x="609600" y="24384"/>
                </a:cubicBezTo>
                <a:cubicBezTo>
                  <a:pt x="942848" y="14224"/>
                  <a:pt x="1649984" y="247904"/>
                  <a:pt x="1999488" y="243840"/>
                </a:cubicBezTo>
                <a:cubicBezTo>
                  <a:pt x="2348992" y="239776"/>
                  <a:pt x="2706624" y="0"/>
                  <a:pt x="2706624" y="0"/>
                </a:cubicBezTo>
                <a:lnTo>
                  <a:pt x="2706624" y="0"/>
                </a:lnTo>
              </a:path>
            </a:pathLst>
          </a:custGeom>
          <a:ln w="28575"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600CC"/>
              </a:solidFill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854512" y="3040222"/>
            <a:ext cx="2706624" cy="304800"/>
          </a:xfrm>
          <a:custGeom>
            <a:avLst/>
            <a:gdLst>
              <a:gd name="connsiteX0" fmla="*/ 0 w 2706624"/>
              <a:gd name="connsiteY0" fmla="*/ 304800 h 304800"/>
              <a:gd name="connsiteX1" fmla="*/ 609600 w 2706624"/>
              <a:gd name="connsiteY1" fmla="*/ 24384 h 304800"/>
              <a:gd name="connsiteX2" fmla="*/ 1999488 w 2706624"/>
              <a:gd name="connsiteY2" fmla="*/ 243840 h 304800"/>
              <a:gd name="connsiteX3" fmla="*/ 2706624 w 2706624"/>
              <a:gd name="connsiteY3" fmla="*/ 0 h 304800"/>
              <a:gd name="connsiteX4" fmla="*/ 2706624 w 2706624"/>
              <a:gd name="connsiteY4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6624" h="304800">
                <a:moveTo>
                  <a:pt x="0" y="304800"/>
                </a:moveTo>
                <a:cubicBezTo>
                  <a:pt x="138176" y="169672"/>
                  <a:pt x="276352" y="34544"/>
                  <a:pt x="609600" y="24384"/>
                </a:cubicBezTo>
                <a:cubicBezTo>
                  <a:pt x="942848" y="14224"/>
                  <a:pt x="1649984" y="247904"/>
                  <a:pt x="1999488" y="243840"/>
                </a:cubicBezTo>
                <a:cubicBezTo>
                  <a:pt x="2348992" y="239776"/>
                  <a:pt x="2706624" y="0"/>
                  <a:pt x="2706624" y="0"/>
                </a:cubicBezTo>
                <a:lnTo>
                  <a:pt x="2706624" y="0"/>
                </a:ln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846630" y="2170202"/>
            <a:ext cx="2706624" cy="304800"/>
          </a:xfrm>
          <a:custGeom>
            <a:avLst/>
            <a:gdLst>
              <a:gd name="connsiteX0" fmla="*/ 0 w 2706624"/>
              <a:gd name="connsiteY0" fmla="*/ 304800 h 304800"/>
              <a:gd name="connsiteX1" fmla="*/ 609600 w 2706624"/>
              <a:gd name="connsiteY1" fmla="*/ 24384 h 304800"/>
              <a:gd name="connsiteX2" fmla="*/ 1999488 w 2706624"/>
              <a:gd name="connsiteY2" fmla="*/ 243840 h 304800"/>
              <a:gd name="connsiteX3" fmla="*/ 2706624 w 2706624"/>
              <a:gd name="connsiteY3" fmla="*/ 0 h 304800"/>
              <a:gd name="connsiteX4" fmla="*/ 2706624 w 2706624"/>
              <a:gd name="connsiteY4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6624" h="304800">
                <a:moveTo>
                  <a:pt x="0" y="304800"/>
                </a:moveTo>
                <a:cubicBezTo>
                  <a:pt x="138176" y="169672"/>
                  <a:pt x="276352" y="34544"/>
                  <a:pt x="609600" y="24384"/>
                </a:cubicBezTo>
                <a:cubicBezTo>
                  <a:pt x="942848" y="14224"/>
                  <a:pt x="1649984" y="247904"/>
                  <a:pt x="1999488" y="243840"/>
                </a:cubicBezTo>
                <a:cubicBezTo>
                  <a:pt x="2348992" y="239776"/>
                  <a:pt x="2706624" y="0"/>
                  <a:pt x="2706624" y="0"/>
                </a:cubicBezTo>
                <a:lnTo>
                  <a:pt x="2706624" y="0"/>
                </a:lnTo>
              </a:path>
            </a:pathLst>
          </a:cu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Полилиния 13"/>
          <p:cNvSpPr/>
          <p:nvPr/>
        </p:nvSpPr>
        <p:spPr>
          <a:xfrm>
            <a:off x="846630" y="2638024"/>
            <a:ext cx="2706624" cy="304800"/>
          </a:xfrm>
          <a:custGeom>
            <a:avLst/>
            <a:gdLst>
              <a:gd name="connsiteX0" fmla="*/ 0 w 2706624"/>
              <a:gd name="connsiteY0" fmla="*/ 304800 h 304800"/>
              <a:gd name="connsiteX1" fmla="*/ 609600 w 2706624"/>
              <a:gd name="connsiteY1" fmla="*/ 24384 h 304800"/>
              <a:gd name="connsiteX2" fmla="*/ 1999488 w 2706624"/>
              <a:gd name="connsiteY2" fmla="*/ 243840 h 304800"/>
              <a:gd name="connsiteX3" fmla="*/ 2706624 w 2706624"/>
              <a:gd name="connsiteY3" fmla="*/ 0 h 304800"/>
              <a:gd name="connsiteX4" fmla="*/ 2706624 w 2706624"/>
              <a:gd name="connsiteY4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6624" h="304800">
                <a:moveTo>
                  <a:pt x="0" y="304800"/>
                </a:moveTo>
                <a:cubicBezTo>
                  <a:pt x="138176" y="169672"/>
                  <a:pt x="276352" y="34544"/>
                  <a:pt x="609600" y="24384"/>
                </a:cubicBezTo>
                <a:cubicBezTo>
                  <a:pt x="942848" y="14224"/>
                  <a:pt x="1649984" y="247904"/>
                  <a:pt x="1999488" y="243840"/>
                </a:cubicBezTo>
                <a:cubicBezTo>
                  <a:pt x="2348992" y="239776"/>
                  <a:pt x="2706624" y="0"/>
                  <a:pt x="2706624" y="0"/>
                </a:cubicBezTo>
                <a:lnTo>
                  <a:pt x="2706624" y="0"/>
                </a:lnTo>
              </a:path>
            </a:pathLst>
          </a:cu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2" descr="C:\Documents and Settings\Admin\Мои документы\Загрузки\0_10c61d_859a6c23_ori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740" y="4365104"/>
            <a:ext cx="1024190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72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800" dirty="0" smtClean="0">
                    <a:latin typeface="Arial" pitchFamily="34" charset="0"/>
                    <a:cs typeface="Arial" pitchFamily="34" charset="0"/>
                  </a:rPr>
                  <a:t>Множество всех перообразных для функции </a:t>
                </a:r>
                <a:r>
                  <a:rPr lang="en-US" sz="2800" i="1" dirty="0" smtClean="0">
                    <a:latin typeface="Arial" pitchFamily="34" charset="0"/>
                    <a:cs typeface="Arial" pitchFamily="34" charset="0"/>
                  </a:rPr>
                  <a:t>f(x)</a:t>
                </a:r>
                <a:r>
                  <a:rPr lang="ru-RU" sz="28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800" dirty="0" smtClean="0">
                    <a:latin typeface="Arial" pitchFamily="34" charset="0"/>
                    <a:cs typeface="Arial" pitchFamily="34" charset="0"/>
                  </a:rPr>
                  <a:t>называют</a:t>
                </a: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800" i="1" u="sng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неопределённым интегралом</a:t>
                </a:r>
                <a:r>
                  <a:rPr lang="ru-RU" sz="2800" i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i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800" dirty="0" smtClean="0">
                    <a:latin typeface="Arial" pitchFamily="34" charset="0"/>
                    <a:cs typeface="Arial" pitchFamily="34" charset="0"/>
                  </a:rPr>
                  <a:t>и обозначают</a:t>
                </a: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2800" i="1" smtClean="0">
                            <a:solidFill>
                              <a:srgbClr val="FF000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  <a:cs typeface="Arial" pitchFamily="34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  <a:cs typeface="Arial" pitchFamily="34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 (</a:t>
                </a:r>
                <a:r>
                  <a:rPr lang="ru-RU" sz="2800" dirty="0" smtClean="0">
                    <a:latin typeface="Arial" pitchFamily="34" charset="0"/>
                    <a:cs typeface="Arial" pitchFamily="34" charset="0"/>
                  </a:rPr>
                  <a:t>читают: </a:t>
                </a:r>
                <a:r>
                  <a:rPr lang="ru-RU" sz="2800" i="1" dirty="0" smtClean="0">
                    <a:latin typeface="Arial" pitchFamily="34" charset="0"/>
                    <a:cs typeface="Arial" pitchFamily="34" charset="0"/>
                  </a:rPr>
                  <a:t>неопределённый интеграл эф от икс дэ икс</a:t>
                </a:r>
                <a:r>
                  <a:rPr lang="ru-RU" sz="2800" dirty="0" smtClean="0">
                    <a:latin typeface="Arial" pitchFamily="34" charset="0"/>
                    <a:cs typeface="Arial" pitchFamily="34" charset="0"/>
                  </a:rPr>
                  <a:t>).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Arial" pitchFamily="34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Arial" pitchFamily="34" charset="0"/>
                            </a:rPr>
                            <m:t>𝒅𝒙</m:t>
                          </m:r>
                          <m:r>
                            <a:rPr lang="ru-RU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Arial" pitchFamily="34" charset="0"/>
                            </a:rPr>
                            <m:t>=</m:t>
                          </m:r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Arial" pitchFamily="34" charset="0"/>
                            </a:rPr>
                            <m:t>𝑭</m:t>
                          </m:r>
                          <m:d>
                            <m:dPr>
                              <m:ctrlPr>
                                <a:rPr lang="en-US" sz="4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Arial" pitchFamily="34" charset="0"/>
                            </a:rPr>
                            <m:t>𝑪</m:t>
                          </m:r>
                        </m:e>
                      </m:nary>
                    </m:oMath>
                  </m:oMathPara>
                </a14:m>
                <a:endParaRPr lang="en-US" sz="40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4400" i="1" smtClean="0">
                            <a:solidFill>
                              <a:srgbClr val="FF000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naryPr>
                      <m:sub/>
                      <m:sup/>
                      <m:e/>
                    </m:nary>
                  </m:oMath>
                </a14:m>
                <a:r>
                  <a:rPr lang="en-US" sz="40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800" dirty="0" smtClean="0">
                    <a:latin typeface="Arial" pitchFamily="34" charset="0"/>
                    <a:cs typeface="Arial" pitchFamily="34" charset="0"/>
                  </a:rPr>
                  <a:t>- </a:t>
                </a:r>
                <a:r>
                  <a:rPr lang="ru-RU" sz="2800" dirty="0">
                    <a:latin typeface="Arial" pitchFamily="34" charset="0"/>
                    <a:cs typeface="Arial" pitchFamily="34" charset="0"/>
                  </a:rPr>
                  <a:t>стилизованная буква </a:t>
                </a:r>
                <a:r>
                  <a:rPr lang="en-US" sz="2800" b="1" i="1" dirty="0">
                    <a:latin typeface="Arial" pitchFamily="34" charset="0"/>
                    <a:cs typeface="Arial" pitchFamily="34" charset="0"/>
                  </a:rPr>
                  <a:t>S</a:t>
                </a:r>
                <a:r>
                  <a:rPr lang="ru-RU" sz="2800" dirty="0">
                    <a:latin typeface="Arial" pitchFamily="34" charset="0"/>
                    <a:cs typeface="Arial" pitchFamily="34" charset="0"/>
                  </a:rPr>
                  <a:t> (сумма)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348" r="-5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Определение</a:t>
            </a:r>
            <a:endParaRPr lang="ru-RU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Documents and Settings\Admin\Мои документы\Загрузки\0_10c61d_859a6c23_ori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740" y="4365104"/>
            <a:ext cx="1024190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191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08353007"/>
                  </p:ext>
                </p:extLst>
              </p:nvPr>
            </p:nvGraphicFramePr>
            <p:xfrm>
              <a:off x="539552" y="1196752"/>
              <a:ext cx="3528392" cy="515179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6144"/>
                    <a:gridCol w="2232248"/>
                  </a:tblGrid>
                  <a:tr h="65535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dirty="0" smtClean="0">
                              <a:solidFill>
                                <a:srgbClr val="002060"/>
                              </a:solidFill>
                              <a:effectLst/>
                            </a:rPr>
                            <a:t>Функция</a:t>
                          </a:r>
                        </a:p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400">
                                    <a:solidFill>
                                      <a:srgbClr val="002060"/>
                                    </a:solidFill>
                                    <a:effectLst/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ru-RU" sz="1400">
                                    <a:solidFill>
                                      <a:srgbClr val="002060"/>
                                    </a:solidFill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ru-RU" sz="1400">
                                    <a:solidFill>
                                      <a:srgbClr val="002060"/>
                                    </a:solidFill>
                                    <a:effectLst/>
                                    <a:latin typeface="Cambria Math"/>
                                  </a:rPr>
                                  <m:t>𝒇</m:t>
                                </m:r>
                                <m:r>
                                  <a:rPr lang="ru-RU" sz="1400">
                                    <a:solidFill>
                                      <a:srgbClr val="002060"/>
                                    </a:solidFill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ru-RU" sz="1400">
                                    <a:solidFill>
                                      <a:srgbClr val="002060"/>
                                    </a:solidFill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ru-RU" sz="1400">
                                    <a:solidFill>
                                      <a:srgbClr val="002060"/>
                                    </a:solidFill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400" dirty="0">
                            <a:solidFill>
                              <a:srgbClr val="00206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dirty="0">
                              <a:solidFill>
                                <a:srgbClr val="002060"/>
                              </a:solidFill>
                              <a:effectLst/>
                            </a:rPr>
                            <a:t>Неопределённый</a:t>
                          </a:r>
                        </a:p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dirty="0">
                              <a:solidFill>
                                <a:srgbClr val="002060"/>
                              </a:solidFill>
                              <a:effectLst/>
                            </a:rPr>
                            <a:t>интеграл</a:t>
                          </a:r>
                          <a:endParaRPr lang="ru-RU" sz="1400" dirty="0">
                            <a:solidFill>
                              <a:srgbClr val="00206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7114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indent="0"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sz="1600" i="1" smtClean="0">
                                        <a:effectLst/>
                                        <a:latin typeface="Cambria Math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𝟎</m:t>
                                    </m:r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𝒅𝒙</m:t>
                                    </m:r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=</m:t>
                                    </m:r>
                                  </m:e>
                                </m:nary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𝒄</m:t>
                                </m:r>
                                <m:r>
                                  <a:rPr lang="ru-RU" sz="1600" b="0" i="0" smtClean="0">
                                    <a:effectLst/>
                                    <a:latin typeface="Cambria Math"/>
                                  </a:rPr>
                                  <m:t>, </m:t>
                                </m:r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𝒄</m:t>
                                </m:r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𝒄𝒐𝒏𝒔𝒕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55250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sz="1600" i="1">
                                        <a:effectLst/>
                                        <a:latin typeface="Cambria Math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𝒅𝒙</m:t>
                                    </m:r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=</m:t>
                                    </m:r>
                                  </m:e>
                                </m:nary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𝒄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54900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  <a:latin typeface="Cambria Math"/>
                                </a:rPr>
                                <m:t>𝒚</m:t>
                              </m:r>
                              <m:r>
                                <a:rPr lang="en-US" sz="1600">
                                  <a:effectLst/>
                                  <a:latin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ru-RU" sz="1600" i="1">
                                      <a:effectLst/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1600">
                                      <a:effectLst/>
                                      <a:latin typeface="Cambria Math"/>
                                    </a:rPr>
                                    <m:t>𝒓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  <a:latin typeface="Cambria Math"/>
                                </a:rPr>
                                <m:t>𝒓</m:t>
                              </m:r>
                              <m:r>
                                <a:rPr lang="en-US" sz="1600">
                                  <a:effectLst/>
                                  <a:latin typeface="Cambria Math"/>
                                </a:rPr>
                                <m:t>≠−</m:t>
                              </m:r>
                              <m:r>
                                <a:rPr lang="en-US" sz="1600">
                                  <a:effectLst/>
                                  <a:latin typeface="Cambria Math"/>
                                </a:rPr>
                                <m:t>𝟏</m:t>
                              </m:r>
                            </m:oMath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sz="1600" i="1">
                                        <a:effectLst/>
                                        <a:latin typeface="Cambria Math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p>
                                      <m:sSupPr>
                                        <m:ctrlPr>
                                          <a:rPr lang="ru-RU" sz="16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>
                                            <a:effectLst/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p>
                                        <m:r>
                                          <a:rPr lang="en-US" sz="1600">
                                            <a:effectLst/>
                                            <a:latin typeface="Cambria Math"/>
                                          </a:rPr>
                                          <m:t>𝒓</m:t>
                                        </m:r>
                                      </m:sup>
                                    </m:sSup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𝒅𝒙</m:t>
                                    </m:r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=</m:t>
                                    </m:r>
                                  </m:e>
                                </m:nary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ru-RU" sz="16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>
                                            <a:effectLst/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p>
                                        <m:r>
                                          <a:rPr lang="en-US" sz="1600">
                                            <a:effectLst/>
                                            <a:latin typeface="Cambria Math"/>
                                          </a:rPr>
                                          <m:t>𝒓</m:t>
                                        </m:r>
                                        <m:r>
                                          <a:rPr lang="en-US" sz="1600">
                                            <a:effectLst/>
                                            <a:latin typeface="Cambria Math"/>
                                          </a:rPr>
                                          <m:t>+</m:t>
                                        </m:r>
                                        <m:r>
                                          <a:rPr lang="en-US" sz="1600">
                                            <a:effectLst/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𝒓</m:t>
                                    </m:r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𝟏</m:t>
                                    </m:r>
                                  </m:den>
                                </m:f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𝒄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59230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ru-RU" sz="16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>
                                            <a:effectLst/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p>
                                        <m:r>
                                          <a:rPr lang="en-US" sz="1600">
                                            <a:effectLst/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sz="1600" i="1">
                                        <a:effectLst/>
                                        <a:latin typeface="Cambria Math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ru-RU" sz="16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>
                                            <a:effectLst/>
                                            <a:latin typeface="Cambria Math"/>
                                          </a:rPr>
                                          <m:t>𝒅𝒙</m:t>
                                        </m:r>
                                      </m:num>
                                      <m:den>
                                        <m:sSup>
                                          <m:sSupPr>
                                            <m:ctrlPr>
                                              <a:rPr lang="ru-RU" sz="1600" i="1">
                                                <a:effectLst/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600">
                                                <a:effectLst/>
                                                <a:latin typeface="Cambria Math"/>
                                              </a:rPr>
                                              <m:t>𝒙</m:t>
                                            </m:r>
                                          </m:e>
                                          <m:sup>
                                            <m:r>
                                              <a:rPr lang="en-US" sz="1600">
                                                <a:effectLst/>
                                                <a:latin typeface="Cambria Math"/>
                                              </a:rPr>
                                              <m:t>𝟐</m:t>
                                            </m:r>
                                          </m:sup>
                                        </m:sSup>
                                      </m:den>
                                    </m:f>
                                  </m:e>
                                </m:nary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=−</m:t>
                                </m:r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𝒄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63725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1600" i="1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>
                                            <a:effectLst/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</m:rad>
                                  </m:den>
                                </m:f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, </m:t>
                                </m:r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&gt;</m:t>
                                </m:r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sz="1600" i="1">
                                        <a:effectLst/>
                                        <a:latin typeface="Cambria Math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ru-RU" sz="1600" i="1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>
                                            <a:effectLst/>
                                            <a:latin typeface="Cambria Math"/>
                                          </a:rPr>
                                          <m:t>𝒅𝒙</m:t>
                                        </m:r>
                                      </m:num>
                                      <m:den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ru-RU" sz="1600" i="1">
                                                <a:effectLst/>
                                                <a:latin typeface="Cambria Math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n-US" sz="1600">
                                                <a:effectLst/>
                                                <a:latin typeface="Cambria Math"/>
                                              </a:rPr>
                                              <m:t>𝒙</m:t>
                                            </m:r>
                                          </m:e>
                                        </m:rad>
                                      </m:den>
                                    </m:f>
                                  </m:e>
                                </m:nary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ru-RU" sz="1600" i="1">
                                        <a:effectLst/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600">
                                        <a:effectLst/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</m:rad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600">
                                    <a:effectLst/>
                                    <a:latin typeface="Cambria Math"/>
                                  </a:rPr>
                                  <m:t>𝒄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5238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𝒔𝒊𝒏𝒙</m:t>
                                </m:r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indent="0" algn="ctr" defTabSz="1146175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sz="1600" i="1" kern="1200">
                                        <a:effectLst/>
                                        <a:latin typeface="Cambria Math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sz="1600" kern="1200">
                                        <a:effectLst/>
                                        <a:latin typeface="Cambria Math"/>
                                      </a:rPr>
                                      <m:t>𝒔𝒊𝒏𝒙𝒅𝒙</m:t>
                                    </m:r>
                                  </m:e>
                                </m:nary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=−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𝒄𝒐𝒔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𝒄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08353007"/>
                  </p:ext>
                </p:extLst>
              </p:nvPr>
            </p:nvGraphicFramePr>
            <p:xfrm>
              <a:off x="539552" y="1196752"/>
              <a:ext cx="3528392" cy="515179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6144"/>
                    <a:gridCol w="2232248"/>
                  </a:tblGrid>
                  <a:tr h="655353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72" r="-173113" b="-6906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dirty="0">
                              <a:solidFill>
                                <a:srgbClr val="002060"/>
                              </a:solidFill>
                              <a:effectLst/>
                            </a:rPr>
                            <a:t>Неопределённый</a:t>
                          </a:r>
                        </a:p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dirty="0">
                              <a:solidFill>
                                <a:srgbClr val="002060"/>
                              </a:solidFill>
                              <a:effectLst/>
                            </a:rPr>
                            <a:t>интеграл</a:t>
                          </a:r>
                          <a:endParaRPr lang="ru-RU" sz="1400" dirty="0">
                            <a:solidFill>
                              <a:srgbClr val="00206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73107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72" t="-89167" r="-173113" b="-515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8197" t="-89167" r="-273" b="-515833"/>
                          </a:stretch>
                        </a:blipFill>
                      </a:tcPr>
                    </a:tc>
                  </a:tr>
                  <a:tr h="73107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72" t="-189167" r="-173113" b="-415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8197" t="-189167" r="-273" b="-415833"/>
                          </a:stretch>
                        </a:blipFill>
                      </a:tcPr>
                    </a:tc>
                  </a:tr>
                  <a:tr h="73310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72" t="-286777" r="-173113" b="-3123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8197" t="-286777" r="-273" b="-312397"/>
                          </a:stretch>
                        </a:blipFill>
                      </a:tcPr>
                    </a:tc>
                  </a:tr>
                  <a:tr h="73107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72" t="-393277" r="-173113" b="-21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8197" t="-393277" r="-273" b="-217647"/>
                          </a:stretch>
                        </a:blipFill>
                      </a:tcPr>
                    </a:tc>
                  </a:tr>
                  <a:tr h="83902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72" t="-425362" r="-173113" b="-876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8197" t="-425362" r="-273" b="-87681"/>
                          </a:stretch>
                        </a:blipFill>
                      </a:tcPr>
                    </a:tc>
                  </a:tr>
                  <a:tr h="73107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72" t="-604167" r="-173113" b="-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8197" t="-604167" r="-273" b="-83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24029651"/>
                  </p:ext>
                </p:extLst>
              </p:nvPr>
            </p:nvGraphicFramePr>
            <p:xfrm>
              <a:off x="4644008" y="1196752"/>
              <a:ext cx="3456384" cy="513904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6144"/>
                    <a:gridCol w="2160240"/>
                  </a:tblGrid>
                  <a:tr h="64807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kern="1200" dirty="0">
                              <a:solidFill>
                                <a:srgbClr val="00206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Функция</a:t>
                          </a:r>
                        </a:p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400" b="1" kern="1200">
                                    <a:solidFill>
                                      <a:srgbClr val="002060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𝒚</m:t>
                                </m:r>
                                <m:r>
                                  <a:rPr lang="ru-RU" sz="1400" b="1" kern="1200">
                                    <a:solidFill>
                                      <a:srgbClr val="002060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ru-RU" sz="1400" b="1" kern="1200">
                                    <a:solidFill>
                                      <a:srgbClr val="002060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𝒇</m:t>
                                </m:r>
                                <m:r>
                                  <a:rPr lang="ru-RU" sz="1400" b="1" kern="1200">
                                    <a:solidFill>
                                      <a:srgbClr val="002060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(</m:t>
                                </m:r>
                                <m:r>
                                  <a:rPr lang="ru-RU" sz="1400" b="1" kern="1200">
                                    <a:solidFill>
                                      <a:srgbClr val="002060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𝒙</m:t>
                                </m:r>
                                <m:r>
                                  <a:rPr lang="ru-RU" sz="1400" b="1" kern="1200">
                                    <a:solidFill>
                                      <a:srgbClr val="002060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400" b="1" kern="1200" dirty="0">
                            <a:solidFill>
                              <a:srgbClr val="002060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kern="1200" dirty="0">
                              <a:solidFill>
                                <a:srgbClr val="00206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Неопределённый</a:t>
                          </a:r>
                        </a:p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kern="1200" dirty="0">
                              <a:solidFill>
                                <a:srgbClr val="00206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интеграл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47943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𝒄𝒐𝒔𝒙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sz="1600" i="1" kern="1200">
                                        <a:effectLst/>
                                        <a:latin typeface="Cambria Math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sz="1600" kern="1200">
                                        <a:effectLst/>
                                        <a:latin typeface="Cambria Math"/>
                                      </a:rPr>
                                      <m:t>𝒄𝒐𝒔𝒙𝒅𝒙</m:t>
                                    </m:r>
                                  </m:e>
                                </m:nary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𝒔𝒊𝒏𝒙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𝒄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75198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1600" i="1" kern="1200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kern="1200">
                                        <a:effectLst/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ru-RU" sz="1600" i="1" kern="1200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kern="1200">
                                            <a:effectLst/>
                                            <a:latin typeface="Cambria Math"/>
                                          </a:rPr>
                                          <m:t>𝒔𝒊𝒏</m:t>
                                        </m:r>
                                      </m:e>
                                      <m:sup>
                                        <m:r>
                                          <a:rPr lang="en-US" sz="1600" kern="1200">
                                            <a:effectLst/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n-US" sz="1600" kern="1200">
                                        <a:effectLst/>
                                        <a:latin typeface="Cambria Math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sz="1600" i="1" kern="1200">
                                        <a:effectLst/>
                                        <a:latin typeface="Cambria Math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ru-RU" sz="1600" i="1" kern="1200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kern="1200">
                                            <a:effectLst/>
                                            <a:latin typeface="Cambria Math"/>
                                          </a:rPr>
                                          <m:t>𝒅𝒙</m:t>
                                        </m:r>
                                      </m:num>
                                      <m:den>
                                        <m:sSup>
                                          <m:sSupPr>
                                            <m:ctrlPr>
                                              <a:rPr lang="ru-RU" sz="1600" i="1" kern="1200">
                                                <a:effectLst/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600" kern="1200">
                                                <a:effectLst/>
                                                <a:latin typeface="Cambria Math"/>
                                              </a:rPr>
                                              <m:t>𝒔𝒊𝒏</m:t>
                                            </m:r>
                                          </m:e>
                                          <m:sup>
                                            <m:r>
                                              <a:rPr lang="en-US" sz="1600" kern="1200">
                                                <a:effectLst/>
                                                <a:latin typeface="Cambria Math"/>
                                              </a:rPr>
                                              <m:t>𝟐</m:t>
                                            </m:r>
                                          </m:sup>
                                        </m:sSup>
                                        <m:r>
                                          <a:rPr lang="en-US" sz="1600" kern="1200">
                                            <a:effectLst/>
                                            <a:latin typeface="Cambria Math"/>
                                          </a:rPr>
                                          <m:t>𝒙</m:t>
                                        </m:r>
                                      </m:den>
                                    </m:f>
                                  </m:e>
                                </m:nary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=−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𝒄𝒕𝒈𝒙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𝒄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75198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1600" i="1" kern="1200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kern="1200">
                                        <a:effectLst/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ru-RU" sz="1600" i="1" kern="1200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kern="1200">
                                            <a:effectLst/>
                                            <a:latin typeface="Cambria Math"/>
                                          </a:rPr>
                                          <m:t>𝒄𝒐𝒔</m:t>
                                        </m:r>
                                      </m:e>
                                      <m:sup>
                                        <m:r>
                                          <a:rPr lang="en-US" sz="1600" kern="1200">
                                            <a:effectLst/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n-US" sz="1600" kern="1200">
                                        <a:effectLst/>
                                        <a:latin typeface="Cambria Math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sz="1600" i="1" kern="1200">
                                        <a:effectLst/>
                                        <a:latin typeface="Cambria Math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ru-RU" sz="1600" i="1" kern="1200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kern="1200">
                                            <a:effectLst/>
                                            <a:latin typeface="Cambria Math"/>
                                          </a:rPr>
                                          <m:t>𝒅𝒙</m:t>
                                        </m:r>
                                      </m:num>
                                      <m:den>
                                        <m:sSup>
                                          <m:sSupPr>
                                            <m:ctrlPr>
                                              <a:rPr lang="ru-RU" sz="1600" i="1" kern="1200">
                                                <a:effectLst/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600" kern="1200">
                                                <a:effectLst/>
                                                <a:latin typeface="Cambria Math"/>
                                              </a:rPr>
                                              <m:t>𝒄𝒐𝒔</m:t>
                                            </m:r>
                                          </m:e>
                                          <m:sup>
                                            <m:r>
                                              <a:rPr lang="en-US" sz="1600" kern="1200">
                                                <a:effectLst/>
                                                <a:latin typeface="Cambria Math"/>
                                              </a:rPr>
                                              <m:t>𝟐</m:t>
                                            </m:r>
                                          </m:sup>
                                        </m:sSup>
                                        <m:r>
                                          <a:rPr lang="en-US" sz="1600" kern="1200">
                                            <a:effectLst/>
                                            <a:latin typeface="Cambria Math"/>
                                          </a:rPr>
                                          <m:t>𝒙</m:t>
                                        </m:r>
                                      </m:den>
                                    </m:f>
                                  </m:e>
                                </m:nary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𝒕𝒈𝒙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𝒄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75198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ru-RU" sz="1600" i="1" kern="1200"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kern="1200">
                                        <a:effectLst/>
                                        <a:latin typeface="Cambria Math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en-US" sz="1600" kern="1200">
                                        <a:effectLst/>
                                        <a:latin typeface="Cambria Math"/>
                                      </a:rPr>
                                      <m:t>𝒙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sz="1600" i="1" kern="1200">
                                        <a:effectLst/>
                                        <a:latin typeface="Cambria Math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p>
                                      <m:sSupPr>
                                        <m:ctrlPr>
                                          <a:rPr lang="ru-RU" sz="1600" i="1" kern="1200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kern="1200">
                                            <a:effectLst/>
                                            <a:latin typeface="Cambria Math"/>
                                          </a:rPr>
                                          <m:t>𝒆</m:t>
                                        </m:r>
                                      </m:e>
                                      <m:sup>
                                        <m:r>
                                          <a:rPr lang="en-US" sz="1600" kern="1200">
                                            <a:effectLst/>
                                            <a:latin typeface="Cambria Math"/>
                                          </a:rPr>
                                          <m:t>𝒙</m:t>
                                        </m:r>
                                      </m:sup>
                                    </m:sSup>
                                    <m:r>
                                      <a:rPr lang="en-US" sz="1600" kern="1200">
                                        <a:effectLst/>
                                        <a:latin typeface="Cambria Math"/>
                                      </a:rPr>
                                      <m:t>𝒅𝒙</m:t>
                                    </m:r>
                                  </m:e>
                                </m:nary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ru-RU" sz="1600" i="1" kern="1200"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kern="1200">
                                        <a:effectLst/>
                                        <a:latin typeface="Cambria Math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en-US" sz="1600" kern="1200">
                                        <a:effectLst/>
                                        <a:latin typeface="Cambria Math"/>
                                      </a:rPr>
                                      <m:t>𝒙</m:t>
                                    </m:r>
                                  </m:sup>
                                </m:sSup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𝒄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75198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ru-RU" sz="1600" i="1" kern="1200"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kern="1200">
                                        <a:effectLst/>
                                        <a:latin typeface="Cambria Math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US" sz="1600" kern="1200">
                                        <a:effectLst/>
                                        <a:latin typeface="Cambria Math"/>
                                      </a:rPr>
                                      <m:t>𝒙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sz="1600" i="1" kern="1200">
                                        <a:effectLst/>
                                        <a:latin typeface="Cambria Math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p>
                                      <m:sSupPr>
                                        <m:ctrlPr>
                                          <a:rPr lang="ru-RU" sz="1600" i="1" kern="1200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kern="1200">
                                            <a:effectLst/>
                                            <a:latin typeface="Cambria Math"/>
                                          </a:rPr>
                                          <m:t>𝒂</m:t>
                                        </m:r>
                                      </m:e>
                                      <m:sup>
                                        <m:r>
                                          <a:rPr lang="en-US" sz="1600" kern="1200">
                                            <a:effectLst/>
                                            <a:latin typeface="Cambria Math"/>
                                          </a:rPr>
                                          <m:t>𝒙</m:t>
                                        </m:r>
                                      </m:sup>
                                    </m:sSup>
                                    <m:r>
                                      <a:rPr lang="en-US" sz="1600" kern="1200">
                                        <a:effectLst/>
                                        <a:latin typeface="Cambria Math"/>
                                      </a:rPr>
                                      <m:t>𝒅𝒙</m:t>
                                    </m:r>
                                  </m:e>
                                </m:nary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1600" i="1" kern="1200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ru-RU" sz="1600" i="1" kern="1200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kern="1200">
                                            <a:effectLst/>
                                            <a:latin typeface="Cambria Math"/>
                                          </a:rPr>
                                          <m:t>𝒂</m:t>
                                        </m:r>
                                      </m:e>
                                      <m:sup>
                                        <m:r>
                                          <a:rPr lang="en-US" sz="1600" kern="1200">
                                            <a:effectLst/>
                                            <a:latin typeface="Cambria Math"/>
                                          </a:rPr>
                                          <m:t>𝒙</m:t>
                                        </m:r>
                                      </m:sup>
                                    </m:sSup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ru-RU" sz="1600" i="1" kern="1200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a:rPr lang="en-US" sz="1600" kern="1200">
                                            <a:effectLst/>
                                            <a:latin typeface="Cambria Math"/>
                                          </a:rPr>
                                          <m:t>𝒍𝒏</m:t>
                                        </m:r>
                                      </m:fName>
                                      <m:e>
                                        <m:r>
                                          <a:rPr lang="en-US" sz="1600" kern="1200">
                                            <a:effectLst/>
                                            <a:latin typeface="Cambria Math"/>
                                          </a:rPr>
                                          <m:t>𝒂</m:t>
                                        </m:r>
                                      </m:e>
                                    </m:func>
                                  </m:den>
                                </m:f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𝒄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75198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1600" i="1" kern="1200">
                                        <a:effectLst/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kern="1200">
                                        <a:effectLst/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600" kern="1200">
                                        <a:effectLst/>
                                        <a:latin typeface="Cambria Math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sz="1600" i="1" kern="1200">
                                        <a:effectLst/>
                                        <a:latin typeface="Cambria Math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ru-RU" sz="1600" i="1" kern="1200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kern="1200">
                                            <a:effectLst/>
                                            <a:latin typeface="Cambria Math"/>
                                          </a:rPr>
                                          <m:t>𝒅𝒙</m:t>
                                        </m:r>
                                      </m:num>
                                      <m:den>
                                        <m:r>
                                          <a:rPr lang="en-US" sz="1600" kern="1200">
                                            <a:effectLst/>
                                            <a:latin typeface="Cambria Math"/>
                                          </a:rPr>
                                          <m:t>𝒙</m:t>
                                        </m:r>
                                      </m:den>
                                    </m:f>
                                  </m:e>
                                </m:nary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func>
                                  <m:funcPr>
                                    <m:ctrlPr>
                                      <a:rPr lang="ru-RU" sz="1600" i="1" kern="1200">
                                        <a:effectLst/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sz="1600" kern="1200">
                                        <a:effectLst/>
                                        <a:latin typeface="Cambria Math"/>
                                      </a:rPr>
                                      <m:t>𝒍𝒏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ru-RU" sz="1600" i="1" kern="1200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600" kern="1200">
                                            <a:effectLst/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</m:d>
                                  </m:e>
                                </m:func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1600" kern="1200">
                                    <a:effectLst/>
                                    <a:latin typeface="Cambria Math"/>
                                  </a:rPr>
                                  <m:t>𝒄</m:t>
                                </m:r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/>
                            <a:ea typeface="Times New Roman"/>
                            <a:cs typeface="Times New Roman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24029651"/>
                  </p:ext>
                </p:extLst>
              </p:nvPr>
            </p:nvGraphicFramePr>
            <p:xfrm>
              <a:off x="4644008" y="1196752"/>
              <a:ext cx="3456384" cy="513904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6144"/>
                    <a:gridCol w="2160240"/>
                  </a:tblGrid>
                  <a:tr h="648072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469" r="-166197" b="-696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kern="1200" dirty="0">
                              <a:solidFill>
                                <a:srgbClr val="00206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Неопределённый</a:t>
                          </a:r>
                        </a:p>
                        <a:p>
                          <a:pPr marL="0" algn="ctr" defTabSz="914400" rtl="0" eaLnBrk="1" latinLnBrk="0" hangingPunct="1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="1" kern="1200" dirty="0">
                              <a:solidFill>
                                <a:srgbClr val="00206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интеграл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73107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469" t="-88333" r="-166197" b="-51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60452" t="-88333" b="-515000"/>
                          </a:stretch>
                        </a:blipFill>
                      </a:tcPr>
                    </a:tc>
                  </a:tr>
                  <a:tr h="7519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469" t="-182258" r="-166197" b="-3983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60452" t="-182258" b="-398387"/>
                          </a:stretch>
                        </a:blipFill>
                      </a:tcPr>
                    </a:tc>
                  </a:tr>
                  <a:tr h="7519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469" t="-284553" r="-166197" b="-3016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60452" t="-284553" b="-301626"/>
                          </a:stretch>
                        </a:blipFill>
                      </a:tcPr>
                    </a:tc>
                  </a:tr>
                  <a:tr h="7519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469" t="-384553" r="-166197" b="-2016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60452" t="-384553" b="-201626"/>
                          </a:stretch>
                        </a:blipFill>
                      </a:tcPr>
                    </a:tc>
                  </a:tr>
                  <a:tr h="7519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469" t="-480645" r="-166197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60452" t="-480645" b="-100000"/>
                          </a:stretch>
                        </a:blipFill>
                      </a:tcPr>
                    </a:tc>
                  </a:tr>
                  <a:tr h="7519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469" t="-585366" r="-166197" b="-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60452" t="-585366" b="-81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89269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3000" dirty="0" smtClean="0"/>
              <a:t>Опираясь на таблицу первообразных, можно составить </a:t>
            </a:r>
            <a:r>
              <a:rPr lang="ru-RU" sz="3000" i="1" u="sng" dirty="0" smtClean="0">
                <a:solidFill>
                  <a:srgbClr val="FF0000"/>
                </a:solidFill>
              </a:rPr>
              <a:t>таблицу </a:t>
            </a:r>
            <a:r>
              <a:rPr lang="ru-RU" sz="3000" i="1" u="sng" dirty="0" smtClean="0">
                <a:solidFill>
                  <a:srgbClr val="FF0000"/>
                </a:solidFill>
              </a:rPr>
              <a:t>интегралов</a:t>
            </a:r>
            <a:endParaRPr lang="ru-RU" sz="3000" i="1" u="sng" dirty="0" smtClean="0">
              <a:solidFill>
                <a:srgbClr val="FF0000"/>
              </a:solidFill>
            </a:endParaRPr>
          </a:p>
        </p:txBody>
      </p:sp>
      <p:pic>
        <p:nvPicPr>
          <p:cNvPr id="7" name="Picture 2" descr="C:\Documents and Settings\Admin\Мои документы\Загрузки\0_10c61d_859a6c23_ori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740" y="4365104"/>
            <a:ext cx="1024190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67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3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Три правила нахождения неопределённых </a:t>
            </a:r>
            <a:r>
              <a:rPr lang="ru-RU" sz="3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интегралов</a:t>
            </a:r>
            <a:endParaRPr lang="ru-RU" sz="3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484784"/>
                <a:ext cx="8229600" cy="5113784"/>
              </a:xfrm>
            </p:spPr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r>
                  <a:rPr lang="ru-RU" sz="4000" b="1" dirty="0"/>
                  <a:t>1.</a:t>
                </a:r>
                <a:r>
                  <a:rPr lang="ru-RU" sz="4000" i="1" dirty="0"/>
                  <a:t> Интеграл от суммы функций равен сумме интегралов этих функций:</a:t>
                </a:r>
                <a:endParaRPr lang="ru-RU" sz="4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3800" b="1" i="1" smtClean="0">
                              <a:solidFill>
                                <a:srgbClr val="FF0000"/>
                              </a:solidFill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3800" b="1" i="1">
                              <a:solidFill>
                                <a:srgbClr val="FF0000"/>
                              </a:solidFill>
                            </a:rPr>
                            <m:t>(</m:t>
                          </m:r>
                          <m:r>
                            <a:rPr lang="en-US" sz="3800" b="1" i="1">
                              <a:solidFill>
                                <a:srgbClr val="FF0000"/>
                              </a:solidFill>
                            </a:rPr>
                            <m:t>𝒇</m:t>
                          </m:r>
                          <m:d>
                            <m:dPr>
                              <m:ctrlPr>
                                <a:rPr lang="ru-RU" sz="3800" b="1" i="1">
                                  <a:solidFill>
                                    <a:srgbClr val="FF0000"/>
                                  </a:solidFill>
                                </a:rPr>
                              </m:ctrlPr>
                            </m:dPr>
                            <m:e>
                              <m:r>
                                <a:rPr lang="en-US" sz="3800" b="1" i="1">
                                  <a:solidFill>
                                    <a:srgbClr val="FF0000"/>
                                  </a:solidFill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3800" b="1" i="1">
                              <a:solidFill>
                                <a:srgbClr val="FF0000"/>
                              </a:solidFill>
                            </a:rPr>
                            <m:t>+</m:t>
                          </m:r>
                          <m:r>
                            <a:rPr lang="en-US" sz="3800" b="1" i="1">
                              <a:solidFill>
                                <a:srgbClr val="FF0000"/>
                              </a:solidFill>
                            </a:rPr>
                            <m:t>𝒈</m:t>
                          </m:r>
                          <m:d>
                            <m:dPr>
                              <m:ctrlPr>
                                <a:rPr lang="ru-RU" sz="3800" b="1" i="1">
                                  <a:solidFill>
                                    <a:srgbClr val="FF0000"/>
                                  </a:solidFill>
                                </a:rPr>
                              </m:ctrlPr>
                            </m:dPr>
                            <m:e>
                              <m:r>
                                <a:rPr lang="en-US" sz="3800" b="1" i="1">
                                  <a:solidFill>
                                    <a:srgbClr val="FF0000"/>
                                  </a:solidFill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3800" b="1" i="1">
                              <a:solidFill>
                                <a:srgbClr val="FF0000"/>
                              </a:solidFill>
                            </a:rPr>
                            <m:t>)</m:t>
                          </m:r>
                          <m:r>
                            <a:rPr lang="en-US" sz="3800" b="1" i="1">
                              <a:solidFill>
                                <a:srgbClr val="FF0000"/>
                              </a:solidFill>
                            </a:rPr>
                            <m:t>𝒅𝒙</m:t>
                          </m:r>
                          <m:r>
                            <a:rPr lang="en-US" sz="3800" b="1" i="1">
                              <a:solidFill>
                                <a:srgbClr val="FF0000"/>
                              </a:solidFill>
                            </a:rPr>
                            <m:t>=</m:t>
                          </m:r>
                        </m:e>
                      </m:nary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3800" b="1" i="1">
                              <a:solidFill>
                                <a:srgbClr val="FF0000"/>
                              </a:solidFill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3800" b="1" i="1">
                              <a:solidFill>
                                <a:srgbClr val="FF0000"/>
                              </a:solidFill>
                            </a:rPr>
                            <m:t>𝒇</m:t>
                          </m:r>
                          <m:d>
                            <m:dPr>
                              <m:ctrlPr>
                                <a:rPr lang="ru-RU" sz="3800" b="1" i="1">
                                  <a:solidFill>
                                    <a:srgbClr val="FF0000"/>
                                  </a:solidFill>
                                </a:rPr>
                              </m:ctrlPr>
                            </m:dPr>
                            <m:e>
                              <m:r>
                                <a:rPr lang="en-US" sz="3800" b="1" i="1">
                                  <a:solidFill>
                                    <a:srgbClr val="FF0000"/>
                                  </a:solidFill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3800" b="1" i="1">
                              <a:solidFill>
                                <a:srgbClr val="FF0000"/>
                              </a:solidFill>
                            </a:rPr>
                            <m:t>𝒅</m:t>
                          </m:r>
                        </m:e>
                      </m:nary>
                      <m:r>
                        <a:rPr lang="en-US" sz="3800" b="1" i="1">
                          <a:solidFill>
                            <a:srgbClr val="FF0000"/>
                          </a:solidFill>
                        </a:rPr>
                        <m:t>𝒙</m:t>
                      </m:r>
                      <m:r>
                        <a:rPr lang="en-US" sz="3800" b="1" i="1">
                          <a:solidFill>
                            <a:srgbClr val="FF0000"/>
                          </a:solidFill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3800" b="1" i="1">
                              <a:solidFill>
                                <a:srgbClr val="FF0000"/>
                              </a:solidFill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3800" b="1" i="1">
                              <a:solidFill>
                                <a:srgbClr val="FF0000"/>
                              </a:solidFill>
                            </a:rPr>
                            <m:t>𝒈</m:t>
                          </m:r>
                          <m:d>
                            <m:dPr>
                              <m:ctrlPr>
                                <a:rPr lang="ru-RU" sz="3800" b="1" i="1">
                                  <a:solidFill>
                                    <a:srgbClr val="FF0000"/>
                                  </a:solidFill>
                                </a:rPr>
                              </m:ctrlPr>
                            </m:dPr>
                            <m:e>
                              <m:r>
                                <a:rPr lang="en-US" sz="3800" b="1" i="1">
                                  <a:solidFill>
                                    <a:srgbClr val="FF0000"/>
                                  </a:solidFill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3800" b="1" i="1">
                              <a:solidFill>
                                <a:srgbClr val="FF0000"/>
                              </a:solidFill>
                            </a:rPr>
                            <m:t>𝒅</m:t>
                          </m:r>
                        </m:e>
                      </m:nary>
                      <m:r>
                        <a:rPr lang="en-US" sz="3800" b="1" i="1">
                          <a:solidFill>
                            <a:srgbClr val="FF0000"/>
                          </a:solidFill>
                        </a:rPr>
                        <m:t>𝒙</m:t>
                      </m:r>
                    </m:oMath>
                  </m:oMathPara>
                </a14:m>
                <a:endParaRPr lang="ru-RU" sz="3800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ru-RU" sz="4000" b="1" dirty="0"/>
                  <a:t>2.</a:t>
                </a:r>
                <a:r>
                  <a:rPr lang="ru-RU" sz="4000" i="1" dirty="0"/>
                  <a:t> Постоянный множитель (коэффициент) можно выносить за знак интеграла:</a:t>
                </a:r>
                <a:endParaRPr lang="ru-RU" sz="4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3800" b="1" i="1" smtClean="0">
                              <a:solidFill>
                                <a:srgbClr val="FF0000"/>
                              </a:solidFill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3800" b="1" i="1">
                              <a:solidFill>
                                <a:srgbClr val="FF0000"/>
                              </a:solidFill>
                            </a:rPr>
                            <m:t>𝒌𝒇</m:t>
                          </m:r>
                          <m:r>
                            <a:rPr lang="en-US" sz="3800" b="1" i="1">
                              <a:solidFill>
                                <a:srgbClr val="FF0000"/>
                              </a:solidFill>
                            </a:rPr>
                            <m:t>(</m:t>
                          </m:r>
                          <m:r>
                            <a:rPr lang="en-US" sz="3800" b="1" i="1">
                              <a:solidFill>
                                <a:srgbClr val="FF0000"/>
                              </a:solidFill>
                            </a:rPr>
                            <m:t>𝒙</m:t>
                          </m:r>
                          <m:r>
                            <a:rPr lang="en-US" sz="3800" b="1" i="1">
                              <a:solidFill>
                                <a:srgbClr val="FF0000"/>
                              </a:solidFill>
                            </a:rPr>
                            <m:t>)</m:t>
                          </m:r>
                          <m:r>
                            <a:rPr lang="en-US" sz="3800" b="1" i="1">
                              <a:solidFill>
                                <a:srgbClr val="FF0000"/>
                              </a:solidFill>
                            </a:rPr>
                            <m:t>𝒅𝒙</m:t>
                          </m:r>
                          <m:r>
                            <a:rPr lang="en-US" sz="3800" b="1" i="1">
                              <a:solidFill>
                                <a:srgbClr val="FF0000"/>
                              </a:solidFill>
                            </a:rPr>
                            <m:t>=</m:t>
                          </m:r>
                          <m:r>
                            <a:rPr lang="en-US" sz="3800" b="1" i="1">
                              <a:solidFill>
                                <a:srgbClr val="FF0000"/>
                              </a:solidFill>
                            </a:rPr>
                            <m:t>𝒌</m:t>
                          </m:r>
                        </m:e>
                      </m:nary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3800" b="1" i="1">
                              <a:solidFill>
                                <a:srgbClr val="FF0000"/>
                              </a:solidFill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3800" b="1" i="1">
                              <a:solidFill>
                                <a:srgbClr val="FF0000"/>
                              </a:solidFill>
                            </a:rPr>
                            <m:t>𝒇</m:t>
                          </m:r>
                          <m:r>
                            <a:rPr lang="en-US" sz="3800" b="1" i="1">
                              <a:solidFill>
                                <a:srgbClr val="FF0000"/>
                              </a:solidFill>
                            </a:rPr>
                            <m:t>(</m:t>
                          </m:r>
                          <m:r>
                            <a:rPr lang="en-US" sz="3800" b="1" i="1">
                              <a:solidFill>
                                <a:srgbClr val="FF0000"/>
                              </a:solidFill>
                            </a:rPr>
                            <m:t>𝒙</m:t>
                          </m:r>
                          <m:r>
                            <a:rPr lang="en-US" sz="3800" b="1" i="1">
                              <a:solidFill>
                                <a:srgbClr val="FF0000"/>
                              </a:solidFill>
                            </a:rPr>
                            <m:t>)</m:t>
                          </m:r>
                          <m:r>
                            <a:rPr lang="en-US" sz="3800" b="1" i="1">
                              <a:solidFill>
                                <a:srgbClr val="FF0000"/>
                              </a:solidFill>
                            </a:rPr>
                            <m:t>𝒅</m:t>
                          </m:r>
                        </m:e>
                      </m:nary>
                      <m:r>
                        <a:rPr lang="en-US" sz="3800" b="1" i="1">
                          <a:solidFill>
                            <a:srgbClr val="FF0000"/>
                          </a:solidFill>
                        </a:rPr>
                        <m:t>𝒙</m:t>
                      </m:r>
                    </m:oMath>
                  </m:oMathPara>
                </a14:m>
                <a:endParaRPr lang="ru-RU" sz="38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ru-RU" sz="4000" b="1" dirty="0"/>
                  <a:t>3.</a:t>
                </a:r>
                <a:r>
                  <a:rPr lang="ru-RU" sz="4000" i="1" dirty="0"/>
                  <a:t> Интеграл от сложной функции находится по </a:t>
                </a:r>
                <a:endParaRPr lang="ru-RU" sz="4000" i="1" dirty="0" smtClean="0"/>
              </a:p>
              <a:p>
                <a:pPr marL="0" indent="0">
                  <a:buNone/>
                </a:pPr>
                <a:r>
                  <a:rPr lang="ru-RU" sz="4000" i="1" dirty="0" smtClean="0"/>
                  <a:t>формуле</a:t>
                </a:r>
                <a:r>
                  <a:rPr lang="ru-RU" sz="4000" i="1" dirty="0"/>
                  <a:t>:</a:t>
                </a:r>
                <a:endParaRPr lang="ru-RU" sz="4000" dirty="0"/>
              </a:p>
              <a:p>
                <a:pPr marL="0" indent="0" algn="ctr">
                  <a:buNone/>
                </a:pPr>
                <a:r>
                  <a:rPr lang="ru-RU" b="1" i="1" dirty="0"/>
                  <a:t> 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4200" b="1" i="1" smtClean="0">
                            <a:solidFill>
                              <a:srgbClr val="FF0000"/>
                            </a:solidFill>
                          </a:rPr>
                        </m:ctrlPr>
                      </m:naryPr>
                      <m:sub/>
                      <m:sup/>
                      <m:e>
                        <m:r>
                          <a:rPr lang="en-US" sz="4200" b="1" i="1">
                            <a:solidFill>
                              <a:srgbClr val="FF0000"/>
                            </a:solidFill>
                          </a:rPr>
                          <m:t>𝒇</m:t>
                        </m:r>
                        <m:r>
                          <a:rPr lang="en-US" sz="4200" b="1" i="1">
                            <a:solidFill>
                              <a:srgbClr val="FF0000"/>
                            </a:solidFill>
                          </a:rPr>
                          <m:t>(</m:t>
                        </m:r>
                        <m:r>
                          <a:rPr lang="en-US" sz="4200" b="1" i="1">
                            <a:solidFill>
                              <a:srgbClr val="FF0000"/>
                            </a:solidFill>
                          </a:rPr>
                          <m:t>𝒌𝒙</m:t>
                        </m:r>
                        <m:r>
                          <a:rPr lang="en-US" sz="4200" b="1" i="1">
                            <a:solidFill>
                              <a:srgbClr val="FF0000"/>
                            </a:solidFill>
                          </a:rPr>
                          <m:t>+</m:t>
                        </m:r>
                        <m:r>
                          <a:rPr lang="en-US" sz="4200" b="1" i="1">
                            <a:solidFill>
                              <a:srgbClr val="FF0000"/>
                            </a:solidFill>
                          </a:rPr>
                          <m:t>𝒎</m:t>
                        </m:r>
                        <m:r>
                          <a:rPr lang="en-US" sz="4200" b="1" i="1">
                            <a:solidFill>
                              <a:srgbClr val="FF0000"/>
                            </a:solidFill>
                          </a:rPr>
                          <m:t>)</m:t>
                        </m:r>
                        <m:r>
                          <a:rPr lang="en-US" sz="4200" b="1" i="1">
                            <a:solidFill>
                              <a:srgbClr val="FF0000"/>
                            </a:solidFill>
                          </a:rPr>
                          <m:t>𝒅𝒙</m:t>
                        </m:r>
                        <m:r>
                          <a:rPr lang="en-US" sz="4200" b="1" i="1">
                            <a:solidFill>
                              <a:srgbClr val="FF0000"/>
                            </a:solidFill>
                          </a:rPr>
                          <m:t>=</m:t>
                        </m:r>
                        <m:f>
                          <m:fPr>
                            <m:ctrlPr>
                              <a:rPr lang="ru-RU" sz="4200" b="1" i="1">
                                <a:solidFill>
                                  <a:srgbClr val="FF0000"/>
                                </a:solidFill>
                              </a:rPr>
                            </m:ctrlPr>
                          </m:fPr>
                          <m:num>
                            <m:r>
                              <a:rPr lang="en-US" sz="4200" b="1" i="1">
                                <a:solidFill>
                                  <a:srgbClr val="FF0000"/>
                                </a:solidFill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200" b="1" i="1">
                                <a:solidFill>
                                  <a:srgbClr val="FF0000"/>
                                </a:solidFill>
                              </a:rPr>
                              <m:t>𝒌</m:t>
                            </m:r>
                          </m:den>
                        </m:f>
                      </m:e>
                    </m:nary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4200" b="1" i="1">
                            <a:solidFill>
                              <a:srgbClr val="FF0000"/>
                            </a:solidFill>
                          </a:rPr>
                        </m:ctrlPr>
                      </m:naryPr>
                      <m:sub/>
                      <m:sup/>
                      <m:e>
                        <m:r>
                          <a:rPr lang="en-US" sz="4200" b="1" i="1">
                            <a:solidFill>
                              <a:srgbClr val="FF0000"/>
                            </a:solidFill>
                          </a:rPr>
                          <m:t>𝑭</m:t>
                        </m:r>
                        <m:r>
                          <a:rPr lang="en-US" sz="4200" b="1" i="1">
                            <a:solidFill>
                              <a:srgbClr val="FF0000"/>
                            </a:solidFill>
                          </a:rPr>
                          <m:t>(</m:t>
                        </m:r>
                        <m:r>
                          <a:rPr lang="en-US" sz="4200" b="1" i="1">
                            <a:solidFill>
                              <a:srgbClr val="FF0000"/>
                            </a:solidFill>
                          </a:rPr>
                          <m:t>𝒌𝒙</m:t>
                        </m:r>
                        <m:r>
                          <a:rPr lang="en-US" sz="4200" b="1" i="1">
                            <a:solidFill>
                              <a:srgbClr val="FF0000"/>
                            </a:solidFill>
                          </a:rPr>
                          <m:t>+</m:t>
                        </m:r>
                        <m:r>
                          <a:rPr lang="en-US" sz="4200" b="1" i="1">
                            <a:solidFill>
                              <a:srgbClr val="FF0000"/>
                            </a:solidFill>
                          </a:rPr>
                          <m:t>𝒎</m:t>
                        </m:r>
                        <m:r>
                          <a:rPr lang="en-US" sz="4200" b="1" i="1">
                            <a:solidFill>
                              <a:srgbClr val="FF0000"/>
                            </a:solidFill>
                          </a:rPr>
                          <m:t>)</m:t>
                        </m:r>
                        <m:r>
                          <a:rPr lang="en-US" sz="4200" b="1" i="1">
                            <a:solidFill>
                              <a:srgbClr val="FF0000"/>
                            </a:solidFill>
                          </a:rPr>
                          <m:t>𝒅</m:t>
                        </m:r>
                      </m:e>
                    </m:nary>
                    <m:r>
                      <a:rPr lang="en-US" sz="4200" b="1" i="1">
                        <a:solidFill>
                          <a:srgbClr val="FF0000"/>
                        </a:solidFill>
                      </a:rPr>
                      <m:t>𝒙</m:t>
                    </m:r>
                  </m:oMath>
                </a14:m>
                <a:endParaRPr lang="ru-RU" sz="42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dirty="0"/>
                  <a:t> </a:t>
                </a: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484784"/>
                <a:ext cx="8229600" cy="5113784"/>
              </a:xfrm>
              <a:blipFill rotWithShape="1">
                <a:blip r:embed="rId2"/>
                <a:stretch>
                  <a:fillRect l="-1259" t="-2148" r="-9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C:\Documents and Settings\Admin\Мои документы\Загрузки\0_10c61d_859a6c23_ori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740" y="4365104"/>
            <a:ext cx="1024190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22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340768"/>
                <a:ext cx="8352928" cy="144016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i="1" smtClean="0"/>
                          </m:ctrlPr>
                        </m:naryPr>
                        <m:sub/>
                        <m:sup/>
                        <m:e>
                          <m:r>
                            <a:rPr lang="en-US" i="1"/>
                            <m:t>𝑓</m:t>
                          </m:r>
                          <m:d>
                            <m:dPr>
                              <m:ctrlPr>
                                <a:rPr lang="ru-RU" i="1"/>
                              </m:ctrlPr>
                            </m:dPr>
                            <m:e>
                              <m:r>
                                <a:rPr lang="en-US" i="1"/>
                                <m:t>𝑥</m:t>
                              </m:r>
                            </m:e>
                          </m:d>
                          <m:r>
                            <a:rPr lang="en-US" i="1"/>
                            <m:t>𝑑𝑥</m:t>
                          </m:r>
                        </m:e>
                      </m:nary>
                      <m:r>
                        <a:rPr lang="ru-RU" i="1"/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i="1"/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i="1"/>
                              </m:ctrlPr>
                            </m:dPr>
                            <m:e>
                              <m:r>
                                <a:rPr lang="ru-RU" i="1"/>
                                <m:t>5</m:t>
                              </m:r>
                              <m:sSup>
                                <m:sSupPr>
                                  <m:ctrlPr>
                                    <a:rPr lang="ru-RU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𝑥</m:t>
                                  </m:r>
                                </m:e>
                                <m:sup>
                                  <m:r>
                                    <a:rPr lang="ru-RU" i="1"/>
                                    <m:t>3</m:t>
                                  </m:r>
                                </m:sup>
                              </m:sSup>
                              <m:r>
                                <a:rPr lang="ru-RU" i="1"/>
                                <m:t>+</m:t>
                              </m:r>
                              <m:sSup>
                                <m:sSupPr>
                                  <m:ctrlPr>
                                    <a:rPr lang="ru-RU" i="1"/>
                                  </m:ctrlPr>
                                </m:sSupPr>
                                <m:e>
                                  <m:r>
                                    <a:rPr lang="en-US" i="1"/>
                                    <m:t>𝑒</m:t>
                                  </m:r>
                                </m:e>
                                <m:sup>
                                  <m:r>
                                    <a:rPr lang="ru-RU" i="1"/>
                                    <m:t>2</m:t>
                                  </m:r>
                                  <m:r>
                                    <a:rPr lang="en-US" i="1"/>
                                    <m:t>𝑥</m:t>
                                  </m:r>
                                  <m:r>
                                    <a:rPr lang="ru-RU" i="1"/>
                                    <m:t>+7</m:t>
                                  </m:r>
                                </m:sup>
                              </m:sSup>
                              <m:r>
                                <a:rPr lang="ru-RU" i="1"/>
                                <m:t>−4</m:t>
                              </m:r>
                              <m:r>
                                <a:rPr lang="en-US" i="1"/>
                                <m:t>𝑐𝑜𝑠𝑥</m:t>
                              </m:r>
                            </m:e>
                          </m:d>
                        </m:e>
                      </m:nary>
                      <m:r>
                        <a:rPr lang="ru-RU" i="1"/>
                        <m:t>𝑑𝑥</m:t>
                      </m:r>
                      <m:r>
                        <a:rPr lang="ru-RU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340768"/>
                <a:ext cx="8352928" cy="144016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Пример.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Найти неопределённый интеграл: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395536" y="2636912"/>
                <a:ext cx="5408853" cy="10752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ru-RU" sz="320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sz="3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ru-RU" sz="3200" i="1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ru-RU" sz="3200" i="1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ru-RU" sz="32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ru-RU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3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sz="3200" i="1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ru-RU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ru-RU" sz="3200" i="1">
                              <a:latin typeface="Cambria Math"/>
                            </a:rPr>
                            <m:t>2</m:t>
                          </m:r>
                          <m:r>
                            <a:rPr lang="ru-RU" sz="3200" i="1">
                              <a:latin typeface="Cambria Math"/>
                            </a:rPr>
                            <m:t>𝑥</m:t>
                          </m:r>
                          <m:r>
                            <a:rPr lang="ru-RU" sz="3200" i="1">
                              <a:latin typeface="Cambria Math"/>
                            </a:rPr>
                            <m:t>+7</m:t>
                          </m:r>
                        </m:sup>
                      </m:sSup>
                      <m:r>
                        <a:rPr lang="ru-RU" sz="3200" i="1">
                          <a:latin typeface="Cambria Math"/>
                        </a:rPr>
                        <m:t>−4</m:t>
                      </m:r>
                      <m:r>
                        <a:rPr lang="en-US" sz="3200" i="1">
                          <a:latin typeface="Cambria Math"/>
                        </a:rPr>
                        <m:t>𝑠𝑖𝑛𝑥</m:t>
                      </m:r>
                      <m:r>
                        <a:rPr lang="en-US" sz="3200" i="1">
                          <a:latin typeface="Cambria Math"/>
                        </a:rPr>
                        <m:t>+</m:t>
                      </m:r>
                      <m:r>
                        <a:rPr lang="en-US" sz="3200" i="1">
                          <a:latin typeface="Cambria Math"/>
                        </a:rPr>
                        <m:t>𝑐</m:t>
                      </m:r>
                      <m:r>
                        <a:rPr lang="en-US" sz="3200" i="1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636912"/>
                <a:ext cx="5408853" cy="10752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C:\Documents and Settings\Admin\Мои документы\Загрузки\0_10c61d_859a6c23_ori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740" y="4365104"/>
            <a:ext cx="1024190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10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602</Words>
  <Application>Microsoft Office PowerPoint</Application>
  <PresentationFormat>Экран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Неопределённый интеграл</vt:lpstr>
      <vt:lpstr>Презентация PowerPoint</vt:lpstr>
      <vt:lpstr>Теорема</vt:lpstr>
      <vt:lpstr>Геометрическая интерпретация</vt:lpstr>
      <vt:lpstr>Определение</vt:lpstr>
      <vt:lpstr>Презентация PowerPoint</vt:lpstr>
      <vt:lpstr>Три правила нахождения неопределённых интегралов</vt:lpstr>
      <vt:lpstr>Пример. Найти неопределённый интеграл: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Неопределённый интеграл</dc:title>
  <dc:creator>Догадова</dc:creator>
  <cp:lastModifiedBy>Догадова</cp:lastModifiedBy>
  <cp:revision>9</cp:revision>
  <dcterms:created xsi:type="dcterms:W3CDTF">2019-02-02T08:38:53Z</dcterms:created>
  <dcterms:modified xsi:type="dcterms:W3CDTF">2019-02-02T13:38:29Z</dcterms:modified>
</cp:coreProperties>
</file>