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59" r:id="rId4"/>
    <p:sldId id="262" r:id="rId5"/>
    <p:sldId id="279" r:id="rId6"/>
    <p:sldId id="264" r:id="rId7"/>
    <p:sldId id="293" r:id="rId8"/>
    <p:sldId id="278" r:id="rId9"/>
    <p:sldId id="260" r:id="rId10"/>
    <p:sldId id="263" r:id="rId11"/>
    <p:sldId id="284" r:id="rId12"/>
    <p:sldId id="282" r:id="rId13"/>
    <p:sldId id="265" r:id="rId14"/>
    <p:sldId id="291" r:id="rId15"/>
    <p:sldId id="292" r:id="rId16"/>
    <p:sldId id="266" r:id="rId17"/>
    <p:sldId id="267" r:id="rId18"/>
    <p:sldId id="269" r:id="rId19"/>
    <p:sldId id="285" r:id="rId20"/>
    <p:sldId id="286" r:id="rId21"/>
    <p:sldId id="287" r:id="rId22"/>
    <p:sldId id="288" r:id="rId23"/>
    <p:sldId id="289" r:id="rId24"/>
    <p:sldId id="290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6625-1EC5-440C-BAC5-94B363B9A792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A6D0-A55F-4899-A6AD-0A552DBC4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5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98CE-9D31-4318-B3D0-AE55D870094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37F6-CDC5-4BDD-A284-36D7DD696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3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A78512-CC35-473D-82DA-FFF451872E89}" type="slidenum">
              <a:rPr kumimoji="0" lang="ru-RU" sz="1200"/>
              <a:pPr/>
              <a:t>3</a:t>
            </a:fld>
            <a:endParaRPr kumimoji="0" lang="ru-RU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0E020D-B047-4BD0-AC8B-810FF9786266}" type="slidenum">
              <a:rPr kumimoji="0" lang="ru-RU" sz="1200"/>
              <a:pPr/>
              <a:t>4</a:t>
            </a:fld>
            <a:endParaRPr kumimoji="0" lang="ru-RU" sz="1200"/>
          </a:p>
        </p:txBody>
      </p:sp>
      <p:sp>
        <p:nvSpPr>
          <p:cNvPr id="1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A78512-CC35-473D-82DA-FFF451872E89}" type="slidenum">
              <a:rPr kumimoji="0" lang="ru-RU" sz="1200"/>
              <a:pPr/>
              <a:t>9</a:t>
            </a:fld>
            <a:endParaRPr kumimoji="0" lang="ru-RU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0E020D-B047-4BD0-AC8B-810FF9786266}" type="slidenum">
              <a:rPr kumimoji="0" lang="ru-RU" sz="1200"/>
              <a:pPr/>
              <a:t>10</a:t>
            </a:fld>
            <a:endParaRPr kumimoji="0" lang="ru-RU" sz="1200"/>
          </a:p>
        </p:txBody>
      </p:sp>
      <p:sp>
        <p:nvSpPr>
          <p:cNvPr id="1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0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2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2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5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5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A035-638C-4CDF-9E6A-468CC7947B3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50B7-EC6A-4A39-9B24-7B911468B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41.png"/><Relationship Id="rId7" Type="http://schemas.openxmlformats.org/officeDocument/2006/relationships/image" Target="../media/image18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4" Type="http://schemas.openxmlformats.org/officeDocument/2006/relationships/image" Target="../media/image151.png"/><Relationship Id="rId9" Type="http://schemas.openxmlformats.org/officeDocument/2006/relationships/image" Target="../media/image2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49213"/>
            <a:ext cx="96710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342584" cy="182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уравнения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5832648" cy="977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Подготовка к ЕГЭ (профиль),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11 класс</a:t>
            </a:r>
            <a:endParaRPr lang="ru-RU" sz="2800" b="1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2_Школа\1_Учитель\Копия ___20160209_10173124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27095"/>
            <a:ext cx="3361556" cy="48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1027"/>
          <p:cNvSpPr>
            <a:spLocks noChangeArrowheads="1"/>
          </p:cNvSpPr>
          <p:nvPr/>
        </p:nvSpPr>
        <p:spPr bwMode="auto">
          <a:xfrm>
            <a:off x="514350" y="2116138"/>
            <a:ext cx="3598863" cy="3598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5151" name="Text Box 1047"/>
          <p:cNvSpPr txBox="1">
            <a:spLocks noChangeArrowheads="1"/>
          </p:cNvSpPr>
          <p:nvPr/>
        </p:nvSpPr>
        <p:spPr bwMode="auto">
          <a:xfrm>
            <a:off x="2383227" y="5703761"/>
            <a:ext cx="381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/>
              <a:t>-1</a:t>
            </a:r>
            <a:endParaRPr lang="ru-RU" sz="2800" b="1" dirty="0"/>
          </a:p>
        </p:txBody>
      </p:sp>
      <p:sp>
        <p:nvSpPr>
          <p:cNvPr id="5124" name="Line 1028"/>
          <p:cNvSpPr>
            <a:spLocks noChangeShapeType="1"/>
          </p:cNvSpPr>
          <p:nvPr/>
        </p:nvSpPr>
        <p:spPr bwMode="auto">
          <a:xfrm>
            <a:off x="2296884" y="1781629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1029"/>
          <p:cNvSpPr>
            <a:spLocks noChangeShapeType="1"/>
          </p:cNvSpPr>
          <p:nvPr/>
        </p:nvSpPr>
        <p:spPr bwMode="auto">
          <a:xfrm>
            <a:off x="180181" y="3938245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Text Box 1031"/>
          <p:cNvSpPr txBox="1">
            <a:spLocks noChangeArrowheads="1"/>
          </p:cNvSpPr>
          <p:nvPr/>
        </p:nvSpPr>
        <p:spPr bwMode="auto">
          <a:xfrm>
            <a:off x="4408714" y="3900147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5127" name="Text Box 1032"/>
          <p:cNvSpPr txBox="1">
            <a:spLocks noChangeArrowheads="1"/>
          </p:cNvSpPr>
          <p:nvPr/>
        </p:nvSpPr>
        <p:spPr bwMode="auto">
          <a:xfrm>
            <a:off x="1966686" y="1632622"/>
            <a:ext cx="381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y</a:t>
            </a:r>
            <a:endParaRPr lang="ru-RU" b="1" i="1" dirty="0"/>
          </a:p>
        </p:txBody>
      </p:sp>
      <p:sp>
        <p:nvSpPr>
          <p:cNvPr id="34825" name="Text Box 1033"/>
          <p:cNvSpPr txBox="1">
            <a:spLocks noChangeArrowheads="1"/>
          </p:cNvSpPr>
          <p:nvPr/>
        </p:nvSpPr>
        <p:spPr bwMode="auto">
          <a:xfrm>
            <a:off x="4949456" y="3131755"/>
            <a:ext cx="1872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i="1" dirty="0" smtClean="0">
                <a:cs typeface="Times New Roman" pitchFamily="18" charset="0"/>
              </a:rPr>
              <a:t>sin x </a:t>
            </a:r>
            <a:r>
              <a:rPr lang="en-US" sz="3600" b="1" i="1" dirty="0">
                <a:cs typeface="Times New Roman" pitchFamily="18" charset="0"/>
              </a:rPr>
              <a:t>= </a:t>
            </a:r>
            <a:r>
              <a:rPr lang="en-US" sz="3600" b="1" i="1" dirty="0">
                <a:cs typeface="Times New Roman" pitchFamily="18" charset="0"/>
                <a:sym typeface="Math1" pitchFamily="2" charset="2"/>
              </a:rPr>
              <a:t>0</a:t>
            </a:r>
            <a:endParaRPr lang="ru-RU" sz="3600" b="1" i="1" dirty="0">
              <a:cs typeface="Times New Roman" pitchFamily="18" charset="0"/>
              <a:sym typeface="Math1" pitchFamily="2" charset="2"/>
            </a:endParaRPr>
          </a:p>
        </p:txBody>
      </p:sp>
      <p:sp>
        <p:nvSpPr>
          <p:cNvPr id="34826" name="Text Box 1034"/>
          <p:cNvSpPr txBox="1">
            <a:spLocks noChangeArrowheads="1"/>
          </p:cNvSpPr>
          <p:nvPr/>
        </p:nvSpPr>
        <p:spPr bwMode="auto">
          <a:xfrm>
            <a:off x="4949456" y="4522569"/>
            <a:ext cx="2375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i="1" dirty="0" smtClean="0">
                <a:cs typeface="Times New Roman" pitchFamily="18" charset="0"/>
              </a:rPr>
              <a:t>sin x = -</a:t>
            </a:r>
            <a:r>
              <a:rPr lang="en-US" sz="3600" b="1" i="1" dirty="0" smtClean="0">
                <a:cs typeface="Times New Roman" pitchFamily="18" charset="0"/>
                <a:sym typeface="Math1" pitchFamily="2" charset="2"/>
              </a:rPr>
              <a:t>1</a:t>
            </a:r>
            <a:endParaRPr lang="ru-RU" sz="3600" b="1" i="1" dirty="0">
              <a:cs typeface="Times New Roman" pitchFamily="18" charset="0"/>
              <a:sym typeface="Math1" pitchFamily="2" charset="2"/>
            </a:endParaRPr>
          </a:p>
        </p:txBody>
      </p:sp>
      <p:sp>
        <p:nvSpPr>
          <p:cNvPr id="34830" name="Text Box 1038"/>
          <p:cNvSpPr txBox="1">
            <a:spLocks noChangeArrowheads="1"/>
          </p:cNvSpPr>
          <p:nvPr/>
        </p:nvSpPr>
        <p:spPr bwMode="auto">
          <a:xfrm>
            <a:off x="4933950" y="1424441"/>
            <a:ext cx="1872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i="1" dirty="0" smtClean="0">
                <a:cs typeface="Times New Roman" pitchFamily="18" charset="0"/>
              </a:rPr>
              <a:t>sin x </a:t>
            </a:r>
            <a:r>
              <a:rPr lang="en-US" sz="3600" b="1" i="1" dirty="0">
                <a:cs typeface="Times New Roman" pitchFamily="18" charset="0"/>
              </a:rPr>
              <a:t>= </a:t>
            </a:r>
            <a:r>
              <a:rPr lang="en-US" sz="3600" b="1" dirty="0">
                <a:cs typeface="Times New Roman" pitchFamily="18" charset="0"/>
                <a:sym typeface="Math1" pitchFamily="2" charset="2"/>
              </a:rPr>
              <a:t>1</a:t>
            </a:r>
            <a:endParaRPr lang="ru-RU" sz="3600" b="1" dirty="0"/>
          </a:p>
        </p:txBody>
      </p:sp>
      <p:grpSp>
        <p:nvGrpSpPr>
          <p:cNvPr id="34854" name="Group 1062"/>
          <p:cNvGrpSpPr>
            <a:grpSpLocks/>
          </p:cNvGrpSpPr>
          <p:nvPr/>
        </p:nvGrpSpPr>
        <p:grpSpPr bwMode="auto">
          <a:xfrm>
            <a:off x="2017716" y="3889032"/>
            <a:ext cx="527051" cy="430213"/>
            <a:chOff x="1279" y="2441"/>
            <a:chExt cx="332" cy="271"/>
          </a:xfrm>
        </p:grpSpPr>
        <p:sp>
          <p:nvSpPr>
            <p:cNvPr id="5155" name="Text Box 1030"/>
            <p:cNvSpPr txBox="1">
              <a:spLocks noChangeArrowheads="1"/>
            </p:cNvSpPr>
            <p:nvPr/>
          </p:nvSpPr>
          <p:spPr bwMode="auto">
            <a:xfrm>
              <a:off x="1279" y="2441"/>
              <a:ext cx="3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sz="2800" b="1" dirty="0"/>
                <a:t>0</a:t>
              </a:r>
            </a:p>
          </p:txBody>
        </p:sp>
        <p:sp>
          <p:nvSpPr>
            <p:cNvPr id="5156" name="AutoShape 1039"/>
            <p:cNvSpPr>
              <a:spLocks noChangeArrowheads="1"/>
            </p:cNvSpPr>
            <p:nvPr/>
          </p:nvSpPr>
          <p:spPr bwMode="auto">
            <a:xfrm>
              <a:off x="1424" y="244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53" name="Text Box 1048"/>
          <p:cNvSpPr txBox="1">
            <a:spLocks noChangeArrowheads="1"/>
          </p:cNvSpPr>
          <p:nvPr/>
        </p:nvSpPr>
        <p:spPr bwMode="auto">
          <a:xfrm>
            <a:off x="2438521" y="1685924"/>
            <a:ext cx="381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/>
              <a:t>1</a:t>
            </a:r>
            <a:endParaRPr lang="ru-RU" sz="2800" b="1" dirty="0"/>
          </a:p>
        </p:txBody>
      </p:sp>
      <p:sp>
        <p:nvSpPr>
          <p:cNvPr id="5146" name="AutoShape 1060"/>
          <p:cNvSpPr>
            <a:spLocks noChangeArrowheads="1"/>
          </p:cNvSpPr>
          <p:nvPr/>
        </p:nvSpPr>
        <p:spPr bwMode="auto">
          <a:xfrm>
            <a:off x="4054475" y="3863974"/>
            <a:ext cx="111125" cy="111125"/>
          </a:xfrm>
          <a:prstGeom prst="flowChartConnector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Частные случаи уравнение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x = m</a:t>
            </a:r>
            <a:endParaRPr lang="ru-RU" sz="3600" dirty="0"/>
          </a:p>
        </p:txBody>
      </p:sp>
      <p:sp>
        <p:nvSpPr>
          <p:cNvPr id="41" name="AutoShape 1060"/>
          <p:cNvSpPr>
            <a:spLocks noChangeArrowheads="1"/>
          </p:cNvSpPr>
          <p:nvPr/>
        </p:nvSpPr>
        <p:spPr bwMode="auto">
          <a:xfrm>
            <a:off x="2220912" y="5659437"/>
            <a:ext cx="111125" cy="111125"/>
          </a:xfrm>
          <a:prstGeom prst="flowChartConnector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42" name="AutoShape 1060"/>
          <p:cNvSpPr>
            <a:spLocks noChangeArrowheads="1"/>
          </p:cNvSpPr>
          <p:nvPr/>
        </p:nvSpPr>
        <p:spPr bwMode="auto">
          <a:xfrm>
            <a:off x="2225678" y="2060575"/>
            <a:ext cx="111125" cy="111125"/>
          </a:xfrm>
          <a:prstGeom prst="flowChartConnector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02323" y="1538366"/>
                <a:ext cx="535723" cy="72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23" y="1538366"/>
                <a:ext cx="535723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9456" y="3730276"/>
                <a:ext cx="28333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456" y="3730276"/>
                <a:ext cx="28333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36119" y="2038357"/>
                <a:ext cx="3080202" cy="83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19" y="2038357"/>
                <a:ext cx="3080202" cy="8308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21605" y="5225998"/>
                <a:ext cx="3407728" cy="83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05" y="5225998"/>
                <a:ext cx="3407728" cy="8308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144409" y="6199163"/>
            <a:ext cx="355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x = m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ордината (у) точки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числовой окружности 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5400000" flipH="1">
            <a:off x="1665688" y="3329300"/>
            <a:ext cx="1262391" cy="1180486"/>
          </a:xfrm>
          <a:prstGeom prst="arc">
            <a:avLst>
              <a:gd name="adj1" fmla="val 16200000"/>
              <a:gd name="adj2" fmla="val 545602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AutoShape 1060"/>
          <p:cNvSpPr>
            <a:spLocks noChangeArrowheads="1"/>
          </p:cNvSpPr>
          <p:nvPr/>
        </p:nvSpPr>
        <p:spPr bwMode="auto">
          <a:xfrm>
            <a:off x="458787" y="3844582"/>
            <a:ext cx="111125" cy="111125"/>
          </a:xfrm>
          <a:prstGeom prst="flowChartConnector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33257" y="5412864"/>
                <a:ext cx="814647" cy="72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57" y="5412864"/>
                <a:ext cx="814647" cy="7253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1056"/>
          <p:cNvSpPr txBox="1">
            <a:spLocks noChangeArrowheads="1"/>
          </p:cNvSpPr>
          <p:nvPr/>
        </p:nvSpPr>
        <p:spPr bwMode="auto">
          <a:xfrm>
            <a:off x="4110037" y="3403155"/>
            <a:ext cx="484188" cy="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99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i="1" dirty="0" smtClean="0">
                <a:solidFill>
                  <a:srgbClr val="0070C0"/>
                </a:solidFill>
                <a:sym typeface="Math1" pitchFamily="2" charset="2"/>
              </a:rPr>
              <a:t>0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1230851" y="2883540"/>
            <a:ext cx="2132065" cy="2072006"/>
          </a:xfrm>
          <a:prstGeom prst="arc">
            <a:avLst>
              <a:gd name="adj1" fmla="val 16200000"/>
              <a:gd name="adj2" fmla="val 1550060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flipV="1">
            <a:off x="1415911" y="3138994"/>
            <a:ext cx="1761944" cy="1633426"/>
          </a:xfrm>
          <a:prstGeom prst="arc">
            <a:avLst>
              <a:gd name="adj1" fmla="val 16200000"/>
              <a:gd name="adj2" fmla="val 15500601"/>
            </a:avLst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>
            <a:stCxn id="2" idx="2"/>
          </p:cNvCxnSpPr>
          <p:nvPr/>
        </p:nvCxnSpPr>
        <p:spPr>
          <a:xfrm flipV="1">
            <a:off x="2087325" y="2869162"/>
            <a:ext cx="98890" cy="345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039257" y="4732396"/>
            <a:ext cx="157602" cy="54921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706866" y="3730276"/>
            <a:ext cx="31863" cy="18926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34825" grpId="0" autoUpdateAnimBg="0"/>
      <p:bldP spid="34826" grpId="0" autoUpdateAnimBg="0"/>
      <p:bldP spid="34830" grpId="0" autoUpdateAnimBg="0"/>
      <p:bldP spid="5153" grpId="0"/>
      <p:bldP spid="5146" grpId="0" animBg="1"/>
      <p:bldP spid="41" grpId="0" animBg="1"/>
      <p:bldP spid="42" grpId="0" animBg="1"/>
      <p:bldP spid="44" grpId="0"/>
      <p:bldP spid="5" grpId="0"/>
      <p:bldP spid="47" grpId="0"/>
      <p:bldP spid="48" grpId="0"/>
      <p:bldP spid="50" grpId="0"/>
      <p:bldP spid="6" grpId="0" animBg="1"/>
      <p:bldP spid="32" grpId="0" animBg="1"/>
      <p:bldP spid="33" grpId="0"/>
      <p:bldP spid="34" grpId="0"/>
      <p:bldP spid="2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8061678" y="4213313"/>
            <a:ext cx="381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1</a:t>
            </a:r>
            <a:endParaRPr lang="ru-RU" b="1" i="1" baseline="-25000" dirty="0"/>
          </a:p>
        </p:txBody>
      </p:sp>
      <p:sp>
        <p:nvSpPr>
          <p:cNvPr id="82" name="Дуга 81"/>
          <p:cNvSpPr/>
          <p:nvPr/>
        </p:nvSpPr>
        <p:spPr>
          <a:xfrm rot="7932495">
            <a:off x="5487798" y="4132718"/>
            <a:ext cx="657021" cy="882425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118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96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85800" y="118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1173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35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64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2642" y="5764969"/>
            <a:ext cx="3567767" cy="656871"/>
          </a:xfrm>
          <a:prstGeom prst="rect">
            <a:avLst/>
          </a:prstGeom>
          <a:noFill/>
        </p:spPr>
      </p:pic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2008198"/>
            <a:ext cx="2037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endParaRPr lang="ru-RU" sz="3200" i="1" dirty="0"/>
          </a:p>
        </p:txBody>
      </p:sp>
      <p:sp>
        <p:nvSpPr>
          <p:cNvPr id="41" name="Line 1028"/>
          <p:cNvSpPr>
            <a:spLocks noChangeShapeType="1"/>
          </p:cNvSpPr>
          <p:nvPr/>
        </p:nvSpPr>
        <p:spPr bwMode="auto">
          <a:xfrm>
            <a:off x="6876256" y="1401763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1029"/>
          <p:cNvSpPr>
            <a:spLocks noChangeShapeType="1"/>
          </p:cNvSpPr>
          <p:nvPr/>
        </p:nvSpPr>
        <p:spPr bwMode="auto">
          <a:xfrm>
            <a:off x="4742656" y="3535363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Oval 1027"/>
          <p:cNvSpPr>
            <a:spLocks noChangeArrowheads="1"/>
          </p:cNvSpPr>
          <p:nvPr/>
        </p:nvSpPr>
        <p:spPr bwMode="auto">
          <a:xfrm>
            <a:off x="5328468" y="2058398"/>
            <a:ext cx="3095576" cy="291689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5124450" y="4221088"/>
            <a:ext cx="350361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1031"/>
          <p:cNvSpPr txBox="1">
            <a:spLocks noChangeArrowheads="1"/>
          </p:cNvSpPr>
          <p:nvPr/>
        </p:nvSpPr>
        <p:spPr bwMode="auto">
          <a:xfrm>
            <a:off x="8684305" y="3538419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944920" y="1355725"/>
            <a:ext cx="381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y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0"/>
              <p:cNvSpPr txBox="1">
                <a:spLocks noChangeArrowheads="1"/>
              </p:cNvSpPr>
              <p:nvPr/>
            </p:nvSpPr>
            <p:spPr bwMode="auto">
              <a:xfrm>
                <a:off x="6930518" y="4024145"/>
                <a:ext cx="449664" cy="518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518" y="4024145"/>
                <a:ext cx="449664" cy="5186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29"/>
          <p:cNvSpPr>
            <a:spLocks noChangeArrowheads="1"/>
          </p:cNvSpPr>
          <p:nvPr/>
        </p:nvSpPr>
        <p:spPr bwMode="auto">
          <a:xfrm>
            <a:off x="6825568" y="4144888"/>
            <a:ext cx="119351" cy="136852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33"/>
          <p:cNvSpPr>
            <a:spLocks noChangeArrowheads="1"/>
          </p:cNvSpPr>
          <p:nvPr/>
        </p:nvSpPr>
        <p:spPr bwMode="auto">
          <a:xfrm>
            <a:off x="8172400" y="4170615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33"/>
          <p:cNvSpPr>
            <a:spLocks noChangeArrowheads="1"/>
          </p:cNvSpPr>
          <p:nvPr/>
        </p:nvSpPr>
        <p:spPr bwMode="auto">
          <a:xfrm>
            <a:off x="5436096" y="4157751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5277573" y="4221088"/>
            <a:ext cx="457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2</a:t>
            </a:r>
            <a:endParaRPr lang="ru-RU" b="1" i="1" baseline="-25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8134705" y="2814090"/>
            <a:ext cx="244070" cy="15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7596336" y="2153638"/>
            <a:ext cx="216024" cy="22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876256" y="1907091"/>
            <a:ext cx="0" cy="246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97871" y="2153638"/>
            <a:ext cx="169540" cy="26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328468" y="2837619"/>
            <a:ext cx="298677" cy="103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144413" y="3535363"/>
            <a:ext cx="3472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399621" y="4104540"/>
            <a:ext cx="213104" cy="217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6061450" y="4711845"/>
            <a:ext cx="211922" cy="26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102839" y="4169336"/>
            <a:ext cx="298677" cy="103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511566" y="4739692"/>
            <a:ext cx="169540" cy="26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8027284" y="2908272"/>
            <a:ext cx="657021" cy="618792"/>
          </a:xfrm>
          <a:prstGeom prst="arc">
            <a:avLst>
              <a:gd name="adj1" fmla="val 15515264"/>
              <a:gd name="adj2" fmla="val 467247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9143456">
            <a:off x="7715370" y="2139263"/>
            <a:ext cx="657021" cy="791303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7338867">
            <a:off x="6961497" y="1735223"/>
            <a:ext cx="657021" cy="825654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уга 77"/>
          <p:cNvSpPr/>
          <p:nvPr/>
        </p:nvSpPr>
        <p:spPr>
          <a:xfrm rot="15781805">
            <a:off x="6159224" y="1701358"/>
            <a:ext cx="636193" cy="825654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 rot="13913772">
            <a:off x="5412436" y="2103041"/>
            <a:ext cx="657021" cy="874866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1695815">
            <a:off x="5033642" y="2911393"/>
            <a:ext cx="657021" cy="643607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9867542">
            <a:off x="5045632" y="3531872"/>
            <a:ext cx="657021" cy="715274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уга 82"/>
          <p:cNvSpPr/>
          <p:nvPr/>
        </p:nvSpPr>
        <p:spPr>
          <a:xfrm rot="16490315" flipH="1">
            <a:off x="6259566" y="4567464"/>
            <a:ext cx="561214" cy="722077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15200759" flipH="1">
            <a:off x="7032902" y="4576436"/>
            <a:ext cx="448709" cy="704130"/>
          </a:xfrm>
          <a:prstGeom prst="arc">
            <a:avLst>
              <a:gd name="adj1" fmla="val 15515264"/>
              <a:gd name="adj2" fmla="val 555620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3686464" flipH="1">
            <a:off x="7663121" y="4155848"/>
            <a:ext cx="537463" cy="874866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599569" y="4304046"/>
                <a:ext cx="71846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69" y="4304046"/>
                <a:ext cx="718466" cy="7813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316274" y="4462901"/>
                <a:ext cx="75821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𝟏𝟏</m:t>
                          </m:r>
                          <m: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74" y="4462901"/>
                <a:ext cx="758216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>
            <a:off x="6885243" y="4862961"/>
            <a:ext cx="0" cy="280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67544" y="5707230"/>
            <a:ext cx="136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94403" y="1173163"/>
                <a:ext cx="202779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03" y="1173163"/>
                <a:ext cx="2027799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6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 animBg="1"/>
      <p:bldP spid="52" grpId="0" autoUpdateAnimBg="0"/>
      <p:bldP spid="1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/>
      <p:bldP spid="87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Kyocera_20190201_001\Копия Scan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8467" r="2273" b="2287"/>
          <a:stretch/>
        </p:blipFill>
        <p:spPr bwMode="auto">
          <a:xfrm>
            <a:off x="4720387" y="2637635"/>
            <a:ext cx="4398957" cy="19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Kyocera_20190201_001\Копия Scan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r="6999" b="50000"/>
          <a:stretch/>
        </p:blipFill>
        <p:spPr bwMode="auto">
          <a:xfrm>
            <a:off x="195204" y="2366435"/>
            <a:ext cx="4248472" cy="25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 4.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уравнение: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3832" y="1295112"/>
                <a:ext cx="2263632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32" y="1295112"/>
                <a:ext cx="2263632" cy="997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0112" y="1295112"/>
                <a:ext cx="173393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95112"/>
                <a:ext cx="1733936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3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5888" cy="114300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Уравнение 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x = m</a:t>
            </a:r>
            <a:b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способ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формул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813" y="1956914"/>
                <a:ext cx="25214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13" y="1956914"/>
                <a:ext cx="252145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707" y="2700334"/>
                <a:ext cx="73168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07" y="2700334"/>
                <a:ext cx="731687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46245" y="4221088"/>
                <a:ext cx="64946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45" y="4221088"/>
                <a:ext cx="6494663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946708" y="1956914"/>
            <a:ext cx="7355464" cy="15440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3659" y="4192060"/>
            <a:ext cx="6582456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5.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94403" y="1173163"/>
                <a:ext cx="202779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03" y="1173163"/>
                <a:ext cx="2027799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67544" y="2117598"/>
            <a:ext cx="2037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endParaRPr lang="ru-RU" sz="3200" i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17" y="2643182"/>
            <a:ext cx="3574377" cy="64294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17" y="3391242"/>
            <a:ext cx="3052208" cy="64294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17" y="4071942"/>
            <a:ext cx="3485546" cy="71438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290" y="4775301"/>
            <a:ext cx="3543246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0" y="5531386"/>
            <a:ext cx="1331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22" y="5488744"/>
            <a:ext cx="3244342" cy="588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8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8061678" y="4213313"/>
            <a:ext cx="381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1</a:t>
            </a:r>
            <a:endParaRPr lang="ru-RU" b="1" i="1" baseline="-25000" dirty="0"/>
          </a:p>
        </p:txBody>
      </p:sp>
      <p:sp>
        <p:nvSpPr>
          <p:cNvPr id="82" name="Дуга 81"/>
          <p:cNvSpPr/>
          <p:nvPr/>
        </p:nvSpPr>
        <p:spPr>
          <a:xfrm rot="7932495">
            <a:off x="5487798" y="4132718"/>
            <a:ext cx="657021" cy="882425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118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96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85800" y="118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1173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17" y="2643182"/>
            <a:ext cx="3574377" cy="64294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17" y="3391242"/>
            <a:ext cx="3052208" cy="64294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17" y="4071942"/>
            <a:ext cx="3485546" cy="71438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290" y="4775301"/>
            <a:ext cx="3543246" cy="642942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35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64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156" y="6011712"/>
            <a:ext cx="3567767" cy="656871"/>
          </a:xfrm>
          <a:prstGeom prst="rect">
            <a:avLst/>
          </a:prstGeom>
          <a:noFill/>
        </p:spPr>
      </p:pic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Сравним ответы 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54840" y="1974132"/>
            <a:ext cx="3612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endParaRPr lang="ru-RU" sz="3200" i="1" u="sng" dirty="0">
              <a:solidFill>
                <a:srgbClr val="FF0000"/>
              </a:solidFill>
            </a:endParaRPr>
          </a:p>
        </p:txBody>
      </p:sp>
      <p:sp>
        <p:nvSpPr>
          <p:cNvPr id="41" name="Line 1028"/>
          <p:cNvSpPr>
            <a:spLocks noChangeShapeType="1"/>
          </p:cNvSpPr>
          <p:nvPr/>
        </p:nvSpPr>
        <p:spPr bwMode="auto">
          <a:xfrm>
            <a:off x="6876256" y="1401763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1029"/>
          <p:cNvSpPr>
            <a:spLocks noChangeShapeType="1"/>
          </p:cNvSpPr>
          <p:nvPr/>
        </p:nvSpPr>
        <p:spPr bwMode="auto">
          <a:xfrm>
            <a:off x="4742656" y="3535363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Oval 1027"/>
          <p:cNvSpPr>
            <a:spLocks noChangeArrowheads="1"/>
          </p:cNvSpPr>
          <p:nvPr/>
        </p:nvSpPr>
        <p:spPr bwMode="auto">
          <a:xfrm>
            <a:off x="5328468" y="2058398"/>
            <a:ext cx="3095576" cy="291689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5124450" y="4221088"/>
            <a:ext cx="350361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Text Box 1031"/>
          <p:cNvSpPr txBox="1">
            <a:spLocks noChangeArrowheads="1"/>
          </p:cNvSpPr>
          <p:nvPr/>
        </p:nvSpPr>
        <p:spPr bwMode="auto">
          <a:xfrm>
            <a:off x="8684305" y="3538419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944920" y="1355725"/>
            <a:ext cx="381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y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0"/>
              <p:cNvSpPr txBox="1">
                <a:spLocks noChangeArrowheads="1"/>
              </p:cNvSpPr>
              <p:nvPr/>
            </p:nvSpPr>
            <p:spPr bwMode="auto">
              <a:xfrm>
                <a:off x="6930518" y="4024145"/>
                <a:ext cx="449664" cy="518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518" y="4024145"/>
                <a:ext cx="449664" cy="5186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29"/>
          <p:cNvSpPr>
            <a:spLocks noChangeArrowheads="1"/>
          </p:cNvSpPr>
          <p:nvPr/>
        </p:nvSpPr>
        <p:spPr bwMode="auto">
          <a:xfrm>
            <a:off x="6825568" y="4144888"/>
            <a:ext cx="119351" cy="136852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33"/>
          <p:cNvSpPr>
            <a:spLocks noChangeArrowheads="1"/>
          </p:cNvSpPr>
          <p:nvPr/>
        </p:nvSpPr>
        <p:spPr bwMode="auto">
          <a:xfrm>
            <a:off x="8172400" y="4170615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33"/>
          <p:cNvSpPr>
            <a:spLocks noChangeArrowheads="1"/>
          </p:cNvSpPr>
          <p:nvPr/>
        </p:nvSpPr>
        <p:spPr bwMode="auto">
          <a:xfrm>
            <a:off x="5436096" y="4157751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5277573" y="4221088"/>
            <a:ext cx="457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2</a:t>
            </a:r>
            <a:endParaRPr lang="ru-RU" b="1" i="1" baseline="-25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8134705" y="2814090"/>
            <a:ext cx="244070" cy="15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7596336" y="2153638"/>
            <a:ext cx="216024" cy="225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876256" y="1907091"/>
            <a:ext cx="0" cy="246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97871" y="2153638"/>
            <a:ext cx="169540" cy="26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328468" y="2837619"/>
            <a:ext cx="298677" cy="103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144413" y="3535363"/>
            <a:ext cx="3472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399621" y="4104540"/>
            <a:ext cx="213104" cy="217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6061450" y="4711845"/>
            <a:ext cx="211922" cy="26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102839" y="4169336"/>
            <a:ext cx="298677" cy="103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511566" y="4739692"/>
            <a:ext cx="169540" cy="263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8027284" y="2908272"/>
            <a:ext cx="657021" cy="618792"/>
          </a:xfrm>
          <a:prstGeom prst="arc">
            <a:avLst>
              <a:gd name="adj1" fmla="val 15515264"/>
              <a:gd name="adj2" fmla="val 467247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9143456">
            <a:off x="7715370" y="2139263"/>
            <a:ext cx="657021" cy="791303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7338867">
            <a:off x="6961497" y="1735223"/>
            <a:ext cx="657021" cy="825654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уга 77"/>
          <p:cNvSpPr/>
          <p:nvPr/>
        </p:nvSpPr>
        <p:spPr>
          <a:xfrm rot="15781805">
            <a:off x="6159224" y="1701358"/>
            <a:ext cx="636193" cy="825654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 rot="13913772">
            <a:off x="5412436" y="2103041"/>
            <a:ext cx="657021" cy="874866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1695815">
            <a:off x="5033642" y="2911393"/>
            <a:ext cx="657021" cy="643607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9867542">
            <a:off x="5045632" y="3531872"/>
            <a:ext cx="657021" cy="715274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уга 82"/>
          <p:cNvSpPr/>
          <p:nvPr/>
        </p:nvSpPr>
        <p:spPr>
          <a:xfrm rot="16490315" flipH="1">
            <a:off x="6259566" y="4567464"/>
            <a:ext cx="561214" cy="722077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15200759" flipH="1">
            <a:off x="7032902" y="4576436"/>
            <a:ext cx="448709" cy="704130"/>
          </a:xfrm>
          <a:prstGeom prst="arc">
            <a:avLst>
              <a:gd name="adj1" fmla="val 15515264"/>
              <a:gd name="adj2" fmla="val 555620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3686464" flipH="1">
            <a:off x="7663121" y="4155848"/>
            <a:ext cx="537463" cy="874866"/>
          </a:xfrm>
          <a:prstGeom prst="arc">
            <a:avLst>
              <a:gd name="adj1" fmla="val 15515264"/>
              <a:gd name="adj2" fmla="val 54626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599569" y="4304046"/>
                <a:ext cx="71846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69" y="4304046"/>
                <a:ext cx="718466" cy="7813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316274" y="4462901"/>
                <a:ext cx="75821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𝟏𝟏</m:t>
                          </m:r>
                          <m: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74" y="4462901"/>
                <a:ext cx="758216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>
            <a:off x="6885243" y="4862961"/>
            <a:ext cx="0" cy="280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470" y="5531386"/>
            <a:ext cx="1331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22" y="5488744"/>
            <a:ext cx="3244342" cy="588704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4103773" y="5964271"/>
            <a:ext cx="136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94403" y="1173163"/>
                <a:ext cx="202779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𝒔𝒊𝒏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03" y="1173163"/>
                <a:ext cx="2027799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Прямоугольник 88"/>
          <p:cNvSpPr/>
          <p:nvPr/>
        </p:nvSpPr>
        <p:spPr>
          <a:xfrm>
            <a:off x="7290007" y="1226039"/>
            <a:ext cx="1793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endParaRPr lang="ru-RU" sz="32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5888" cy="114300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Уравнение 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</a:t>
            </a:r>
            <a:b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способ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формул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813" y="1956914"/>
                <a:ext cx="23034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13" y="1956914"/>
                <a:ext cx="2303451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707" y="2700334"/>
                <a:ext cx="73168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07" y="2700334"/>
                <a:ext cx="731687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9175" y="4219646"/>
                <a:ext cx="60586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75" y="4219646"/>
                <a:ext cx="605864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403648" y="1956914"/>
            <a:ext cx="6332467" cy="15440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03647" y="4192060"/>
            <a:ext cx="6332467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5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5888" cy="114300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Уравнение 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</a:t>
            </a:r>
            <a:b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способ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формул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813" y="1956914"/>
                <a:ext cx="25631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𝒄𝒕𝒈𝒙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13" y="1956914"/>
                <a:ext cx="256313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707" y="2700334"/>
                <a:ext cx="73168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07" y="2700334"/>
                <a:ext cx="731687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6601" y="4215251"/>
                <a:ext cx="71570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𝒕𝒈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1" y="4215251"/>
                <a:ext cx="715708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403648" y="1956914"/>
            <a:ext cx="6332467" cy="15440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82707" y="4192060"/>
            <a:ext cx="7044877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2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49"/>
          <a:stretch/>
        </p:blipFill>
        <p:spPr bwMode="auto">
          <a:xfrm>
            <a:off x="1763688" y="1340768"/>
            <a:ext cx="5517772" cy="575076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3200" dirty="0"/>
          </a:p>
        </p:txBody>
      </p:sp>
      <p:pic>
        <p:nvPicPr>
          <p:cNvPr id="4098" name="Picture 2" descr="C:\Documents and Settings\Admin\Мои документы\Kyocera_20190201_001\Scan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4"/>
          <a:stretch/>
        </p:blipFill>
        <p:spPr bwMode="auto">
          <a:xfrm>
            <a:off x="1779329" y="2025377"/>
            <a:ext cx="5090864" cy="41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ru-RU" sz="2600" dirty="0" smtClean="0"/>
              <a:t>При решении более сложных тригонометрических уравнений вам понадобятся следующие формулы:</a:t>
            </a:r>
          </a:p>
          <a:p>
            <a:pPr marL="514350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Формулы двойного аргумента</a:t>
            </a:r>
          </a:p>
          <a:p>
            <a:pPr marL="514350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Формулы приведения</a:t>
            </a:r>
          </a:p>
          <a:p>
            <a:pPr marL="514350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Формулы суммы (разности) тригонометрических функций</a:t>
            </a:r>
          </a:p>
          <a:p>
            <a:pPr marL="514350" indent="-514350">
              <a:spcBef>
                <a:spcPts val="400"/>
              </a:spcBef>
              <a:buAutoNum type="arabicPeriod"/>
            </a:pPr>
            <a:r>
              <a:rPr lang="ru-RU" sz="2800" dirty="0" smtClean="0"/>
              <a:t>Формулы синуса (косинуса) суммы (разности) аргументов</a:t>
            </a:r>
            <a:endParaRPr 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49213"/>
            <a:ext cx="96710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342584" cy="20162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Тригонометрическое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уравнение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6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6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6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2_Школа\1_Учитель\Копия ___20160209_10173124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27095"/>
            <a:ext cx="3361556" cy="48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двойного аргумента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>
                          <a:latin typeface="Cambria Math"/>
                        </a:rPr>
                        <m:t>𝑠𝑖𝑛</m:t>
                      </m:r>
                      <m:r>
                        <a:rPr lang="ru-RU" sz="6000" i="1">
                          <a:latin typeface="Cambria Math"/>
                        </a:rPr>
                        <m:t>2</m:t>
                      </m:r>
                      <m:r>
                        <a:rPr lang="ru-RU" sz="6000" i="1">
                          <a:latin typeface="Cambria Math"/>
                        </a:rPr>
                        <m:t>𝑥</m:t>
                      </m:r>
                      <m:r>
                        <a:rPr lang="ru-RU" sz="6000" i="1">
                          <a:latin typeface="Cambria Math"/>
                        </a:rPr>
                        <m:t>=2</m:t>
                      </m:r>
                      <m:r>
                        <a:rPr lang="ru-RU" sz="6000" i="1">
                          <a:latin typeface="Cambria Math"/>
                        </a:rPr>
                        <m:t>𝑠𝑖𝑛𝑥𝑐𝑜𝑠𝑥</m:t>
                      </m:r>
                    </m:oMath>
                  </m:oMathPara>
                </a14:m>
                <a:endParaRPr lang="ru-RU" sz="6000" dirty="0" smtClean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𝑐𝑜𝑠</m:t>
                      </m:r>
                      <m:r>
                        <a:rPr lang="en-US" sz="6000" i="1">
                          <a:latin typeface="Cambria Math"/>
                        </a:rPr>
                        <m:t>2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7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приведения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6384" y="1463878"/>
                <a:ext cx="273630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90°±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90°±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90°±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90°±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 smtClean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4" y="1463878"/>
                <a:ext cx="2736304" cy="20621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95639" y="1505356"/>
                <a:ext cx="385254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180°±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180°±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180°±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180°±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39" y="1505356"/>
                <a:ext cx="3852546" cy="20621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3919330"/>
                <a:ext cx="327750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270°±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270°±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270°±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270°±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19330"/>
                <a:ext cx="3277504" cy="20621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464206" y="3952599"/>
                <a:ext cx="321110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360°±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360°±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360°±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𝑐𝑡𝑔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360°±</m:t>
                          </m:r>
                          <m:r>
                            <a:rPr lang="ru-RU" sz="3200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06" y="3952599"/>
                <a:ext cx="3211104" cy="20621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892969" y="1461248"/>
                <a:ext cx="1856919" cy="1033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</a:rPr>
                        <m:t>90°</m:t>
                      </m:r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969" y="1461248"/>
                <a:ext cx="1856919" cy="10336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805667" y="2672045"/>
                <a:ext cx="21117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18</m:t>
                      </m:r>
                      <m:r>
                        <a:rPr lang="ru-RU" sz="3600" i="1" smtClean="0">
                          <a:latin typeface="Cambria Math"/>
                        </a:rPr>
                        <m:t>0°</m:t>
                      </m:r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667" y="2672045"/>
                <a:ext cx="211179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638092" y="3567459"/>
                <a:ext cx="2366674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27</m:t>
                      </m:r>
                      <m:r>
                        <a:rPr lang="ru-RU" sz="3600" i="1" smtClean="0">
                          <a:latin typeface="Cambria Math"/>
                        </a:rPr>
                        <m:t>0°</m:t>
                      </m:r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92" y="3567459"/>
                <a:ext cx="2366674" cy="112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678228" y="5229199"/>
                <a:ext cx="23666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36</m:t>
                      </m:r>
                      <m:r>
                        <a:rPr lang="ru-RU" sz="3600" i="1" smtClean="0">
                          <a:latin typeface="Cambria Math"/>
                        </a:rPr>
                        <m:t>0°</m:t>
                      </m:r>
                      <m:r>
                        <a:rPr lang="ru-RU" sz="3600" b="0" i="1" smtClean="0">
                          <a:latin typeface="Cambria Math"/>
                        </a:rPr>
                        <m:t>=2</m:t>
                      </m:r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228" y="5229199"/>
                <a:ext cx="2366674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203909" y="1556792"/>
            <a:ext cx="8713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b="1" dirty="0" smtClean="0">
                <a:cs typeface="Times New Roman" pitchFamily="18" charset="0"/>
              </a:rPr>
              <a:t>1. Функция </a:t>
            </a:r>
            <a:r>
              <a:rPr lang="ru-RU" sz="2000" b="1" dirty="0">
                <a:cs typeface="Times New Roman" pitchFamily="18" charset="0"/>
              </a:rPr>
              <a:t>в правой части равенства берётся с тем же знаком, какой имеет исходная функция, если считать, что угол       </a:t>
            </a:r>
            <a:r>
              <a:rPr lang="ru-RU" sz="2000" b="1" dirty="0" smtClean="0">
                <a:cs typeface="Times New Roman" pitchFamily="18" charset="0"/>
              </a:rPr>
              <a:t>  является </a:t>
            </a:r>
            <a:r>
              <a:rPr lang="ru-RU" sz="2000" b="1" dirty="0">
                <a:cs typeface="Times New Roman" pitchFamily="18" charset="0"/>
              </a:rPr>
              <a:t>углом </a:t>
            </a:r>
            <a:r>
              <a:rPr lang="en-US" sz="2000" b="1" dirty="0">
                <a:cs typeface="Times New Roman" pitchFamily="18" charset="0"/>
              </a:rPr>
              <a:t>I</a:t>
            </a:r>
            <a:r>
              <a:rPr lang="ru-RU" sz="2000" b="1" dirty="0">
                <a:cs typeface="Times New Roman" pitchFamily="18" charset="0"/>
              </a:rPr>
              <a:t> четверти; </a:t>
            </a:r>
            <a:endParaRPr lang="ru-RU" sz="1200" b="1" dirty="0"/>
          </a:p>
          <a:p>
            <a:pPr algn="just"/>
            <a:endParaRPr lang="ru-RU" sz="2000" b="1" dirty="0"/>
          </a:p>
        </p:txBody>
      </p:sp>
      <p:sp>
        <p:nvSpPr>
          <p:cNvPr id="3085" name="Прямоугольник 19"/>
          <p:cNvSpPr>
            <a:spLocks noChangeArrowheads="1"/>
          </p:cNvSpPr>
          <p:nvPr/>
        </p:nvSpPr>
        <p:spPr bwMode="auto">
          <a:xfrm>
            <a:off x="193902" y="2529114"/>
            <a:ext cx="8713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2. для </a:t>
            </a:r>
            <a:r>
              <a:rPr lang="ru-RU" sz="2000" b="1" dirty="0">
                <a:cs typeface="Times New Roman" pitchFamily="18" charset="0"/>
              </a:rPr>
              <a:t>углов     </a:t>
            </a:r>
            <a:r>
              <a:rPr lang="ru-RU" sz="2000" b="1" dirty="0" smtClean="0">
                <a:cs typeface="Times New Roman" pitchFamily="18" charset="0"/>
              </a:rPr>
              <a:t>                  </a:t>
            </a:r>
            <a:r>
              <a:rPr lang="ru-RU" sz="2000" b="1" dirty="0">
                <a:cs typeface="Times New Roman" pitchFamily="18" charset="0"/>
              </a:rPr>
              <a:t>,   </a:t>
            </a:r>
            <a:r>
              <a:rPr lang="ru-RU" sz="2000" b="1" dirty="0" smtClean="0">
                <a:cs typeface="Times New Roman" pitchFamily="18" charset="0"/>
              </a:rPr>
              <a:t>                    </a:t>
            </a:r>
            <a:r>
              <a:rPr lang="ru-RU" sz="2000" b="1" dirty="0">
                <a:cs typeface="Times New Roman" pitchFamily="18" charset="0"/>
              </a:rPr>
              <a:t>, </a:t>
            </a:r>
            <a:r>
              <a:rPr lang="ru-RU" sz="2000" b="1" dirty="0" smtClean="0">
                <a:cs typeface="Times New Roman" pitchFamily="18" charset="0"/>
              </a:rPr>
              <a:t>                        </a:t>
            </a:r>
            <a:r>
              <a:rPr lang="ru-RU" sz="2000" b="1" dirty="0">
                <a:cs typeface="Times New Roman" pitchFamily="18" charset="0"/>
              </a:rPr>
              <a:t>, … название исходной функции сохраняется; </a:t>
            </a:r>
            <a:endParaRPr lang="ru-RU" sz="1200" b="1" dirty="0"/>
          </a:p>
          <a:p>
            <a:pPr eaLnBrk="0" hangingPunct="0"/>
            <a:endParaRPr lang="ru-RU" sz="2000" b="1" dirty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327148"/>
              </p:ext>
            </p:extLst>
          </p:nvPr>
        </p:nvGraphicFramePr>
        <p:xfrm>
          <a:off x="4917526" y="1936842"/>
          <a:ext cx="304020" cy="3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Формула" r:id="rId3" imgW="152280" imgH="139680" progId="Equation.3">
                  <p:embed/>
                </p:oleObj>
              </mc:Choice>
              <mc:Fallback>
                <p:oleObj name="Формула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526" y="1936842"/>
                        <a:ext cx="304020" cy="342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52850"/>
              </p:ext>
            </p:extLst>
          </p:nvPr>
        </p:nvGraphicFramePr>
        <p:xfrm>
          <a:off x="1781175" y="2476273"/>
          <a:ext cx="10080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Формула" r:id="rId5" imgW="380880" imgH="164880" progId="Equation.3">
                  <p:embed/>
                </p:oleObj>
              </mc:Choice>
              <mc:Fallback>
                <p:oleObj name="Формула" r:id="rId5" imgW="380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2476273"/>
                        <a:ext cx="10080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39173"/>
              </p:ext>
            </p:extLst>
          </p:nvPr>
        </p:nvGraphicFramePr>
        <p:xfrm>
          <a:off x="3007633" y="2433638"/>
          <a:ext cx="12588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Формула" r:id="rId7" imgW="457200" imgH="177480" progId="Equation.3">
                  <p:embed/>
                </p:oleObj>
              </mc:Choice>
              <mc:Fallback>
                <p:oleObj name="Формула" r:id="rId7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33" y="2433638"/>
                        <a:ext cx="12588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89600"/>
              </p:ext>
            </p:extLst>
          </p:nvPr>
        </p:nvGraphicFramePr>
        <p:xfrm>
          <a:off x="4428547" y="2436776"/>
          <a:ext cx="12620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Формула" r:id="rId9" imgW="457200" imgH="177480" progId="Equation.3">
                  <p:embed/>
                </p:oleObj>
              </mc:Choice>
              <mc:Fallback>
                <p:oleObj name="Формула" r:id="rId9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547" y="2436776"/>
                        <a:ext cx="1262062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030"/>
              </p:ext>
            </p:extLst>
          </p:nvPr>
        </p:nvGraphicFramePr>
        <p:xfrm>
          <a:off x="1799545" y="3117624"/>
          <a:ext cx="11985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Формула" r:id="rId11" imgW="406080" imgH="393480" progId="Equation.3">
                  <p:embed/>
                </p:oleObj>
              </mc:Choice>
              <mc:Fallback>
                <p:oleObj name="Формула" r:id="rId11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545" y="3117624"/>
                        <a:ext cx="1198562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09584"/>
              </p:ext>
            </p:extLst>
          </p:nvPr>
        </p:nvGraphicFramePr>
        <p:xfrm>
          <a:off x="3325359" y="3088596"/>
          <a:ext cx="143351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Формула" r:id="rId13" imgW="482400" imgH="393480" progId="Equation.3">
                  <p:embed/>
                </p:oleObj>
              </mc:Choice>
              <mc:Fallback>
                <p:oleObj name="Формула" r:id="rId1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59" y="3088596"/>
                        <a:ext cx="1433512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73685"/>
              </p:ext>
            </p:extLst>
          </p:nvPr>
        </p:nvGraphicFramePr>
        <p:xfrm>
          <a:off x="4967514" y="3094038"/>
          <a:ext cx="14319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Формула" r:id="rId15" imgW="482400" imgH="393480" progId="Equation.3">
                  <p:embed/>
                </p:oleObj>
              </mc:Choice>
              <mc:Fallback>
                <p:oleObj name="Формула" r:id="rId15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514" y="3094038"/>
                        <a:ext cx="1431925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Прямоугольник 22"/>
          <p:cNvSpPr>
            <a:spLocks noChangeArrowheads="1"/>
          </p:cNvSpPr>
          <p:nvPr/>
        </p:nvSpPr>
        <p:spPr bwMode="auto">
          <a:xfrm>
            <a:off x="227693" y="3486604"/>
            <a:ext cx="885234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cs typeface="Times New Roman" pitchFamily="18" charset="0"/>
              </a:rPr>
              <a:t>3. для </a:t>
            </a:r>
            <a:r>
              <a:rPr lang="ru-RU" sz="2000" b="1" dirty="0">
                <a:cs typeface="Times New Roman" pitchFamily="18" charset="0"/>
              </a:rPr>
              <a:t>углов    </a:t>
            </a:r>
            <a:r>
              <a:rPr lang="ru-RU" sz="2000" b="1" dirty="0" smtClean="0">
                <a:cs typeface="Times New Roman" pitchFamily="18" charset="0"/>
              </a:rPr>
              <a:t>                       </a:t>
            </a:r>
            <a:r>
              <a:rPr lang="ru-RU" sz="2000" b="1" dirty="0">
                <a:cs typeface="Times New Roman" pitchFamily="18" charset="0"/>
              </a:rPr>
              <a:t>,  </a:t>
            </a:r>
            <a:r>
              <a:rPr lang="ru-RU" sz="2000" b="1" dirty="0" smtClean="0">
                <a:cs typeface="Times New Roman" pitchFamily="18" charset="0"/>
              </a:rPr>
              <a:t>                          </a:t>
            </a:r>
            <a:r>
              <a:rPr lang="ru-RU" sz="2000" b="1" dirty="0">
                <a:cs typeface="Times New Roman" pitchFamily="18" charset="0"/>
              </a:rPr>
              <a:t>, </a:t>
            </a:r>
            <a:r>
              <a:rPr lang="ru-RU" sz="2000" b="1" dirty="0" smtClean="0">
                <a:cs typeface="Times New Roman" pitchFamily="18" charset="0"/>
              </a:rPr>
              <a:t>                         </a:t>
            </a:r>
            <a:r>
              <a:rPr lang="ru-RU" sz="2000" b="1" dirty="0">
                <a:cs typeface="Times New Roman" pitchFamily="18" charset="0"/>
              </a:rPr>
              <a:t>, … название исходной</a:t>
            </a:r>
            <a:endParaRPr lang="ru-RU" sz="2000" b="1" dirty="0"/>
          </a:p>
        </p:txBody>
      </p:sp>
      <p:sp>
        <p:nvSpPr>
          <p:cNvPr id="3087" name="Прямоугольник 23"/>
          <p:cNvSpPr>
            <a:spLocks noChangeArrowheads="1"/>
          </p:cNvSpPr>
          <p:nvPr/>
        </p:nvSpPr>
        <p:spPr bwMode="auto">
          <a:xfrm>
            <a:off x="179387" y="430144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cs typeface="Times New Roman" pitchFamily="18" charset="0"/>
              </a:rPr>
              <a:t>функции изменяется (</a:t>
            </a:r>
            <a:r>
              <a:rPr lang="ru-RU" sz="2000" b="1" dirty="0" smtClean="0">
                <a:cs typeface="Times New Roman" pitchFamily="18" charset="0"/>
              </a:rPr>
              <a:t>синус на </a:t>
            </a:r>
            <a:r>
              <a:rPr lang="ru-RU" sz="2000" b="1" dirty="0">
                <a:cs typeface="Times New Roman" pitchFamily="18" charset="0"/>
              </a:rPr>
              <a:t>косинус, косинус на синус, тангенс на котангенс, котангенс </a:t>
            </a:r>
            <a:r>
              <a:rPr lang="ru-RU" sz="2000" b="1" dirty="0" smtClean="0">
                <a:cs typeface="Times New Roman" pitchFamily="18" charset="0"/>
              </a:rPr>
              <a:t> на </a:t>
            </a:r>
            <a:r>
              <a:rPr lang="ru-RU" sz="2000" b="1" dirty="0">
                <a:cs typeface="Times New Roman" pitchFamily="18" charset="0"/>
              </a:rPr>
              <a:t>тангенс).</a:t>
            </a:r>
            <a:endParaRPr lang="ru-RU" sz="20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приведения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(мнемоническое правило)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суммы (разности) тригонометрических функций</a:t>
            </a:r>
          </a:p>
        </p:txBody>
      </p:sp>
      <p:pic>
        <p:nvPicPr>
          <p:cNvPr id="5123" name="Picture 3" descr="C:\Documents and Settings\Admin\Мои документы\Загрузки\hello_html_221f2f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88737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синуса (косинуса) суммы (разности) аргументов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Admin\Мои документы\Загрузки\740_html_m7b6b0a4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9257" y="1916832"/>
            <a:ext cx="6771953" cy="23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Загрузки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22858" r="1429" b="4550"/>
          <a:stretch/>
        </p:blipFill>
        <p:spPr bwMode="auto">
          <a:xfrm>
            <a:off x="197407" y="2060847"/>
            <a:ext cx="8257795" cy="46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4" t="8043" r="8493" b="77883"/>
          <a:stretch/>
        </p:blipFill>
        <p:spPr bwMode="auto">
          <a:xfrm>
            <a:off x="2555776" y="980728"/>
            <a:ext cx="3885592" cy="9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3772" y="256618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7.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76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1800225" y="2057400"/>
            <a:ext cx="0" cy="390366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447800" y="5581650"/>
            <a:ext cx="457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2</a:t>
            </a:r>
            <a:endParaRPr lang="ru-RU" b="1" i="1" baseline="-25000" dirty="0"/>
          </a:p>
        </p:txBody>
      </p:sp>
      <p:sp>
        <p:nvSpPr>
          <p:cNvPr id="4099" name="Oval 16"/>
          <p:cNvSpPr>
            <a:spLocks noChangeArrowheads="1"/>
          </p:cNvSpPr>
          <p:nvPr/>
        </p:nvSpPr>
        <p:spPr bwMode="auto">
          <a:xfrm>
            <a:off x="514350" y="2116138"/>
            <a:ext cx="3598863" cy="3598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Line 17"/>
          <p:cNvSpPr>
            <a:spLocks noChangeShapeType="1"/>
          </p:cNvSpPr>
          <p:nvPr/>
        </p:nvSpPr>
        <p:spPr bwMode="auto">
          <a:xfrm>
            <a:off x="2300288" y="17526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18"/>
          <p:cNvSpPr>
            <a:spLocks noChangeShapeType="1"/>
          </p:cNvSpPr>
          <p:nvPr/>
        </p:nvSpPr>
        <p:spPr bwMode="auto">
          <a:xfrm>
            <a:off x="228600" y="393065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2133600" y="3960813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600" b="1" dirty="0"/>
              <a:t>0</a:t>
            </a:r>
          </a:p>
        </p:txBody>
      </p:sp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4334329" y="38862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4104" name="Text Box 22"/>
          <p:cNvSpPr txBox="1">
            <a:spLocks noChangeArrowheads="1"/>
          </p:cNvSpPr>
          <p:nvPr/>
        </p:nvSpPr>
        <p:spPr bwMode="auto">
          <a:xfrm>
            <a:off x="2362200" y="1579562"/>
            <a:ext cx="381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y</a:t>
            </a:r>
            <a:endParaRPr lang="ru-RU" b="1" i="1" dirty="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933950" y="2057400"/>
            <a:ext cx="38290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2</a:t>
            </a:r>
            <a:r>
              <a:rPr lang="ru-RU" sz="2000" dirty="0"/>
              <a:t>. Отметить точку </a:t>
            </a:r>
            <a:r>
              <a:rPr lang="en-US" b="1" i="1" dirty="0" smtClean="0"/>
              <a:t>m</a:t>
            </a:r>
            <a:r>
              <a:rPr lang="ru-RU" sz="2000" dirty="0" smtClean="0"/>
              <a:t> </a:t>
            </a:r>
            <a:r>
              <a:rPr lang="ru-RU" sz="2000" dirty="0"/>
              <a:t>на оси абсцисс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953000" y="2743200"/>
            <a:ext cx="382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3</a:t>
            </a:r>
            <a:r>
              <a:rPr lang="ru-RU" sz="2000" dirty="0"/>
              <a:t>. Построить перпендикуляр в этой точке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953000" y="3429000"/>
            <a:ext cx="382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/>
              <a:t>4</a:t>
            </a:r>
            <a:r>
              <a:rPr lang="ru-RU" sz="2000"/>
              <a:t>. Отметить точки пересечения перпендикуляра с окружностью</a:t>
            </a:r>
            <a:r>
              <a:rPr lang="en-US" sz="2000"/>
              <a:t>.</a:t>
            </a:r>
            <a:endParaRPr lang="ru-RU" sz="20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953000" y="4098925"/>
            <a:ext cx="382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5</a:t>
            </a:r>
            <a:r>
              <a:rPr lang="ru-RU" sz="2000" dirty="0"/>
              <a:t>. Полученные точки – решение уравнения </a:t>
            </a:r>
            <a:r>
              <a:rPr lang="en-US" sz="2000" i="1" dirty="0" err="1" smtClean="0"/>
              <a:t>cos</a:t>
            </a:r>
            <a:r>
              <a:rPr lang="en-US" sz="2000" i="1" dirty="0" smtClean="0"/>
              <a:t> x </a:t>
            </a:r>
            <a:r>
              <a:rPr lang="en-US" sz="2000" i="1" dirty="0"/>
              <a:t>= </a:t>
            </a:r>
            <a:r>
              <a:rPr lang="en-US" sz="2000" i="1" dirty="0" smtClean="0"/>
              <a:t>m.</a:t>
            </a:r>
            <a:endParaRPr lang="ru-RU" sz="2000" i="1" dirty="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953000" y="4800600"/>
            <a:ext cx="3829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6</a:t>
            </a:r>
            <a:r>
              <a:rPr lang="ru-RU" sz="2000" dirty="0"/>
              <a:t>. Записать </a:t>
            </a:r>
            <a:r>
              <a:rPr lang="ru-RU" sz="2000" dirty="0" smtClean="0"/>
              <a:t>решени</a:t>
            </a:r>
            <a:r>
              <a:rPr lang="ru-RU" sz="2000" dirty="0"/>
              <a:t>я</a:t>
            </a:r>
            <a:r>
              <a:rPr lang="ru-RU" sz="2000" dirty="0" smtClean="0"/>
              <a:t> уравнения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6" name="Text Box 28"/>
              <p:cNvSpPr txBox="1">
                <a:spLocks noChangeArrowheads="1"/>
              </p:cNvSpPr>
              <p:nvPr/>
            </p:nvSpPr>
            <p:spPr bwMode="auto">
              <a:xfrm>
                <a:off x="4953000" y="1600200"/>
                <a:ext cx="401148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r>
                  <a:rPr kumimoji="1" lang="en-US" sz="2000" dirty="0" smtClean="0">
                    <a:latin typeface="Times New Roman" pitchFamily="18" charset="0"/>
                  </a:rPr>
                  <a:t>1</a:t>
                </a:r>
                <a:r>
                  <a:rPr kumimoji="1" lang="ru-RU" sz="2000" dirty="0">
                    <a:latin typeface="Times New Roman" pitchFamily="18" charset="0"/>
                  </a:rPr>
                  <a:t>. Проверить </a:t>
                </a:r>
                <a:r>
                  <a:rPr kumimoji="1" lang="ru-RU" sz="2000" dirty="0" smtClean="0">
                    <a:latin typeface="Times New Roman" pitchFamily="18" charset="0"/>
                  </a:rPr>
                  <a:t>условие: </a:t>
                </a:r>
                <a14:m>
                  <m:oMath xmlns:m="http://schemas.openxmlformats.org/officeDocument/2006/math">
                    <m:r>
                      <a:rPr kumimoji="1" lang="en-US" sz="2000" b="1" i="1" smtClean="0">
                        <a:latin typeface="Cambria Math"/>
                      </a:rPr>
                      <m:t>𝒎</m:t>
                    </m:r>
                    <m:r>
                      <a:rPr kumimoji="1" lang="en-US" sz="2000" b="1" i="1" smtClean="0">
                        <a:latin typeface="Cambria Math"/>
                        <a:ea typeface="Cambria Math"/>
                      </a:rPr>
                      <m:t>𝝐</m:t>
                    </m:r>
                    <m:d>
                      <m:dPr>
                        <m:begChr m:val="["/>
                        <m:endChr m:val="]"/>
                        <m:ctrlP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kumimoji="1" lang="ru-RU" sz="2000" b="1" dirty="0">
                  <a:latin typeface="Times New Roman" pitchFamily="18" charset="0"/>
                  <a:sym typeface="Math1" pitchFamily="2" charset="2"/>
                </a:endParaRPr>
              </a:p>
            </p:txBody>
          </p:sp>
        </mc:Choice>
        <mc:Fallback xmlns="">
          <p:sp>
            <p:nvSpPr>
              <p:cNvPr id="71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600200"/>
                <a:ext cx="401148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72" t="-7692" b="-2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1765300" y="3886200"/>
            <a:ext cx="76200" cy="76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513568" y="39624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1752600" y="2133600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1752600" y="5575300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524000" y="1691565"/>
            <a:ext cx="381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1</a:t>
            </a:r>
            <a:endParaRPr lang="ru-RU" b="1" i="1" baseline="-25000" dirty="0"/>
          </a:p>
        </p:txBody>
      </p:sp>
      <p:sp>
        <p:nvSpPr>
          <p:cNvPr id="4119" name="Text Box 38"/>
          <p:cNvSpPr txBox="1">
            <a:spLocks noChangeArrowheads="1"/>
          </p:cNvSpPr>
          <p:nvPr/>
        </p:nvSpPr>
        <p:spPr bwMode="auto">
          <a:xfrm>
            <a:off x="228600" y="39624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/>
              <a:t>-1</a:t>
            </a:r>
            <a:endParaRPr lang="ru-RU" sz="1600" b="1" dirty="0"/>
          </a:p>
        </p:txBody>
      </p:sp>
      <p:sp>
        <p:nvSpPr>
          <p:cNvPr id="4120" name="Text Box 39"/>
          <p:cNvSpPr txBox="1">
            <a:spLocks noChangeArrowheads="1"/>
          </p:cNvSpPr>
          <p:nvPr/>
        </p:nvSpPr>
        <p:spPr bwMode="auto">
          <a:xfrm>
            <a:off x="4191000" y="39624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/>
              <a:t>1</a:t>
            </a:r>
            <a:endParaRPr lang="ru-RU" sz="1600" b="1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5888" cy="1143000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Уравнение 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</a:t>
            </a:r>
            <a:b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способ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безформульный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числовой окружности)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54429" y="5325907"/>
                <a:ext cx="3927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𝒂𝒓𝒄𝒄𝒐𝒔</m:t>
                      </m:r>
                      <m:r>
                        <a:rPr lang="ru-RU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429" y="5325907"/>
                <a:ext cx="392761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61378" y="5817995"/>
                <a:ext cx="4156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𝒂𝒓𝒄𝒄𝒐𝒔</m:t>
                      </m:r>
                      <m:r>
                        <a:rPr lang="ru-RU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78" y="5817995"/>
                <a:ext cx="415684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79309" y="6054466"/>
            <a:ext cx="355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абсцисса (х) точки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числовой окружности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0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 animBg="1"/>
      <p:bldP spid="7203" grpId="0" autoUpdateAnimBg="0"/>
      <p:bldP spid="7191" grpId="0" autoUpdateAnimBg="0"/>
      <p:bldP spid="7192" grpId="0" autoUpdateAnimBg="0"/>
      <p:bldP spid="7193" grpId="0" autoUpdateAnimBg="0"/>
      <p:bldP spid="7194" grpId="0" autoUpdateAnimBg="0"/>
      <p:bldP spid="7195" grpId="0" autoUpdateAnimBg="0"/>
      <p:bldP spid="7196" grpId="0" autoUpdateAnimBg="0"/>
      <p:bldP spid="7197" grpId="0" animBg="1"/>
      <p:bldP spid="7198" grpId="0"/>
      <p:bldP spid="7200" grpId="0" animBg="1"/>
      <p:bldP spid="7201" grpId="0" animBg="1"/>
      <p:bldP spid="7202" grpId="0"/>
      <p:bldP spid="3" grpId="0"/>
      <p:bldP spid="2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1027"/>
          <p:cNvSpPr>
            <a:spLocks noChangeArrowheads="1"/>
          </p:cNvSpPr>
          <p:nvPr/>
        </p:nvSpPr>
        <p:spPr bwMode="auto">
          <a:xfrm>
            <a:off x="514350" y="2116138"/>
            <a:ext cx="3598863" cy="3598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4856" name="Group 1064"/>
          <p:cNvGrpSpPr>
            <a:grpSpLocks/>
          </p:cNvGrpSpPr>
          <p:nvPr/>
        </p:nvGrpSpPr>
        <p:grpSpPr bwMode="auto">
          <a:xfrm>
            <a:off x="187726" y="3856948"/>
            <a:ext cx="381000" cy="565151"/>
            <a:chOff x="127" y="2448"/>
            <a:chExt cx="240" cy="356"/>
          </a:xfrm>
        </p:grpSpPr>
        <p:sp>
          <p:nvSpPr>
            <p:cNvPr id="5151" name="Text Box 1047"/>
            <p:cNvSpPr txBox="1">
              <a:spLocks noChangeArrowheads="1"/>
            </p:cNvSpPr>
            <p:nvPr/>
          </p:nvSpPr>
          <p:spPr bwMode="auto">
            <a:xfrm>
              <a:off x="127" y="2533"/>
              <a:ext cx="24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 dirty="0"/>
                <a:t>-1</a:t>
              </a:r>
              <a:endParaRPr lang="ru-RU" sz="2800" b="1" dirty="0"/>
            </a:p>
          </p:txBody>
        </p:sp>
        <p:sp>
          <p:nvSpPr>
            <p:cNvPr id="5152" name="AutoShape 1053"/>
            <p:cNvSpPr>
              <a:spLocks noChangeArrowheads="1"/>
            </p:cNvSpPr>
            <p:nvPr/>
          </p:nvSpPr>
          <p:spPr bwMode="auto">
            <a:xfrm>
              <a:off x="304" y="2448"/>
              <a:ext cx="63" cy="85"/>
            </a:xfrm>
            <a:prstGeom prst="flowChartConnector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409" y="3457879"/>
                <a:ext cx="465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09" y="3457879"/>
                <a:ext cx="46519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Line 1028"/>
          <p:cNvSpPr>
            <a:spLocks noChangeShapeType="1"/>
          </p:cNvSpPr>
          <p:nvPr/>
        </p:nvSpPr>
        <p:spPr bwMode="auto">
          <a:xfrm>
            <a:off x="2296884" y="1781629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1029"/>
          <p:cNvSpPr>
            <a:spLocks noChangeShapeType="1"/>
          </p:cNvSpPr>
          <p:nvPr/>
        </p:nvSpPr>
        <p:spPr bwMode="auto">
          <a:xfrm>
            <a:off x="180181" y="3938245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Text Box 1031"/>
          <p:cNvSpPr txBox="1">
            <a:spLocks noChangeArrowheads="1"/>
          </p:cNvSpPr>
          <p:nvPr/>
        </p:nvSpPr>
        <p:spPr bwMode="auto">
          <a:xfrm>
            <a:off x="4481285" y="3856604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5127" name="Text Box 1032"/>
          <p:cNvSpPr txBox="1">
            <a:spLocks noChangeArrowheads="1"/>
          </p:cNvSpPr>
          <p:nvPr/>
        </p:nvSpPr>
        <p:spPr bwMode="auto">
          <a:xfrm>
            <a:off x="1966686" y="1632622"/>
            <a:ext cx="381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y</a:t>
            </a:r>
            <a:endParaRPr lang="ru-RU" b="1" i="1" dirty="0"/>
          </a:p>
        </p:txBody>
      </p:sp>
      <p:sp>
        <p:nvSpPr>
          <p:cNvPr id="34825" name="Text Box 1033"/>
          <p:cNvSpPr txBox="1">
            <a:spLocks noChangeArrowheads="1"/>
          </p:cNvSpPr>
          <p:nvPr/>
        </p:nvSpPr>
        <p:spPr bwMode="auto">
          <a:xfrm>
            <a:off x="4949456" y="2801719"/>
            <a:ext cx="1872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i="1" dirty="0" err="1" smtClean="0">
                <a:cs typeface="Times New Roman" pitchFamily="18" charset="0"/>
              </a:rPr>
              <a:t>cos</a:t>
            </a:r>
            <a:r>
              <a:rPr lang="en-US" sz="3600" b="1" i="1" dirty="0" smtClean="0">
                <a:cs typeface="Times New Roman" pitchFamily="18" charset="0"/>
              </a:rPr>
              <a:t> x </a:t>
            </a:r>
            <a:r>
              <a:rPr lang="en-US" sz="3600" b="1" i="1" dirty="0">
                <a:cs typeface="Times New Roman" pitchFamily="18" charset="0"/>
              </a:rPr>
              <a:t>= </a:t>
            </a:r>
            <a:r>
              <a:rPr lang="en-US" sz="3600" b="1" i="1" dirty="0">
                <a:cs typeface="Times New Roman" pitchFamily="18" charset="0"/>
                <a:sym typeface="Math1" pitchFamily="2" charset="2"/>
              </a:rPr>
              <a:t>0</a:t>
            </a:r>
            <a:endParaRPr lang="ru-RU" sz="3600" b="1" i="1" dirty="0">
              <a:cs typeface="Times New Roman" pitchFamily="18" charset="0"/>
              <a:sym typeface="Math1" pitchFamily="2" charset="2"/>
            </a:endParaRPr>
          </a:p>
        </p:txBody>
      </p:sp>
      <p:sp>
        <p:nvSpPr>
          <p:cNvPr id="34826" name="Text Box 1034"/>
          <p:cNvSpPr txBox="1">
            <a:spLocks noChangeArrowheads="1"/>
          </p:cNvSpPr>
          <p:nvPr/>
        </p:nvSpPr>
        <p:spPr bwMode="auto">
          <a:xfrm>
            <a:off x="4949456" y="4522569"/>
            <a:ext cx="2375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i="1" dirty="0" err="1" smtClean="0">
                <a:cs typeface="Times New Roman" pitchFamily="18" charset="0"/>
              </a:rPr>
              <a:t>cos</a:t>
            </a:r>
            <a:r>
              <a:rPr lang="en-US" sz="3600" b="1" i="1" dirty="0" smtClean="0">
                <a:cs typeface="Times New Roman" pitchFamily="18" charset="0"/>
              </a:rPr>
              <a:t> x = -</a:t>
            </a:r>
            <a:r>
              <a:rPr lang="en-US" sz="3600" b="1" i="1" dirty="0" smtClean="0">
                <a:cs typeface="Times New Roman" pitchFamily="18" charset="0"/>
                <a:sym typeface="Math1" pitchFamily="2" charset="2"/>
              </a:rPr>
              <a:t>1</a:t>
            </a:r>
            <a:endParaRPr lang="ru-RU" sz="3600" b="1" i="1" dirty="0">
              <a:cs typeface="Times New Roman" pitchFamily="18" charset="0"/>
              <a:sym typeface="Math1" pitchFamily="2" charset="2"/>
            </a:endParaRPr>
          </a:p>
        </p:txBody>
      </p:sp>
      <p:sp>
        <p:nvSpPr>
          <p:cNvPr id="34830" name="Text Box 1038"/>
          <p:cNvSpPr txBox="1">
            <a:spLocks noChangeArrowheads="1"/>
          </p:cNvSpPr>
          <p:nvPr/>
        </p:nvSpPr>
        <p:spPr bwMode="auto">
          <a:xfrm>
            <a:off x="4933950" y="1424441"/>
            <a:ext cx="1872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i="1" dirty="0" err="1" smtClean="0">
                <a:cs typeface="Times New Roman" pitchFamily="18" charset="0"/>
              </a:rPr>
              <a:t>cos</a:t>
            </a:r>
            <a:r>
              <a:rPr lang="en-US" sz="3600" b="1" i="1" dirty="0" smtClean="0">
                <a:cs typeface="Times New Roman" pitchFamily="18" charset="0"/>
              </a:rPr>
              <a:t> x </a:t>
            </a:r>
            <a:r>
              <a:rPr lang="en-US" sz="3600" b="1" i="1" dirty="0">
                <a:cs typeface="Times New Roman" pitchFamily="18" charset="0"/>
              </a:rPr>
              <a:t>= </a:t>
            </a:r>
            <a:r>
              <a:rPr lang="en-US" sz="3600" b="1" dirty="0">
                <a:cs typeface="Times New Roman" pitchFamily="18" charset="0"/>
                <a:sym typeface="Math1" pitchFamily="2" charset="2"/>
              </a:rPr>
              <a:t>1</a:t>
            </a:r>
            <a:endParaRPr lang="ru-RU" sz="3600" b="1" dirty="0"/>
          </a:p>
        </p:txBody>
      </p:sp>
      <p:grpSp>
        <p:nvGrpSpPr>
          <p:cNvPr id="34854" name="Group 1062"/>
          <p:cNvGrpSpPr>
            <a:grpSpLocks/>
          </p:cNvGrpSpPr>
          <p:nvPr/>
        </p:nvGrpSpPr>
        <p:grpSpPr bwMode="auto">
          <a:xfrm>
            <a:off x="2017716" y="3889032"/>
            <a:ext cx="527051" cy="430213"/>
            <a:chOff x="1279" y="2441"/>
            <a:chExt cx="332" cy="271"/>
          </a:xfrm>
        </p:grpSpPr>
        <p:sp>
          <p:nvSpPr>
            <p:cNvPr id="5155" name="Text Box 1030"/>
            <p:cNvSpPr txBox="1">
              <a:spLocks noChangeArrowheads="1"/>
            </p:cNvSpPr>
            <p:nvPr/>
          </p:nvSpPr>
          <p:spPr bwMode="auto">
            <a:xfrm>
              <a:off x="1279" y="2441"/>
              <a:ext cx="33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ru-RU" sz="2800" b="1" dirty="0"/>
                <a:t>0</a:t>
              </a:r>
            </a:p>
          </p:txBody>
        </p:sp>
        <p:sp>
          <p:nvSpPr>
            <p:cNvPr id="5156" name="AutoShape 1039"/>
            <p:cNvSpPr>
              <a:spLocks noChangeArrowheads="1"/>
            </p:cNvSpPr>
            <p:nvPr/>
          </p:nvSpPr>
          <p:spPr bwMode="auto">
            <a:xfrm>
              <a:off x="1424" y="244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53" name="Text Box 1048"/>
          <p:cNvSpPr txBox="1">
            <a:spLocks noChangeArrowheads="1"/>
          </p:cNvSpPr>
          <p:nvPr/>
        </p:nvSpPr>
        <p:spPr bwMode="auto">
          <a:xfrm>
            <a:off x="4180571" y="3983252"/>
            <a:ext cx="381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/>
              <a:t>1</a:t>
            </a:r>
            <a:endParaRPr lang="ru-RU" sz="2800" b="1" dirty="0"/>
          </a:p>
        </p:txBody>
      </p:sp>
      <p:grpSp>
        <p:nvGrpSpPr>
          <p:cNvPr id="34853" name="Group 1061"/>
          <p:cNvGrpSpPr>
            <a:grpSpLocks/>
          </p:cNvGrpSpPr>
          <p:nvPr/>
        </p:nvGrpSpPr>
        <p:grpSpPr bwMode="auto">
          <a:xfrm>
            <a:off x="4039963" y="3449483"/>
            <a:ext cx="539751" cy="557174"/>
            <a:chOff x="2560" y="2445"/>
            <a:chExt cx="340" cy="376"/>
          </a:xfrm>
        </p:grpSpPr>
        <p:sp>
          <p:nvSpPr>
            <p:cNvPr id="5145" name="Text Box 1056"/>
            <p:cNvSpPr txBox="1">
              <a:spLocks noChangeArrowheads="1"/>
            </p:cNvSpPr>
            <p:nvPr/>
          </p:nvSpPr>
          <p:spPr bwMode="auto">
            <a:xfrm>
              <a:off x="2595" y="2445"/>
              <a:ext cx="30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99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36000" rIns="36000" bIns="3600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 i="1" dirty="0" smtClean="0">
                  <a:solidFill>
                    <a:srgbClr val="0070C0"/>
                  </a:solidFill>
                  <a:sym typeface="Math1" pitchFamily="2" charset="2"/>
                </a:rPr>
                <a:t>0°</a:t>
              </a:r>
              <a:endParaRPr lang="ru-RU" sz="28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5146" name="AutoShape 1060"/>
            <p:cNvSpPr>
              <a:spLocks noChangeArrowheads="1"/>
            </p:cNvSpPr>
            <p:nvPr/>
          </p:nvSpPr>
          <p:spPr bwMode="auto">
            <a:xfrm>
              <a:off x="2560" y="2751"/>
              <a:ext cx="70" cy="70"/>
            </a:xfrm>
            <a:prstGeom prst="flowChartConnector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Частные случаи уравнение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</a:t>
            </a:r>
            <a:endParaRPr lang="ru-RU" sz="3600" dirty="0"/>
          </a:p>
        </p:txBody>
      </p:sp>
      <p:sp>
        <p:nvSpPr>
          <p:cNvPr id="41" name="AutoShape 1060"/>
          <p:cNvSpPr>
            <a:spLocks noChangeArrowheads="1"/>
          </p:cNvSpPr>
          <p:nvPr/>
        </p:nvSpPr>
        <p:spPr bwMode="auto">
          <a:xfrm>
            <a:off x="2220912" y="5659437"/>
            <a:ext cx="111125" cy="111125"/>
          </a:xfrm>
          <a:prstGeom prst="flowChartConnector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42" name="AutoShape 1060"/>
          <p:cNvSpPr>
            <a:spLocks noChangeArrowheads="1"/>
          </p:cNvSpPr>
          <p:nvPr/>
        </p:nvSpPr>
        <p:spPr bwMode="auto">
          <a:xfrm>
            <a:off x="2225678" y="2060575"/>
            <a:ext cx="111125" cy="111125"/>
          </a:xfrm>
          <a:prstGeom prst="flowChartConnector">
            <a:avLst/>
          </a:prstGeom>
          <a:solidFill>
            <a:srgbClr val="0070C0"/>
          </a:solidFill>
          <a:ln w="12700">
            <a:solidFill>
              <a:srgbClr val="007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24100" y="1676400"/>
                <a:ext cx="535723" cy="72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ru-RU" sz="2400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1676400"/>
                <a:ext cx="535723" cy="7253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88291" y="1995924"/>
                <a:ext cx="3048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291" y="1995924"/>
                <a:ext cx="304814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36119" y="3453694"/>
                <a:ext cx="2865400" cy="83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19" y="3453694"/>
                <a:ext cx="2865400" cy="8308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21605" y="5225998"/>
                <a:ext cx="3080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05" y="5225998"/>
                <a:ext cx="308020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144409" y="6199163"/>
            <a:ext cx="355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абсцисса (х) точки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числовой окружности 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flipH="1">
            <a:off x="1654808" y="3386102"/>
            <a:ext cx="1262391" cy="1180486"/>
          </a:xfrm>
          <a:prstGeom prst="arc">
            <a:avLst>
              <a:gd name="adj1" fmla="val 16200000"/>
              <a:gd name="adj2" fmla="val 417919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5400000">
            <a:off x="1230851" y="2883540"/>
            <a:ext cx="2132065" cy="2072006"/>
          </a:xfrm>
          <a:prstGeom prst="arc">
            <a:avLst>
              <a:gd name="adj1" fmla="val 16232981"/>
              <a:gd name="adj2" fmla="val 1552317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V="1">
            <a:off x="1415911" y="3138994"/>
            <a:ext cx="1761944" cy="1633426"/>
          </a:xfrm>
          <a:prstGeom prst="arc">
            <a:avLst>
              <a:gd name="adj1" fmla="val 11643287"/>
              <a:gd name="adj2" fmla="val 10612466"/>
            </a:avLst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435281" y="4111098"/>
            <a:ext cx="75664" cy="208147"/>
          </a:xfrm>
          <a:prstGeom prst="straightConnector1">
            <a:avLst/>
          </a:prstGeom>
          <a:ln w="28575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" idx="2"/>
          </p:cNvCxnSpPr>
          <p:nvPr/>
        </p:nvCxnSpPr>
        <p:spPr>
          <a:xfrm>
            <a:off x="2079199" y="4534008"/>
            <a:ext cx="77987" cy="400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290364" y="3592382"/>
            <a:ext cx="42523" cy="13450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825" grpId="0" autoUpdateAnimBg="0"/>
      <p:bldP spid="34826" grpId="0" autoUpdateAnimBg="0"/>
      <p:bldP spid="34830" grpId="0" autoUpdateAnimBg="0"/>
      <p:bldP spid="41" grpId="0" animBg="1"/>
      <p:bldP spid="42" grpId="0" animBg="1"/>
      <p:bldP spid="44" grpId="0"/>
      <p:bldP spid="5" grpId="0"/>
      <p:bldP spid="47" grpId="0"/>
      <p:bldP spid="48" grpId="0"/>
      <p:bldP spid="50" grpId="0"/>
      <p:bldP spid="6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уравнение:</a:t>
            </a:r>
            <a:endParaRPr lang="ru-RU" sz="3200" dirty="0"/>
          </a:p>
        </p:txBody>
      </p:sp>
      <p:pic>
        <p:nvPicPr>
          <p:cNvPr id="2050" name="Picture 2" descr="C:\Documents and Settings\Admin\Мои документы\Kyocera_20190201_001\Scan_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3913" b="50000"/>
          <a:stretch/>
        </p:blipFill>
        <p:spPr bwMode="auto">
          <a:xfrm>
            <a:off x="4628367" y="2338873"/>
            <a:ext cx="4342334" cy="26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Kyocera_20190201_001\Scan_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55840"/>
          <a:stretch/>
        </p:blipFill>
        <p:spPr bwMode="auto">
          <a:xfrm>
            <a:off x="207414" y="2469499"/>
            <a:ext cx="4443008" cy="24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1582" y="1234620"/>
                <a:ext cx="2319738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𝒄𝒐𝒔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82" y="1234620"/>
                <a:ext cx="2319738" cy="997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1295112"/>
                <a:ext cx="175637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𝒄𝒐𝒔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295112"/>
                <a:ext cx="1756378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5888" cy="114300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Уравнение 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= m</a:t>
            </a:r>
            <a:b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способ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формулы)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813" y="1956914"/>
                <a:ext cx="25551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13" y="1956914"/>
                <a:ext cx="2555123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0710" y="2700334"/>
                <a:ext cx="66068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=±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𝒂𝒓𝒄𝒄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𝒐𝒔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10" y="2700334"/>
                <a:ext cx="660680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4014" y="4204005"/>
                <a:ext cx="71410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𝒂𝒓𝒄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14" y="4204005"/>
                <a:ext cx="714105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270710" y="1956914"/>
            <a:ext cx="6459332" cy="15440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3658" y="4177545"/>
            <a:ext cx="6930799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32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11191"/>
            <a:ext cx="2052190" cy="1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196752"/>
                <a:ext cx="2263633" cy="1000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 i="1" smtClean="0">
                          <a:latin typeface="Cambria Math"/>
                        </a:rPr>
                        <m:t>c</m:t>
                      </m:r>
                      <m:r>
                        <a:rPr lang="en-US" sz="2800" b="1" i="1" smtClean="0">
                          <a:latin typeface="Cambria Math"/>
                        </a:rPr>
                        <m:t>𝒐𝒔𝒙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2263633" cy="10001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Documents and Settings\Admin\Мои документы\Kyocera_20190201_001\Scan_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" y="2480275"/>
            <a:ext cx="4689372" cy="34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8144" y="1245932"/>
                <a:ext cx="170027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 i="1" smtClean="0">
                          <a:latin typeface="Cambria Math"/>
                        </a:rPr>
                        <m:t>c</m:t>
                      </m:r>
                      <m:r>
                        <a:rPr lang="en-US" sz="2800" b="1" i="1" smtClean="0">
                          <a:latin typeface="Cambria Math"/>
                        </a:rPr>
                        <m:t>𝒐𝒔𝒙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245932"/>
                <a:ext cx="1700274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978" y="2341231"/>
            <a:ext cx="3680468" cy="66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2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49213"/>
            <a:ext cx="96710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342584" cy="20162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Тригонометрическое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уравнение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 x = </a:t>
            </a:r>
            <a:r>
              <a:rPr lang="en-US" sz="6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6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2_Школа\1_Учитель\Копия ___20160209_10173124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27095"/>
            <a:ext cx="3361556" cy="48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09601" y="2807338"/>
            <a:ext cx="350361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491941" y="2350591"/>
            <a:ext cx="44676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2</a:t>
            </a:r>
            <a:endParaRPr lang="ru-RU" b="1" i="1" baseline="-25000" dirty="0"/>
          </a:p>
        </p:txBody>
      </p:sp>
      <p:sp>
        <p:nvSpPr>
          <p:cNvPr id="4099" name="Oval 16"/>
          <p:cNvSpPr>
            <a:spLocks noChangeArrowheads="1"/>
          </p:cNvSpPr>
          <p:nvPr/>
        </p:nvSpPr>
        <p:spPr bwMode="auto">
          <a:xfrm>
            <a:off x="514350" y="2116138"/>
            <a:ext cx="3598863" cy="3598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Line 17"/>
          <p:cNvSpPr>
            <a:spLocks noChangeShapeType="1"/>
          </p:cNvSpPr>
          <p:nvPr/>
        </p:nvSpPr>
        <p:spPr bwMode="auto">
          <a:xfrm>
            <a:off x="2300288" y="17526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18"/>
          <p:cNvSpPr>
            <a:spLocks noChangeShapeType="1"/>
          </p:cNvSpPr>
          <p:nvPr/>
        </p:nvSpPr>
        <p:spPr bwMode="auto">
          <a:xfrm>
            <a:off x="228600" y="393065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2133600" y="3960813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600" b="1" dirty="0"/>
              <a:t>0</a:t>
            </a:r>
          </a:p>
        </p:txBody>
      </p:sp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4277179" y="3899971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4104" name="Text Box 22"/>
          <p:cNvSpPr txBox="1">
            <a:spLocks noChangeArrowheads="1"/>
          </p:cNvSpPr>
          <p:nvPr/>
        </p:nvSpPr>
        <p:spPr bwMode="auto">
          <a:xfrm>
            <a:off x="1981200" y="1528536"/>
            <a:ext cx="381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/>
              <a:t>y</a:t>
            </a:r>
            <a:endParaRPr lang="ru-RU" b="1" i="1" dirty="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933950" y="2057400"/>
            <a:ext cx="38290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2</a:t>
            </a:r>
            <a:r>
              <a:rPr lang="ru-RU" sz="2000" dirty="0"/>
              <a:t>. Отметить точку </a:t>
            </a:r>
            <a:r>
              <a:rPr lang="en-US" b="1" i="1" dirty="0" smtClean="0"/>
              <a:t>m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оси</a:t>
            </a:r>
            <a:r>
              <a:rPr lang="en-US" sz="2000" dirty="0" smtClean="0"/>
              <a:t> </a:t>
            </a:r>
            <a:r>
              <a:rPr lang="ru-RU" sz="2000" dirty="0" smtClean="0"/>
              <a:t>ординат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953000" y="2743200"/>
            <a:ext cx="382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3</a:t>
            </a:r>
            <a:r>
              <a:rPr lang="ru-RU" sz="2000" dirty="0"/>
              <a:t>. Построить перпендикуляр в этой точке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953000" y="3429000"/>
            <a:ext cx="382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/>
              <a:t>4</a:t>
            </a:r>
            <a:r>
              <a:rPr lang="ru-RU" sz="2000"/>
              <a:t>. Отметить точки пересечения перпендикуляра с окружностью</a:t>
            </a:r>
            <a:r>
              <a:rPr lang="en-US" sz="2000"/>
              <a:t>.</a:t>
            </a:r>
            <a:endParaRPr lang="ru-RU" sz="20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953000" y="4098925"/>
            <a:ext cx="382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5</a:t>
            </a:r>
            <a:r>
              <a:rPr lang="ru-RU" sz="2000" dirty="0"/>
              <a:t>. Полученные точки – решение уравнения </a:t>
            </a:r>
            <a:r>
              <a:rPr lang="en-US" sz="2000" i="1" dirty="0" smtClean="0"/>
              <a:t>sin x </a:t>
            </a:r>
            <a:r>
              <a:rPr lang="en-US" sz="2000" i="1" dirty="0"/>
              <a:t>= </a:t>
            </a:r>
            <a:r>
              <a:rPr lang="en-US" sz="2000" i="1" dirty="0" smtClean="0"/>
              <a:t>m.</a:t>
            </a:r>
            <a:endParaRPr lang="ru-RU" sz="2000" i="1" dirty="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953000" y="4800600"/>
            <a:ext cx="3829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6</a:t>
            </a:r>
            <a:r>
              <a:rPr lang="ru-RU" sz="2000" dirty="0"/>
              <a:t>. Записать </a:t>
            </a:r>
            <a:r>
              <a:rPr lang="ru-RU" sz="2000" dirty="0" smtClean="0"/>
              <a:t>решени</a:t>
            </a:r>
            <a:r>
              <a:rPr lang="ru-RU" sz="2000" dirty="0"/>
              <a:t>я</a:t>
            </a:r>
            <a:r>
              <a:rPr lang="ru-RU" sz="2000" dirty="0" smtClean="0"/>
              <a:t> уравнения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6" name="Text Box 28"/>
              <p:cNvSpPr txBox="1">
                <a:spLocks noChangeArrowheads="1"/>
              </p:cNvSpPr>
              <p:nvPr/>
            </p:nvSpPr>
            <p:spPr bwMode="auto">
              <a:xfrm>
                <a:off x="4953000" y="1600200"/>
                <a:ext cx="401148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r>
                  <a:rPr kumimoji="1" lang="en-US" sz="2000" dirty="0" smtClean="0">
                    <a:latin typeface="Times New Roman" pitchFamily="18" charset="0"/>
                  </a:rPr>
                  <a:t>1</a:t>
                </a:r>
                <a:r>
                  <a:rPr kumimoji="1" lang="ru-RU" sz="2000" dirty="0">
                    <a:latin typeface="Times New Roman" pitchFamily="18" charset="0"/>
                  </a:rPr>
                  <a:t>. Проверить </a:t>
                </a:r>
                <a:r>
                  <a:rPr kumimoji="1" lang="ru-RU" sz="2000" dirty="0" smtClean="0">
                    <a:latin typeface="Times New Roman" pitchFamily="18" charset="0"/>
                  </a:rPr>
                  <a:t>условие: </a:t>
                </a:r>
                <a14:m>
                  <m:oMath xmlns:m="http://schemas.openxmlformats.org/officeDocument/2006/math">
                    <m:r>
                      <a:rPr kumimoji="1" lang="en-US" sz="2000" b="1" i="1" smtClean="0">
                        <a:latin typeface="Cambria Math"/>
                      </a:rPr>
                      <m:t>𝒎</m:t>
                    </m:r>
                    <m:r>
                      <a:rPr kumimoji="1" lang="en-US" sz="2000" b="1" i="1" smtClean="0">
                        <a:latin typeface="Cambria Math"/>
                        <a:ea typeface="Cambria Math"/>
                      </a:rPr>
                      <m:t>𝝐</m:t>
                    </m:r>
                    <m:d>
                      <m:dPr>
                        <m:begChr m:val="["/>
                        <m:endChr m:val="]"/>
                        <m:ctrlP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kumimoji="1"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kumimoji="1" lang="ru-RU" sz="2000" b="1" dirty="0">
                  <a:latin typeface="Times New Roman" pitchFamily="18" charset="0"/>
                  <a:sym typeface="Math1" pitchFamily="2" charset="2"/>
                </a:endParaRPr>
              </a:p>
            </p:txBody>
          </p:sp>
        </mc:Choice>
        <mc:Fallback xmlns="">
          <p:sp>
            <p:nvSpPr>
              <p:cNvPr id="71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600200"/>
                <a:ext cx="401148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672" t="-7692" b="-2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2262188" y="2750641"/>
            <a:ext cx="76200" cy="76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361407" y="27432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3662679" y="2771278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827584" y="2751775"/>
            <a:ext cx="111125" cy="1111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3583304" y="2301165"/>
            <a:ext cx="381000" cy="44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36000" bIns="36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 smtClean="0"/>
              <a:t>x</a:t>
            </a:r>
            <a:r>
              <a:rPr lang="en-US" b="1" i="1" baseline="-25000" dirty="0" smtClean="0"/>
              <a:t>1</a:t>
            </a:r>
            <a:endParaRPr lang="ru-RU" b="1" i="1" baseline="-25000" dirty="0"/>
          </a:p>
        </p:txBody>
      </p:sp>
      <p:sp>
        <p:nvSpPr>
          <p:cNvPr id="4119" name="Text Box 38"/>
          <p:cNvSpPr txBox="1">
            <a:spLocks noChangeArrowheads="1"/>
          </p:cNvSpPr>
          <p:nvPr/>
        </p:nvSpPr>
        <p:spPr bwMode="auto">
          <a:xfrm>
            <a:off x="2362200" y="5696857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/>
              <a:t>-1</a:t>
            </a:r>
            <a:endParaRPr lang="ru-RU" sz="1600" b="1" dirty="0"/>
          </a:p>
        </p:txBody>
      </p:sp>
      <p:sp>
        <p:nvSpPr>
          <p:cNvPr id="4120" name="Text Box 39"/>
          <p:cNvSpPr txBox="1">
            <a:spLocks noChangeArrowheads="1"/>
          </p:cNvSpPr>
          <p:nvPr/>
        </p:nvSpPr>
        <p:spPr bwMode="auto">
          <a:xfrm>
            <a:off x="2362200" y="1878072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/>
              <a:t>1</a:t>
            </a:r>
            <a:endParaRPr lang="ru-RU" sz="1600" b="1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Уравнение  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x = m</a:t>
            </a:r>
            <a:b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способ решения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безформульный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помощью числовой окружности)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58179" y="5253335"/>
                <a:ext cx="3906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𝒂𝒓𝒄𝒔𝒊𝒏</m:t>
                      </m:r>
                      <m:r>
                        <a:rPr lang="ru-RU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179" y="5253335"/>
                <a:ext cx="390677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72984" y="5709138"/>
                <a:ext cx="4484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𝒂𝒓𝒄𝒔𝒊𝒏</m:t>
                      </m:r>
                      <m:r>
                        <a:rPr lang="ru-RU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984" y="5709138"/>
                <a:ext cx="448443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79309" y="6054466"/>
            <a:ext cx="355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x = m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ордината (у) точки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числовой окружности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" grpId="0" animBg="1"/>
      <p:bldP spid="7203" grpId="0"/>
      <p:bldP spid="7191" grpId="0" autoUpdateAnimBg="0"/>
      <p:bldP spid="7192" grpId="0" autoUpdateAnimBg="0"/>
      <p:bldP spid="7193" grpId="0" autoUpdateAnimBg="0"/>
      <p:bldP spid="7194" grpId="0" autoUpdateAnimBg="0"/>
      <p:bldP spid="7195" grpId="0" autoUpdateAnimBg="0"/>
      <p:bldP spid="7196" grpId="0" autoUpdateAnimBg="0"/>
      <p:bldP spid="7197" grpId="0" animBg="1"/>
      <p:bldP spid="7198" grpId="0"/>
      <p:bldP spid="7200" grpId="0" animBg="1"/>
      <p:bldP spid="7201" grpId="0" animBg="1"/>
      <p:bldP spid="7202" grpId="0"/>
      <p:bldP spid="3" grpId="0"/>
      <p:bldP spid="28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915</Words>
  <Application>Microsoft Office PowerPoint</Application>
  <PresentationFormat>Экран (4:3)</PresentationFormat>
  <Paragraphs>176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Простейшие тригонометрические  уравнения</vt:lpstr>
      <vt:lpstr>Тригонометрическое  уравнение cos x = m</vt:lpstr>
      <vt:lpstr>Уравнение  cos x = m 1 способ решения (безформульный,  с помощью числовой окружности)</vt:lpstr>
      <vt:lpstr>Частные случаи уравнение cos x = m</vt:lpstr>
      <vt:lpstr>Пример 1. Решите уравнение:</vt:lpstr>
      <vt:lpstr>Уравнение  cos x = m 2 способ решения (с помощью формулы)</vt:lpstr>
      <vt:lpstr>Пример 2. Решите уравнение</vt:lpstr>
      <vt:lpstr>Тригонометрическое  уравнение sin x = m</vt:lpstr>
      <vt:lpstr>Уравнение  sin x = m 1 способ решения (безформульный,  с помощью числовой окружности)</vt:lpstr>
      <vt:lpstr>Частные случаи уравнение sin x = m</vt:lpstr>
      <vt:lpstr>Пример 3. Решите уравнение</vt:lpstr>
      <vt:lpstr>Пример 4. Решите уравнение:</vt:lpstr>
      <vt:lpstr>Уравнение  sin x = m 2 способ решения (с помощью формулы)</vt:lpstr>
      <vt:lpstr>Пример 5. Решите уравнение</vt:lpstr>
      <vt:lpstr>Сравним ответы </vt:lpstr>
      <vt:lpstr>Уравнение  tg x = m 2 способ решения (с помощью формулы)</vt:lpstr>
      <vt:lpstr>Уравнение  ctg x = m 2 способ решения (с помощью формулы)</vt:lpstr>
      <vt:lpstr>Пример 6. Решите уравнение</vt:lpstr>
      <vt:lpstr>Формулы</vt:lpstr>
      <vt:lpstr>Формулы двойного аргумента</vt:lpstr>
      <vt:lpstr>Формулы приведения</vt:lpstr>
      <vt:lpstr>Презентация PowerPoint</vt:lpstr>
      <vt:lpstr>Формулы суммы (разности) тригонометрических функций</vt:lpstr>
      <vt:lpstr>Формулы синуса (косинуса) суммы (разности) аргументов</vt:lpstr>
      <vt:lpstr>Пример 7. Решите уравнение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Простейшие тригонометрические  уравнения</dc:title>
  <dc:creator>Догадова</dc:creator>
  <cp:lastModifiedBy>Догадова</cp:lastModifiedBy>
  <cp:revision>45</cp:revision>
  <dcterms:created xsi:type="dcterms:W3CDTF">2019-01-09T08:29:06Z</dcterms:created>
  <dcterms:modified xsi:type="dcterms:W3CDTF">2019-02-01T11:08:55Z</dcterms:modified>
</cp:coreProperties>
</file>