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5" r:id="rId6"/>
    <p:sldId id="266" r:id="rId7"/>
    <p:sldId id="262" r:id="rId8"/>
    <p:sldId id="264" r:id="rId9"/>
    <p:sldId id="263" r:id="rId10"/>
    <p:sldId id="267" r:id="rId11"/>
    <p:sldId id="269" r:id="rId12"/>
    <p:sldId id="270" r:id="rId13"/>
    <p:sldId id="274" r:id="rId14"/>
    <p:sldId id="272" r:id="rId15"/>
    <p:sldId id="276" r:id="rId16"/>
    <p:sldId id="273" r:id="rId17"/>
    <p:sldId id="277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FC045-75DE-41AA-B6FF-F5BF46081770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12AF6-BA7D-49BE-A8AB-04C39831F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9954085-4323-476F-8AA7-4FD8B3C9349D}" type="slidenum">
              <a:rPr lang="ru-RU"/>
              <a:pPr eaLnBrk="1" hangingPunct="1"/>
              <a:t>2</a:t>
            </a:fld>
            <a:endParaRPr lang="ru-RU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9954085-4323-476F-8AA7-4FD8B3C9349D}" type="slidenum">
              <a:rPr lang="ru-RU"/>
              <a:pPr eaLnBrk="1" hangingPunct="1"/>
              <a:t>3</a:t>
            </a:fld>
            <a:endParaRPr lang="ru-RU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9954085-4323-476F-8AA7-4FD8B3C9349D}" type="slidenum">
              <a:rPr lang="ru-RU"/>
              <a:pPr eaLnBrk="1" hangingPunct="1"/>
              <a:t>4</a:t>
            </a:fld>
            <a:endParaRPr lang="ru-RU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2EFF072-20CB-486D-B333-6BB6AC6D2E2A}" type="slidenum">
              <a:rPr lang="ru-RU"/>
              <a:pPr eaLnBrk="1" hangingPunct="1"/>
              <a:t>11</a:t>
            </a:fld>
            <a:endParaRPr lang="ru-RU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E5EC-92E9-4B2A-83D0-CAC6CF816CD0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0B29-1B08-4039-8294-3545DAF0A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17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E5EC-92E9-4B2A-83D0-CAC6CF816CD0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0B29-1B08-4039-8294-3545DAF0A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17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E5EC-92E9-4B2A-83D0-CAC6CF816CD0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0B29-1B08-4039-8294-3545DAF0A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E5EC-92E9-4B2A-83D0-CAC6CF816CD0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0B29-1B08-4039-8294-3545DAF0A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6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E5EC-92E9-4B2A-83D0-CAC6CF816CD0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0B29-1B08-4039-8294-3545DAF0A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273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E5EC-92E9-4B2A-83D0-CAC6CF816CD0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0B29-1B08-4039-8294-3545DAF0A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2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E5EC-92E9-4B2A-83D0-CAC6CF816CD0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0B29-1B08-4039-8294-3545DAF0A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782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E5EC-92E9-4B2A-83D0-CAC6CF816CD0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0B29-1B08-4039-8294-3545DAF0A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54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E5EC-92E9-4B2A-83D0-CAC6CF816CD0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0B29-1B08-4039-8294-3545DAF0A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75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E5EC-92E9-4B2A-83D0-CAC6CF816CD0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0B29-1B08-4039-8294-3545DAF0A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58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E5EC-92E9-4B2A-83D0-CAC6CF816CD0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0B29-1B08-4039-8294-3545DAF0A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88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BE5EC-92E9-4B2A-83D0-CAC6CF816CD0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50B29-1B08-4039-8294-3545DAF0A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32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7" Type="http://schemas.openxmlformats.org/officeDocument/2006/relationships/image" Target="../media/image5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2.jpeg"/><Relationship Id="rId4" Type="http://schemas.openxmlformats.org/officeDocument/2006/relationships/image" Target="../media/image4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png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0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2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.jpe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60287"/>
            <a:ext cx="2884853" cy="244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5556" y="2708920"/>
            <a:ext cx="7992888" cy="223224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5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Скалярное произведение</a:t>
            </a:r>
            <a:r>
              <a:rPr lang="en-US" sz="5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векторов</a:t>
            </a:r>
            <a:br>
              <a:rPr lang="ru-RU" sz="5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3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(п.105 – </a:t>
            </a:r>
            <a:r>
              <a:rPr lang="ru-RU" sz="3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п.108</a:t>
            </a:r>
            <a:r>
              <a:rPr lang="ru-RU" sz="3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3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769640"/>
          </a:xfrm>
        </p:spPr>
        <p:txBody>
          <a:bodyPr>
            <a:normAutofit/>
          </a:bodyPr>
          <a:lstStyle/>
          <a:p>
            <a:r>
              <a:rPr lang="ru-RU" sz="3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Геометрия, 9 класс</a:t>
            </a:r>
          </a:p>
        </p:txBody>
      </p:sp>
    </p:spTree>
    <p:extLst>
      <p:ext uri="{BB962C8B-B14F-4D97-AF65-F5344CB8AC3E}">
        <p14:creationId xmlns:p14="http://schemas.microsoft.com/office/powerpoint/2010/main" val="415435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Знак скалярного произведения</a:t>
            </a:r>
            <a:endParaRPr lang="ru-RU" sz="3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412776"/>
                <a:ext cx="8229600" cy="478608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500" dirty="0" smtClean="0">
                    <a:latin typeface="Arial" pitchFamily="34" charset="0"/>
                    <a:cs typeface="Arial" pitchFamily="34" charset="0"/>
                  </a:rPr>
                  <a:t>Вспомним, сто косинус острого угла – число положительное, косинус тупого угла – число отрицательное, косинус прямого угла равен нулю. Отсюда следует, что </a:t>
                </a:r>
              </a:p>
              <a:p>
                <a:pPr marL="0" indent="0">
                  <a:buNone/>
                </a:pPr>
                <a:r>
                  <a:rPr lang="ru-RU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Если </a:t>
                </a:r>
                <a14:m>
                  <m:oMath xmlns:m="http://schemas.openxmlformats.org/officeDocument/2006/math"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∠</m:t>
                    </m:r>
                    <m:d>
                      <m:dPr>
                        <m:ctrlPr>
                          <a:rPr lang="ru-RU" sz="2800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r>
                          <a:rPr lang="ru-RU" sz="2800" b="1" i="0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  <m:t>;</m:t>
                        </m:r>
                        <m:acc>
                          <m:accPr>
                            <m:chr m:val="⃗"/>
                            <m:ctrlPr>
                              <a:rPr lang="ru-RU" sz="28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</m:e>
                    </m:d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острый, то</m:t>
                    </m:r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𝒃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&gt;</m:t>
                    </m:r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ru-RU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ru-RU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Если </a:t>
                </a:r>
                <a14:m>
                  <m:oMath xmlns:m="http://schemas.openxmlformats.org/officeDocument/2006/math"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∠</m:t>
                    </m:r>
                    <m:d>
                      <m:dPr>
                        <m:ctrlPr>
                          <a:rPr lang="ru-RU" sz="2800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r>
                          <a:rPr lang="ru-RU" sz="2800" b="1" i="0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  <m:t>;</m:t>
                        </m:r>
                        <m:acc>
                          <m:accPr>
                            <m:chr m:val="⃗"/>
                            <m:ctrlPr>
                              <a:rPr lang="ru-RU" sz="28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</m:e>
                    </m:d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тупой, то</m:t>
                    </m:r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𝒃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ru-RU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ru-RU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Если </a:t>
                </a:r>
                <a14:m>
                  <m:oMath xmlns:m="http://schemas.openxmlformats.org/officeDocument/2006/math"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∠</m:t>
                    </m:r>
                    <m:d>
                      <m:dPr>
                        <m:ctrlPr>
                          <a:rPr lang="ru-RU" sz="2800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r>
                          <a:rPr lang="ru-RU" sz="2800" b="1" i="0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  <m:t>;</m:t>
                        </m:r>
                        <m:acc>
                          <m:accPr>
                            <m:chr m:val="⃗"/>
                            <m:ctrlPr>
                              <a:rPr lang="ru-RU" sz="28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acc>
                      </m:e>
                    </m:d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острый, то</m:t>
                    </m:r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𝒃</m:t>
                        </m:r>
                      </m:e>
                    </m:acc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ru-RU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ru-RU" sz="2800" b="1" dirty="0" smtClean="0">
                  <a:solidFill>
                    <a:srgbClr val="FF0000"/>
                  </a:solidFill>
                  <a:latin typeface="Arial" pitchFamily="34" charset="0"/>
                  <a:ea typeface="Cambria Math"/>
                </a:endParaRPr>
              </a:p>
              <a:p>
                <a:pPr marL="0" indent="0">
                  <a:buNone/>
                </a:pPr>
                <a:r>
                  <a:rPr lang="ru-RU" sz="2500" dirty="0" smtClean="0">
                    <a:latin typeface="Arial" pitchFamily="34" charset="0"/>
                    <a:cs typeface="Arial" pitchFamily="34" charset="0"/>
                  </a:rPr>
                  <a:t>Эти утверждения справедливы и в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500" dirty="0" smtClean="0">
                    <a:latin typeface="Arial" pitchFamily="34" charset="0"/>
                    <a:cs typeface="Arial" pitchFamily="34" charset="0"/>
                  </a:rPr>
                  <a:t>обратную сторону</a:t>
                </a:r>
                <a:r>
                  <a:rPr lang="ru-RU" sz="25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2500" dirty="0" smtClean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412776"/>
                <a:ext cx="8229600" cy="4786086"/>
              </a:xfrm>
              <a:blipFill rotWithShape="1">
                <a:blip r:embed="rId3"/>
                <a:stretch>
                  <a:fillRect l="-1556" t="-8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216" y="5337796"/>
            <a:ext cx="1566562" cy="132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17804" y="3140968"/>
            <a:ext cx="7920880" cy="1800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5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2" name="Freeform 34"/>
          <p:cNvSpPr>
            <a:spLocks/>
          </p:cNvSpPr>
          <p:nvPr/>
        </p:nvSpPr>
        <p:spPr bwMode="auto">
          <a:xfrm>
            <a:off x="2387600" y="3556000"/>
            <a:ext cx="2933700" cy="12700"/>
          </a:xfrm>
          <a:custGeom>
            <a:avLst/>
            <a:gdLst>
              <a:gd name="T0" fmla="*/ 0 w 1848"/>
              <a:gd name="T1" fmla="*/ 0 h 8"/>
              <a:gd name="T2" fmla="*/ 1848 w 1848"/>
              <a:gd name="T3" fmla="*/ 8 h 8"/>
              <a:gd name="T4" fmla="*/ 0 60000 65536"/>
              <a:gd name="T5" fmla="*/ 0 60000 65536"/>
              <a:gd name="T6" fmla="*/ 0 w 1848"/>
              <a:gd name="T7" fmla="*/ 0 h 8"/>
              <a:gd name="T8" fmla="*/ 1848 w 1848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48" h="8">
                <a:moveTo>
                  <a:pt x="0" y="0"/>
                </a:moveTo>
                <a:lnTo>
                  <a:pt x="1848" y="8"/>
                </a:lnTo>
              </a:path>
            </a:pathLst>
          </a:custGeom>
          <a:noFill/>
          <a:ln w="38100" cmpd="sng">
            <a:solidFill>
              <a:srgbClr val="0033CC"/>
            </a:solidFill>
            <a:round/>
            <a:headEnd type="oval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8203" name="Group 35"/>
          <p:cNvGrpSpPr>
            <a:grpSpLocks/>
          </p:cNvGrpSpPr>
          <p:nvPr/>
        </p:nvGrpSpPr>
        <p:grpSpPr bwMode="auto">
          <a:xfrm>
            <a:off x="2692400" y="2260600"/>
            <a:ext cx="609600" cy="701675"/>
            <a:chOff x="816" y="3582"/>
            <a:chExt cx="384" cy="442"/>
          </a:xfrm>
        </p:grpSpPr>
        <p:sp>
          <p:nvSpPr>
            <p:cNvPr id="726052" name="Text Box 36"/>
            <p:cNvSpPr txBox="1">
              <a:spLocks noChangeArrowheads="1"/>
            </p:cNvSpPr>
            <p:nvPr/>
          </p:nvSpPr>
          <p:spPr bwMode="auto">
            <a:xfrm>
              <a:off x="816" y="3582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8276" name="Freeform 37"/>
            <p:cNvSpPr>
              <a:spLocks/>
            </p:cNvSpPr>
            <p:nvPr/>
          </p:nvSpPr>
          <p:spPr bwMode="auto">
            <a:xfrm>
              <a:off x="932" y="3676"/>
              <a:ext cx="194" cy="2"/>
            </a:xfrm>
            <a:custGeom>
              <a:avLst/>
              <a:gdLst>
                <a:gd name="T0" fmla="*/ 0 w 194"/>
                <a:gd name="T1" fmla="*/ 0 h 2"/>
                <a:gd name="T2" fmla="*/ 194 w 194"/>
                <a:gd name="T3" fmla="*/ 2 h 2"/>
                <a:gd name="T4" fmla="*/ 0 60000 65536"/>
                <a:gd name="T5" fmla="*/ 0 60000 65536"/>
                <a:gd name="T6" fmla="*/ 0 w 194"/>
                <a:gd name="T7" fmla="*/ 0 h 2"/>
                <a:gd name="T8" fmla="*/ 194 w 194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4" h="2">
                  <a:moveTo>
                    <a:pt x="0" y="0"/>
                  </a:moveTo>
                  <a:lnTo>
                    <a:pt x="194" y="2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04" name="Freeform 95"/>
          <p:cNvSpPr>
            <a:spLocks/>
          </p:cNvSpPr>
          <p:nvPr/>
        </p:nvSpPr>
        <p:spPr bwMode="auto">
          <a:xfrm>
            <a:off x="2374900" y="2032000"/>
            <a:ext cx="1689100" cy="1511300"/>
          </a:xfrm>
          <a:custGeom>
            <a:avLst/>
            <a:gdLst>
              <a:gd name="T0" fmla="*/ 0 w 1064"/>
              <a:gd name="T1" fmla="*/ 952 h 952"/>
              <a:gd name="T2" fmla="*/ 1064 w 1064"/>
              <a:gd name="T3" fmla="*/ 0 h 952"/>
              <a:gd name="T4" fmla="*/ 0 60000 65536"/>
              <a:gd name="T5" fmla="*/ 0 60000 65536"/>
              <a:gd name="T6" fmla="*/ 0 w 1064"/>
              <a:gd name="T7" fmla="*/ 0 h 952"/>
              <a:gd name="T8" fmla="*/ 1064 w 1064"/>
              <a:gd name="T9" fmla="*/ 952 h 9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64" h="952">
                <a:moveTo>
                  <a:pt x="0" y="952"/>
                </a:moveTo>
                <a:lnTo>
                  <a:pt x="1064" y="0"/>
                </a:lnTo>
              </a:path>
            </a:pathLst>
          </a:custGeom>
          <a:noFill/>
          <a:ln w="38100" cmpd="sng">
            <a:solidFill>
              <a:srgbClr val="0033CC"/>
            </a:solidFill>
            <a:round/>
            <a:headEnd type="oval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5" name="Freeform 96"/>
          <p:cNvSpPr>
            <a:spLocks/>
          </p:cNvSpPr>
          <p:nvPr/>
        </p:nvSpPr>
        <p:spPr bwMode="auto">
          <a:xfrm>
            <a:off x="2362200" y="3556000"/>
            <a:ext cx="12700" cy="1092200"/>
          </a:xfrm>
          <a:custGeom>
            <a:avLst/>
            <a:gdLst>
              <a:gd name="T0" fmla="*/ 0 w 8"/>
              <a:gd name="T1" fmla="*/ 0 h 688"/>
              <a:gd name="T2" fmla="*/ 8 w 8"/>
              <a:gd name="T3" fmla="*/ 688 h 688"/>
              <a:gd name="T4" fmla="*/ 0 60000 65536"/>
              <a:gd name="T5" fmla="*/ 0 60000 65536"/>
              <a:gd name="T6" fmla="*/ 0 w 8"/>
              <a:gd name="T7" fmla="*/ 0 h 688"/>
              <a:gd name="T8" fmla="*/ 8 w 8"/>
              <a:gd name="T9" fmla="*/ 688 h 6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688">
                <a:moveTo>
                  <a:pt x="0" y="0"/>
                </a:moveTo>
                <a:lnTo>
                  <a:pt x="8" y="688"/>
                </a:lnTo>
              </a:path>
            </a:pathLst>
          </a:custGeom>
          <a:noFill/>
          <a:ln w="38100" cmpd="sng">
            <a:solidFill>
              <a:srgbClr val="0033CC"/>
            </a:solidFill>
            <a:round/>
            <a:headEnd type="oval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8206" name="Group 97"/>
          <p:cNvGrpSpPr>
            <a:grpSpLocks/>
          </p:cNvGrpSpPr>
          <p:nvPr/>
        </p:nvGrpSpPr>
        <p:grpSpPr bwMode="auto">
          <a:xfrm>
            <a:off x="3683000" y="3556000"/>
            <a:ext cx="609600" cy="701675"/>
            <a:chOff x="816" y="3582"/>
            <a:chExt cx="384" cy="442"/>
          </a:xfrm>
        </p:grpSpPr>
        <p:sp>
          <p:nvSpPr>
            <p:cNvPr id="726114" name="Text Box 98"/>
            <p:cNvSpPr txBox="1">
              <a:spLocks noChangeArrowheads="1"/>
            </p:cNvSpPr>
            <p:nvPr/>
          </p:nvSpPr>
          <p:spPr bwMode="auto">
            <a:xfrm>
              <a:off x="816" y="3582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8274" name="Freeform 99"/>
            <p:cNvSpPr>
              <a:spLocks/>
            </p:cNvSpPr>
            <p:nvPr/>
          </p:nvSpPr>
          <p:spPr bwMode="auto">
            <a:xfrm>
              <a:off x="932" y="3676"/>
              <a:ext cx="194" cy="2"/>
            </a:xfrm>
            <a:custGeom>
              <a:avLst/>
              <a:gdLst>
                <a:gd name="T0" fmla="*/ 0 w 194"/>
                <a:gd name="T1" fmla="*/ 0 h 2"/>
                <a:gd name="T2" fmla="*/ 194 w 194"/>
                <a:gd name="T3" fmla="*/ 2 h 2"/>
                <a:gd name="T4" fmla="*/ 0 60000 65536"/>
                <a:gd name="T5" fmla="*/ 0 60000 65536"/>
                <a:gd name="T6" fmla="*/ 0 w 194"/>
                <a:gd name="T7" fmla="*/ 0 h 2"/>
                <a:gd name="T8" fmla="*/ 194 w 194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4" h="2">
                  <a:moveTo>
                    <a:pt x="0" y="0"/>
                  </a:moveTo>
                  <a:lnTo>
                    <a:pt x="194" y="2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207" name="Group 100"/>
          <p:cNvGrpSpPr>
            <a:grpSpLocks/>
          </p:cNvGrpSpPr>
          <p:nvPr/>
        </p:nvGrpSpPr>
        <p:grpSpPr bwMode="auto">
          <a:xfrm>
            <a:off x="1854200" y="3708400"/>
            <a:ext cx="609600" cy="701675"/>
            <a:chOff x="816" y="3582"/>
            <a:chExt cx="384" cy="442"/>
          </a:xfrm>
        </p:grpSpPr>
        <p:sp>
          <p:nvSpPr>
            <p:cNvPr id="726117" name="Text Box 101"/>
            <p:cNvSpPr txBox="1">
              <a:spLocks noChangeArrowheads="1"/>
            </p:cNvSpPr>
            <p:nvPr/>
          </p:nvSpPr>
          <p:spPr bwMode="auto">
            <a:xfrm>
              <a:off x="816" y="3582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8272" name="Freeform 102"/>
            <p:cNvSpPr>
              <a:spLocks/>
            </p:cNvSpPr>
            <p:nvPr/>
          </p:nvSpPr>
          <p:spPr bwMode="auto">
            <a:xfrm>
              <a:off x="932" y="3676"/>
              <a:ext cx="194" cy="2"/>
            </a:xfrm>
            <a:custGeom>
              <a:avLst/>
              <a:gdLst>
                <a:gd name="T0" fmla="*/ 0 w 194"/>
                <a:gd name="T1" fmla="*/ 0 h 2"/>
                <a:gd name="T2" fmla="*/ 194 w 194"/>
                <a:gd name="T3" fmla="*/ 2 h 2"/>
                <a:gd name="T4" fmla="*/ 0 60000 65536"/>
                <a:gd name="T5" fmla="*/ 0 60000 65536"/>
                <a:gd name="T6" fmla="*/ 0 w 194"/>
                <a:gd name="T7" fmla="*/ 0 h 2"/>
                <a:gd name="T8" fmla="*/ 194 w 194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4" h="2">
                  <a:moveTo>
                    <a:pt x="0" y="0"/>
                  </a:moveTo>
                  <a:lnTo>
                    <a:pt x="194" y="2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208" name="Group 115"/>
          <p:cNvGrpSpPr>
            <a:grpSpLocks/>
          </p:cNvGrpSpPr>
          <p:nvPr/>
        </p:nvGrpSpPr>
        <p:grpSpPr bwMode="auto">
          <a:xfrm>
            <a:off x="6400800" y="457200"/>
            <a:ext cx="1143000" cy="701675"/>
            <a:chOff x="2976" y="720"/>
            <a:chExt cx="720" cy="442"/>
          </a:xfrm>
        </p:grpSpPr>
        <p:grpSp>
          <p:nvGrpSpPr>
            <p:cNvPr id="8265" name="Group 104"/>
            <p:cNvGrpSpPr>
              <a:grpSpLocks/>
            </p:cNvGrpSpPr>
            <p:nvPr/>
          </p:nvGrpSpPr>
          <p:grpSpPr bwMode="auto">
            <a:xfrm>
              <a:off x="2976" y="720"/>
              <a:ext cx="384" cy="442"/>
              <a:chOff x="816" y="3582"/>
              <a:chExt cx="384" cy="442"/>
            </a:xfrm>
          </p:grpSpPr>
          <p:sp>
            <p:nvSpPr>
              <p:cNvPr id="726121" name="Text Box 105"/>
              <p:cNvSpPr txBox="1">
                <a:spLocks noChangeArrowheads="1"/>
              </p:cNvSpPr>
              <p:nvPr/>
            </p:nvSpPr>
            <p:spPr bwMode="auto">
              <a:xfrm>
                <a:off x="816" y="358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8270" name="Freeform 106"/>
              <p:cNvSpPr>
                <a:spLocks/>
              </p:cNvSpPr>
              <p:nvPr/>
            </p:nvSpPr>
            <p:spPr bwMode="auto">
              <a:xfrm>
                <a:off x="932" y="3676"/>
                <a:ext cx="194" cy="2"/>
              </a:xfrm>
              <a:custGeom>
                <a:avLst/>
                <a:gdLst>
                  <a:gd name="T0" fmla="*/ 0 w 194"/>
                  <a:gd name="T1" fmla="*/ 0 h 2"/>
                  <a:gd name="T2" fmla="*/ 194 w 194"/>
                  <a:gd name="T3" fmla="*/ 2 h 2"/>
                  <a:gd name="T4" fmla="*/ 0 60000 65536"/>
                  <a:gd name="T5" fmla="*/ 0 60000 65536"/>
                  <a:gd name="T6" fmla="*/ 0 w 194"/>
                  <a:gd name="T7" fmla="*/ 0 h 2"/>
                  <a:gd name="T8" fmla="*/ 194 w 194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66" name="Group 107"/>
            <p:cNvGrpSpPr>
              <a:grpSpLocks/>
            </p:cNvGrpSpPr>
            <p:nvPr/>
          </p:nvGrpSpPr>
          <p:grpSpPr bwMode="auto">
            <a:xfrm>
              <a:off x="3312" y="720"/>
              <a:ext cx="384" cy="442"/>
              <a:chOff x="1152" y="3582"/>
              <a:chExt cx="384" cy="442"/>
            </a:xfrm>
          </p:grpSpPr>
          <p:sp>
            <p:nvSpPr>
              <p:cNvPr id="726124" name="Text Box 108"/>
              <p:cNvSpPr txBox="1">
                <a:spLocks noChangeArrowheads="1"/>
              </p:cNvSpPr>
              <p:nvPr/>
            </p:nvSpPr>
            <p:spPr bwMode="auto">
              <a:xfrm>
                <a:off x="1152" y="358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</a:t>
                </a:r>
              </a:p>
            </p:txBody>
          </p:sp>
          <p:sp>
            <p:nvSpPr>
              <p:cNvPr id="8268" name="Freeform 109"/>
              <p:cNvSpPr>
                <a:spLocks/>
              </p:cNvSpPr>
              <p:nvPr/>
            </p:nvSpPr>
            <p:spPr bwMode="auto">
              <a:xfrm>
                <a:off x="1272" y="3666"/>
                <a:ext cx="194" cy="1"/>
              </a:xfrm>
              <a:custGeom>
                <a:avLst/>
                <a:gdLst>
                  <a:gd name="T0" fmla="*/ 0 w 194"/>
                  <a:gd name="T1" fmla="*/ 0 h 1"/>
                  <a:gd name="T2" fmla="*/ 194 w 194"/>
                  <a:gd name="T3" fmla="*/ 0 h 1"/>
                  <a:gd name="T4" fmla="*/ 0 60000 65536"/>
                  <a:gd name="T5" fmla="*/ 0 60000 65536"/>
                  <a:gd name="T6" fmla="*/ 0 w 194"/>
                  <a:gd name="T7" fmla="*/ 0 h 1"/>
                  <a:gd name="T8" fmla="*/ 194 w 194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8200" name="Object 1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906"/>
              <a:ext cx="168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726128" name="Oval 112"/>
          <p:cNvSpPr>
            <a:spLocks noChangeArrowheads="1"/>
          </p:cNvSpPr>
          <p:nvPr/>
        </p:nvSpPr>
        <p:spPr bwMode="auto">
          <a:xfrm>
            <a:off x="7391400" y="2133600"/>
            <a:ext cx="1066800" cy="685800"/>
          </a:xfrm>
          <a:prstGeom prst="ellipse">
            <a:avLst/>
          </a:prstGeom>
          <a:noFill/>
          <a:ln w="9525">
            <a:noFill/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&lt; 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0</a:t>
            </a:r>
            <a:endParaRPr lang="ru-RU" sz="36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26129" name="Text Box 113"/>
          <p:cNvSpPr txBox="1">
            <a:spLocks noChangeArrowheads="1"/>
          </p:cNvSpPr>
          <p:nvPr/>
        </p:nvSpPr>
        <p:spPr bwMode="auto">
          <a:xfrm>
            <a:off x="3280229" y="2842254"/>
            <a:ext cx="740908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/>
              <a:t>35</a:t>
            </a:r>
            <a:r>
              <a:rPr lang="en-US" sz="3200" baseline="30000" dirty="0"/>
              <a:t>0</a:t>
            </a:r>
            <a:endParaRPr lang="ru-RU" sz="3200" dirty="0"/>
          </a:p>
        </p:txBody>
      </p:sp>
      <p:sp>
        <p:nvSpPr>
          <p:cNvPr id="8211" name="Freeform 114"/>
          <p:cNvSpPr>
            <a:spLocks/>
          </p:cNvSpPr>
          <p:nvPr/>
        </p:nvSpPr>
        <p:spPr bwMode="auto">
          <a:xfrm>
            <a:off x="2387600" y="3556000"/>
            <a:ext cx="152400" cy="152400"/>
          </a:xfrm>
          <a:custGeom>
            <a:avLst/>
            <a:gdLst>
              <a:gd name="T0" fmla="*/ 96 w 96"/>
              <a:gd name="T1" fmla="*/ 0 h 96"/>
              <a:gd name="T2" fmla="*/ 96 w 96"/>
              <a:gd name="T3" fmla="*/ 96 h 96"/>
              <a:gd name="T4" fmla="*/ 0 w 96"/>
              <a:gd name="T5" fmla="*/ 96 h 96"/>
              <a:gd name="T6" fmla="*/ 0 60000 65536"/>
              <a:gd name="T7" fmla="*/ 0 60000 65536"/>
              <a:gd name="T8" fmla="*/ 0 60000 65536"/>
              <a:gd name="T9" fmla="*/ 0 w 96"/>
              <a:gd name="T10" fmla="*/ 0 h 96"/>
              <a:gd name="T11" fmla="*/ 96 w 96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96">
                <a:moveTo>
                  <a:pt x="96" y="0"/>
                </a:moveTo>
                <a:lnTo>
                  <a:pt x="96" y="96"/>
                </a:lnTo>
                <a:lnTo>
                  <a:pt x="0" y="96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9" name="Group 116"/>
          <p:cNvGrpSpPr>
            <a:grpSpLocks/>
          </p:cNvGrpSpPr>
          <p:nvPr/>
        </p:nvGrpSpPr>
        <p:grpSpPr bwMode="auto">
          <a:xfrm>
            <a:off x="6400800" y="1219200"/>
            <a:ext cx="1143000" cy="701675"/>
            <a:chOff x="2976" y="720"/>
            <a:chExt cx="720" cy="442"/>
          </a:xfrm>
        </p:grpSpPr>
        <p:grpSp>
          <p:nvGrpSpPr>
            <p:cNvPr id="8259" name="Group 117"/>
            <p:cNvGrpSpPr>
              <a:grpSpLocks/>
            </p:cNvGrpSpPr>
            <p:nvPr/>
          </p:nvGrpSpPr>
          <p:grpSpPr bwMode="auto">
            <a:xfrm>
              <a:off x="2976" y="720"/>
              <a:ext cx="384" cy="442"/>
              <a:chOff x="816" y="3582"/>
              <a:chExt cx="384" cy="442"/>
            </a:xfrm>
          </p:grpSpPr>
          <p:sp>
            <p:nvSpPr>
              <p:cNvPr id="726134" name="Text Box 118"/>
              <p:cNvSpPr txBox="1">
                <a:spLocks noChangeArrowheads="1"/>
              </p:cNvSpPr>
              <p:nvPr/>
            </p:nvSpPr>
            <p:spPr bwMode="auto">
              <a:xfrm>
                <a:off x="816" y="358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8264" name="Freeform 119"/>
              <p:cNvSpPr>
                <a:spLocks/>
              </p:cNvSpPr>
              <p:nvPr/>
            </p:nvSpPr>
            <p:spPr bwMode="auto">
              <a:xfrm>
                <a:off x="932" y="3676"/>
                <a:ext cx="194" cy="2"/>
              </a:xfrm>
              <a:custGeom>
                <a:avLst/>
                <a:gdLst>
                  <a:gd name="T0" fmla="*/ 0 w 194"/>
                  <a:gd name="T1" fmla="*/ 0 h 2"/>
                  <a:gd name="T2" fmla="*/ 194 w 194"/>
                  <a:gd name="T3" fmla="*/ 2 h 2"/>
                  <a:gd name="T4" fmla="*/ 0 60000 65536"/>
                  <a:gd name="T5" fmla="*/ 0 60000 65536"/>
                  <a:gd name="T6" fmla="*/ 0 w 194"/>
                  <a:gd name="T7" fmla="*/ 0 h 2"/>
                  <a:gd name="T8" fmla="*/ 194 w 194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60" name="Group 120"/>
            <p:cNvGrpSpPr>
              <a:grpSpLocks/>
            </p:cNvGrpSpPr>
            <p:nvPr/>
          </p:nvGrpSpPr>
          <p:grpSpPr bwMode="auto">
            <a:xfrm>
              <a:off x="3312" y="720"/>
              <a:ext cx="384" cy="442"/>
              <a:chOff x="1152" y="3582"/>
              <a:chExt cx="384" cy="442"/>
            </a:xfrm>
          </p:grpSpPr>
          <p:sp>
            <p:nvSpPr>
              <p:cNvPr id="726137" name="Text Box 121"/>
              <p:cNvSpPr txBox="1">
                <a:spLocks noChangeArrowheads="1"/>
              </p:cNvSpPr>
              <p:nvPr/>
            </p:nvSpPr>
            <p:spPr bwMode="auto">
              <a:xfrm>
                <a:off x="1152" y="358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</a:t>
                </a:r>
              </a:p>
            </p:txBody>
          </p:sp>
          <p:sp>
            <p:nvSpPr>
              <p:cNvPr id="8262" name="Freeform 122"/>
              <p:cNvSpPr>
                <a:spLocks/>
              </p:cNvSpPr>
              <p:nvPr/>
            </p:nvSpPr>
            <p:spPr bwMode="auto">
              <a:xfrm>
                <a:off x="1272" y="3666"/>
                <a:ext cx="194" cy="1"/>
              </a:xfrm>
              <a:custGeom>
                <a:avLst/>
                <a:gdLst>
                  <a:gd name="T0" fmla="*/ 0 w 194"/>
                  <a:gd name="T1" fmla="*/ 0 h 1"/>
                  <a:gd name="T2" fmla="*/ 194 w 194"/>
                  <a:gd name="T3" fmla="*/ 0 h 1"/>
                  <a:gd name="T4" fmla="*/ 0 60000 65536"/>
                  <a:gd name="T5" fmla="*/ 0 60000 65536"/>
                  <a:gd name="T6" fmla="*/ 0 w 194"/>
                  <a:gd name="T7" fmla="*/ 0 h 1"/>
                  <a:gd name="T8" fmla="*/ 194 w 194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8199" name="Object 12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906"/>
              <a:ext cx="168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2" name="Group 124"/>
          <p:cNvGrpSpPr>
            <a:grpSpLocks/>
          </p:cNvGrpSpPr>
          <p:nvPr/>
        </p:nvGrpSpPr>
        <p:grpSpPr bwMode="auto">
          <a:xfrm>
            <a:off x="6400800" y="2057400"/>
            <a:ext cx="1143000" cy="701675"/>
            <a:chOff x="2976" y="720"/>
            <a:chExt cx="720" cy="442"/>
          </a:xfrm>
        </p:grpSpPr>
        <p:grpSp>
          <p:nvGrpSpPr>
            <p:cNvPr id="8253" name="Group 125"/>
            <p:cNvGrpSpPr>
              <a:grpSpLocks/>
            </p:cNvGrpSpPr>
            <p:nvPr/>
          </p:nvGrpSpPr>
          <p:grpSpPr bwMode="auto">
            <a:xfrm>
              <a:off x="2976" y="720"/>
              <a:ext cx="384" cy="442"/>
              <a:chOff x="816" y="3582"/>
              <a:chExt cx="384" cy="442"/>
            </a:xfrm>
          </p:grpSpPr>
          <p:sp>
            <p:nvSpPr>
              <p:cNvPr id="726142" name="Text Box 126"/>
              <p:cNvSpPr txBox="1">
                <a:spLocks noChangeArrowheads="1"/>
              </p:cNvSpPr>
              <p:nvPr/>
            </p:nvSpPr>
            <p:spPr bwMode="auto">
              <a:xfrm>
                <a:off x="816" y="358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8258" name="Freeform 127"/>
              <p:cNvSpPr>
                <a:spLocks/>
              </p:cNvSpPr>
              <p:nvPr/>
            </p:nvSpPr>
            <p:spPr bwMode="auto">
              <a:xfrm>
                <a:off x="932" y="3676"/>
                <a:ext cx="194" cy="2"/>
              </a:xfrm>
              <a:custGeom>
                <a:avLst/>
                <a:gdLst>
                  <a:gd name="T0" fmla="*/ 0 w 194"/>
                  <a:gd name="T1" fmla="*/ 0 h 2"/>
                  <a:gd name="T2" fmla="*/ 194 w 194"/>
                  <a:gd name="T3" fmla="*/ 2 h 2"/>
                  <a:gd name="T4" fmla="*/ 0 60000 65536"/>
                  <a:gd name="T5" fmla="*/ 0 60000 65536"/>
                  <a:gd name="T6" fmla="*/ 0 w 194"/>
                  <a:gd name="T7" fmla="*/ 0 h 2"/>
                  <a:gd name="T8" fmla="*/ 194 w 194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54" name="Group 128"/>
            <p:cNvGrpSpPr>
              <a:grpSpLocks/>
            </p:cNvGrpSpPr>
            <p:nvPr/>
          </p:nvGrpSpPr>
          <p:grpSpPr bwMode="auto">
            <a:xfrm>
              <a:off x="3312" y="720"/>
              <a:ext cx="384" cy="442"/>
              <a:chOff x="1152" y="3582"/>
              <a:chExt cx="384" cy="442"/>
            </a:xfrm>
          </p:grpSpPr>
          <p:sp>
            <p:nvSpPr>
              <p:cNvPr id="726145" name="Text Box 129"/>
              <p:cNvSpPr txBox="1">
                <a:spLocks noChangeArrowheads="1"/>
              </p:cNvSpPr>
              <p:nvPr/>
            </p:nvSpPr>
            <p:spPr bwMode="auto">
              <a:xfrm>
                <a:off x="1152" y="358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</a:t>
                </a:r>
              </a:p>
            </p:txBody>
          </p:sp>
          <p:sp>
            <p:nvSpPr>
              <p:cNvPr id="8256" name="Freeform 130"/>
              <p:cNvSpPr>
                <a:spLocks/>
              </p:cNvSpPr>
              <p:nvPr/>
            </p:nvSpPr>
            <p:spPr bwMode="auto">
              <a:xfrm>
                <a:off x="1272" y="3666"/>
                <a:ext cx="194" cy="1"/>
              </a:xfrm>
              <a:custGeom>
                <a:avLst/>
                <a:gdLst>
                  <a:gd name="T0" fmla="*/ 0 w 194"/>
                  <a:gd name="T1" fmla="*/ 0 h 1"/>
                  <a:gd name="T2" fmla="*/ 194 w 194"/>
                  <a:gd name="T3" fmla="*/ 0 h 1"/>
                  <a:gd name="T4" fmla="*/ 0 60000 65536"/>
                  <a:gd name="T5" fmla="*/ 0 60000 65536"/>
                  <a:gd name="T6" fmla="*/ 0 w 194"/>
                  <a:gd name="T7" fmla="*/ 0 h 1"/>
                  <a:gd name="T8" fmla="*/ 194 w 194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8198" name="Object 13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906"/>
              <a:ext cx="168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726148" name="Oval 132"/>
          <p:cNvSpPr>
            <a:spLocks noChangeArrowheads="1"/>
          </p:cNvSpPr>
          <p:nvPr/>
        </p:nvSpPr>
        <p:spPr bwMode="auto">
          <a:xfrm>
            <a:off x="7391400" y="1295400"/>
            <a:ext cx="1066800" cy="685800"/>
          </a:xfrm>
          <a:prstGeom prst="ellipse">
            <a:avLst/>
          </a:prstGeom>
          <a:noFill/>
          <a:ln w="9525">
            <a:noFill/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0</a:t>
            </a:r>
            <a:endParaRPr lang="ru-RU" sz="36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26149" name="Oval 133"/>
          <p:cNvSpPr>
            <a:spLocks noChangeArrowheads="1"/>
          </p:cNvSpPr>
          <p:nvPr/>
        </p:nvSpPr>
        <p:spPr bwMode="auto">
          <a:xfrm>
            <a:off x="7391400" y="533400"/>
            <a:ext cx="1066800" cy="685800"/>
          </a:xfrm>
          <a:prstGeom prst="ellipse">
            <a:avLst/>
          </a:prstGeom>
          <a:noFill/>
          <a:ln w="9525">
            <a:noFill/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0</a:t>
            </a:r>
            <a:endParaRPr lang="ru-RU" sz="36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5" name="Group 134"/>
          <p:cNvGrpSpPr>
            <a:grpSpLocks/>
          </p:cNvGrpSpPr>
          <p:nvPr/>
        </p:nvGrpSpPr>
        <p:grpSpPr bwMode="auto">
          <a:xfrm>
            <a:off x="6400800" y="2971800"/>
            <a:ext cx="1143000" cy="701675"/>
            <a:chOff x="2976" y="720"/>
            <a:chExt cx="720" cy="442"/>
          </a:xfrm>
        </p:grpSpPr>
        <p:grpSp>
          <p:nvGrpSpPr>
            <p:cNvPr id="8247" name="Group 135"/>
            <p:cNvGrpSpPr>
              <a:grpSpLocks/>
            </p:cNvGrpSpPr>
            <p:nvPr/>
          </p:nvGrpSpPr>
          <p:grpSpPr bwMode="auto">
            <a:xfrm>
              <a:off x="2976" y="720"/>
              <a:ext cx="384" cy="442"/>
              <a:chOff x="816" y="3582"/>
              <a:chExt cx="384" cy="442"/>
            </a:xfrm>
          </p:grpSpPr>
          <p:sp>
            <p:nvSpPr>
              <p:cNvPr id="726152" name="Text Box 136"/>
              <p:cNvSpPr txBox="1">
                <a:spLocks noChangeArrowheads="1"/>
              </p:cNvSpPr>
              <p:nvPr/>
            </p:nvSpPr>
            <p:spPr bwMode="auto">
              <a:xfrm>
                <a:off x="816" y="358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8252" name="Freeform 137"/>
              <p:cNvSpPr>
                <a:spLocks/>
              </p:cNvSpPr>
              <p:nvPr/>
            </p:nvSpPr>
            <p:spPr bwMode="auto">
              <a:xfrm>
                <a:off x="932" y="3676"/>
                <a:ext cx="194" cy="2"/>
              </a:xfrm>
              <a:custGeom>
                <a:avLst/>
                <a:gdLst>
                  <a:gd name="T0" fmla="*/ 0 w 194"/>
                  <a:gd name="T1" fmla="*/ 0 h 2"/>
                  <a:gd name="T2" fmla="*/ 194 w 194"/>
                  <a:gd name="T3" fmla="*/ 2 h 2"/>
                  <a:gd name="T4" fmla="*/ 0 60000 65536"/>
                  <a:gd name="T5" fmla="*/ 0 60000 65536"/>
                  <a:gd name="T6" fmla="*/ 0 w 194"/>
                  <a:gd name="T7" fmla="*/ 0 h 2"/>
                  <a:gd name="T8" fmla="*/ 194 w 194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48" name="Group 138"/>
            <p:cNvGrpSpPr>
              <a:grpSpLocks/>
            </p:cNvGrpSpPr>
            <p:nvPr/>
          </p:nvGrpSpPr>
          <p:grpSpPr bwMode="auto">
            <a:xfrm>
              <a:off x="3312" y="720"/>
              <a:ext cx="384" cy="442"/>
              <a:chOff x="1152" y="3582"/>
              <a:chExt cx="384" cy="442"/>
            </a:xfrm>
          </p:grpSpPr>
          <p:sp>
            <p:nvSpPr>
              <p:cNvPr id="726155" name="Text Box 139"/>
              <p:cNvSpPr txBox="1">
                <a:spLocks noChangeArrowheads="1"/>
              </p:cNvSpPr>
              <p:nvPr/>
            </p:nvSpPr>
            <p:spPr bwMode="auto">
              <a:xfrm>
                <a:off x="1152" y="358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</a:t>
                </a:r>
              </a:p>
            </p:txBody>
          </p:sp>
          <p:sp>
            <p:nvSpPr>
              <p:cNvPr id="8250" name="Freeform 140"/>
              <p:cNvSpPr>
                <a:spLocks/>
              </p:cNvSpPr>
              <p:nvPr/>
            </p:nvSpPr>
            <p:spPr bwMode="auto">
              <a:xfrm>
                <a:off x="1272" y="3666"/>
                <a:ext cx="194" cy="1"/>
              </a:xfrm>
              <a:custGeom>
                <a:avLst/>
                <a:gdLst>
                  <a:gd name="T0" fmla="*/ 0 w 194"/>
                  <a:gd name="T1" fmla="*/ 0 h 1"/>
                  <a:gd name="T2" fmla="*/ 194 w 194"/>
                  <a:gd name="T3" fmla="*/ 0 h 1"/>
                  <a:gd name="T4" fmla="*/ 0 60000 65536"/>
                  <a:gd name="T5" fmla="*/ 0 60000 65536"/>
                  <a:gd name="T6" fmla="*/ 0 w 194"/>
                  <a:gd name="T7" fmla="*/ 0 h 1"/>
                  <a:gd name="T8" fmla="*/ 194 w 194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8197" name="Object 14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906"/>
              <a:ext cx="168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8217" name="Freeform 142"/>
          <p:cNvSpPr>
            <a:spLocks/>
          </p:cNvSpPr>
          <p:nvPr/>
        </p:nvSpPr>
        <p:spPr bwMode="auto">
          <a:xfrm>
            <a:off x="457200" y="3543300"/>
            <a:ext cx="1895475" cy="25400"/>
          </a:xfrm>
          <a:custGeom>
            <a:avLst/>
            <a:gdLst>
              <a:gd name="T0" fmla="*/ 1194 w 1194"/>
              <a:gd name="T1" fmla="*/ 16 h 16"/>
              <a:gd name="T2" fmla="*/ 0 w 1194"/>
              <a:gd name="T3" fmla="*/ 0 h 16"/>
              <a:gd name="T4" fmla="*/ 0 60000 65536"/>
              <a:gd name="T5" fmla="*/ 0 60000 65536"/>
              <a:gd name="T6" fmla="*/ 0 w 1194"/>
              <a:gd name="T7" fmla="*/ 0 h 16"/>
              <a:gd name="T8" fmla="*/ 1194 w 1194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94" h="16">
                <a:moveTo>
                  <a:pt x="1194" y="1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0033CC"/>
            </a:solidFill>
            <a:round/>
            <a:headEnd type="oval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8218" name="Group 143"/>
          <p:cNvGrpSpPr>
            <a:grpSpLocks/>
          </p:cNvGrpSpPr>
          <p:nvPr/>
        </p:nvGrpSpPr>
        <p:grpSpPr bwMode="auto">
          <a:xfrm>
            <a:off x="1168400" y="2946400"/>
            <a:ext cx="609600" cy="701675"/>
            <a:chOff x="816" y="3582"/>
            <a:chExt cx="384" cy="442"/>
          </a:xfrm>
        </p:grpSpPr>
        <p:sp>
          <p:nvSpPr>
            <p:cNvPr id="726160" name="Text Box 144"/>
            <p:cNvSpPr txBox="1">
              <a:spLocks noChangeArrowheads="1"/>
            </p:cNvSpPr>
            <p:nvPr/>
          </p:nvSpPr>
          <p:spPr bwMode="auto">
            <a:xfrm>
              <a:off x="816" y="3582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n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8246" name="Freeform 145"/>
            <p:cNvSpPr>
              <a:spLocks/>
            </p:cNvSpPr>
            <p:nvPr/>
          </p:nvSpPr>
          <p:spPr bwMode="auto">
            <a:xfrm>
              <a:off x="932" y="3676"/>
              <a:ext cx="194" cy="2"/>
            </a:xfrm>
            <a:custGeom>
              <a:avLst/>
              <a:gdLst>
                <a:gd name="T0" fmla="*/ 0 w 194"/>
                <a:gd name="T1" fmla="*/ 0 h 2"/>
                <a:gd name="T2" fmla="*/ 194 w 194"/>
                <a:gd name="T3" fmla="*/ 2 h 2"/>
                <a:gd name="T4" fmla="*/ 0 60000 65536"/>
                <a:gd name="T5" fmla="*/ 0 60000 65536"/>
                <a:gd name="T6" fmla="*/ 0 w 194"/>
                <a:gd name="T7" fmla="*/ 0 h 2"/>
                <a:gd name="T8" fmla="*/ 194 w 194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4" h="2">
                  <a:moveTo>
                    <a:pt x="0" y="0"/>
                  </a:moveTo>
                  <a:lnTo>
                    <a:pt x="194" y="2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" name="Group 146"/>
          <p:cNvGrpSpPr>
            <a:grpSpLocks/>
          </p:cNvGrpSpPr>
          <p:nvPr/>
        </p:nvGrpSpPr>
        <p:grpSpPr bwMode="auto">
          <a:xfrm>
            <a:off x="6400800" y="3810000"/>
            <a:ext cx="1143000" cy="701675"/>
            <a:chOff x="2976" y="720"/>
            <a:chExt cx="720" cy="442"/>
          </a:xfrm>
        </p:grpSpPr>
        <p:grpSp>
          <p:nvGrpSpPr>
            <p:cNvPr id="8239" name="Group 147"/>
            <p:cNvGrpSpPr>
              <a:grpSpLocks/>
            </p:cNvGrpSpPr>
            <p:nvPr/>
          </p:nvGrpSpPr>
          <p:grpSpPr bwMode="auto">
            <a:xfrm>
              <a:off x="2976" y="720"/>
              <a:ext cx="384" cy="442"/>
              <a:chOff x="816" y="3582"/>
              <a:chExt cx="384" cy="442"/>
            </a:xfrm>
          </p:grpSpPr>
          <p:sp>
            <p:nvSpPr>
              <p:cNvPr id="726164" name="Text Box 148"/>
              <p:cNvSpPr txBox="1">
                <a:spLocks noChangeArrowheads="1"/>
              </p:cNvSpPr>
              <p:nvPr/>
            </p:nvSpPr>
            <p:spPr bwMode="auto">
              <a:xfrm>
                <a:off x="816" y="358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8244" name="Freeform 149"/>
              <p:cNvSpPr>
                <a:spLocks/>
              </p:cNvSpPr>
              <p:nvPr/>
            </p:nvSpPr>
            <p:spPr bwMode="auto">
              <a:xfrm>
                <a:off x="932" y="3676"/>
                <a:ext cx="194" cy="2"/>
              </a:xfrm>
              <a:custGeom>
                <a:avLst/>
                <a:gdLst>
                  <a:gd name="T0" fmla="*/ 0 w 194"/>
                  <a:gd name="T1" fmla="*/ 0 h 2"/>
                  <a:gd name="T2" fmla="*/ 194 w 194"/>
                  <a:gd name="T3" fmla="*/ 2 h 2"/>
                  <a:gd name="T4" fmla="*/ 0 60000 65536"/>
                  <a:gd name="T5" fmla="*/ 0 60000 65536"/>
                  <a:gd name="T6" fmla="*/ 0 w 194"/>
                  <a:gd name="T7" fmla="*/ 0 h 2"/>
                  <a:gd name="T8" fmla="*/ 194 w 194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40" name="Group 150"/>
            <p:cNvGrpSpPr>
              <a:grpSpLocks/>
            </p:cNvGrpSpPr>
            <p:nvPr/>
          </p:nvGrpSpPr>
          <p:grpSpPr bwMode="auto">
            <a:xfrm>
              <a:off x="3312" y="720"/>
              <a:ext cx="384" cy="442"/>
              <a:chOff x="1152" y="3582"/>
              <a:chExt cx="384" cy="442"/>
            </a:xfrm>
          </p:grpSpPr>
          <p:sp>
            <p:nvSpPr>
              <p:cNvPr id="726167" name="Text Box 151"/>
              <p:cNvSpPr txBox="1">
                <a:spLocks noChangeArrowheads="1"/>
              </p:cNvSpPr>
              <p:nvPr/>
            </p:nvSpPr>
            <p:spPr bwMode="auto">
              <a:xfrm>
                <a:off x="1152" y="358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n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</a:t>
                </a:r>
              </a:p>
            </p:txBody>
          </p:sp>
          <p:sp>
            <p:nvSpPr>
              <p:cNvPr id="8242" name="Freeform 152"/>
              <p:cNvSpPr>
                <a:spLocks/>
              </p:cNvSpPr>
              <p:nvPr/>
            </p:nvSpPr>
            <p:spPr bwMode="auto">
              <a:xfrm>
                <a:off x="1272" y="3666"/>
                <a:ext cx="194" cy="1"/>
              </a:xfrm>
              <a:custGeom>
                <a:avLst/>
                <a:gdLst>
                  <a:gd name="T0" fmla="*/ 0 w 194"/>
                  <a:gd name="T1" fmla="*/ 0 h 1"/>
                  <a:gd name="T2" fmla="*/ 194 w 194"/>
                  <a:gd name="T3" fmla="*/ 0 h 1"/>
                  <a:gd name="T4" fmla="*/ 0 60000 65536"/>
                  <a:gd name="T5" fmla="*/ 0 60000 65536"/>
                  <a:gd name="T6" fmla="*/ 0 w 194"/>
                  <a:gd name="T7" fmla="*/ 0 h 1"/>
                  <a:gd name="T8" fmla="*/ 194 w 194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8196" name="Object 15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906"/>
              <a:ext cx="168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726170" name="Oval 154"/>
          <p:cNvSpPr>
            <a:spLocks noChangeArrowheads="1"/>
          </p:cNvSpPr>
          <p:nvPr/>
        </p:nvSpPr>
        <p:spPr bwMode="auto">
          <a:xfrm>
            <a:off x="7391400" y="3048000"/>
            <a:ext cx="1066800" cy="685800"/>
          </a:xfrm>
          <a:prstGeom prst="ellipse">
            <a:avLst/>
          </a:prstGeom>
          <a:noFill/>
          <a:ln w="9525">
            <a:noFill/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0</a:t>
            </a:r>
            <a:endParaRPr lang="ru-RU" sz="36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26171" name="Oval 155"/>
          <p:cNvSpPr>
            <a:spLocks noChangeArrowheads="1"/>
          </p:cNvSpPr>
          <p:nvPr/>
        </p:nvSpPr>
        <p:spPr bwMode="auto">
          <a:xfrm>
            <a:off x="7391400" y="3886200"/>
            <a:ext cx="1066800" cy="685800"/>
          </a:xfrm>
          <a:prstGeom prst="ellipse">
            <a:avLst/>
          </a:prstGeom>
          <a:noFill/>
          <a:ln w="9525">
            <a:noFill/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&lt; 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0</a:t>
            </a:r>
            <a:endParaRPr lang="ru-RU" sz="36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22" name="Group 156"/>
          <p:cNvGrpSpPr>
            <a:grpSpLocks/>
          </p:cNvGrpSpPr>
          <p:nvPr/>
        </p:nvGrpSpPr>
        <p:grpSpPr bwMode="auto">
          <a:xfrm>
            <a:off x="6400800" y="4724400"/>
            <a:ext cx="1143000" cy="701675"/>
            <a:chOff x="2976" y="720"/>
            <a:chExt cx="720" cy="442"/>
          </a:xfrm>
        </p:grpSpPr>
        <p:grpSp>
          <p:nvGrpSpPr>
            <p:cNvPr id="8233" name="Group 157"/>
            <p:cNvGrpSpPr>
              <a:grpSpLocks/>
            </p:cNvGrpSpPr>
            <p:nvPr/>
          </p:nvGrpSpPr>
          <p:grpSpPr bwMode="auto">
            <a:xfrm>
              <a:off x="2976" y="720"/>
              <a:ext cx="384" cy="442"/>
              <a:chOff x="816" y="3582"/>
              <a:chExt cx="384" cy="442"/>
            </a:xfrm>
          </p:grpSpPr>
          <p:sp>
            <p:nvSpPr>
              <p:cNvPr id="726174" name="Text Box 158"/>
              <p:cNvSpPr txBox="1">
                <a:spLocks noChangeArrowheads="1"/>
              </p:cNvSpPr>
              <p:nvPr/>
            </p:nvSpPr>
            <p:spPr bwMode="auto">
              <a:xfrm>
                <a:off x="816" y="358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8238" name="Freeform 159"/>
              <p:cNvSpPr>
                <a:spLocks/>
              </p:cNvSpPr>
              <p:nvPr/>
            </p:nvSpPr>
            <p:spPr bwMode="auto">
              <a:xfrm>
                <a:off x="932" y="3676"/>
                <a:ext cx="194" cy="2"/>
              </a:xfrm>
              <a:custGeom>
                <a:avLst/>
                <a:gdLst>
                  <a:gd name="T0" fmla="*/ 0 w 194"/>
                  <a:gd name="T1" fmla="*/ 0 h 2"/>
                  <a:gd name="T2" fmla="*/ 194 w 194"/>
                  <a:gd name="T3" fmla="*/ 2 h 2"/>
                  <a:gd name="T4" fmla="*/ 0 60000 65536"/>
                  <a:gd name="T5" fmla="*/ 0 60000 65536"/>
                  <a:gd name="T6" fmla="*/ 0 w 194"/>
                  <a:gd name="T7" fmla="*/ 0 h 2"/>
                  <a:gd name="T8" fmla="*/ 194 w 194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34" name="Group 160"/>
            <p:cNvGrpSpPr>
              <a:grpSpLocks/>
            </p:cNvGrpSpPr>
            <p:nvPr/>
          </p:nvGrpSpPr>
          <p:grpSpPr bwMode="auto">
            <a:xfrm>
              <a:off x="3312" y="720"/>
              <a:ext cx="384" cy="442"/>
              <a:chOff x="1152" y="3582"/>
              <a:chExt cx="384" cy="442"/>
            </a:xfrm>
          </p:grpSpPr>
          <p:sp>
            <p:nvSpPr>
              <p:cNvPr id="726177" name="Text Box 161"/>
              <p:cNvSpPr txBox="1">
                <a:spLocks noChangeArrowheads="1"/>
              </p:cNvSpPr>
              <p:nvPr/>
            </p:nvSpPr>
            <p:spPr bwMode="auto">
              <a:xfrm>
                <a:off x="1152" y="358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n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</a:t>
                </a:r>
              </a:p>
            </p:txBody>
          </p:sp>
          <p:sp>
            <p:nvSpPr>
              <p:cNvPr id="8236" name="Freeform 162"/>
              <p:cNvSpPr>
                <a:spLocks/>
              </p:cNvSpPr>
              <p:nvPr/>
            </p:nvSpPr>
            <p:spPr bwMode="auto">
              <a:xfrm>
                <a:off x="1272" y="3666"/>
                <a:ext cx="194" cy="1"/>
              </a:xfrm>
              <a:custGeom>
                <a:avLst/>
                <a:gdLst>
                  <a:gd name="T0" fmla="*/ 0 w 194"/>
                  <a:gd name="T1" fmla="*/ 0 h 1"/>
                  <a:gd name="T2" fmla="*/ 194 w 194"/>
                  <a:gd name="T3" fmla="*/ 0 h 1"/>
                  <a:gd name="T4" fmla="*/ 0 60000 65536"/>
                  <a:gd name="T5" fmla="*/ 0 60000 65536"/>
                  <a:gd name="T6" fmla="*/ 0 w 194"/>
                  <a:gd name="T7" fmla="*/ 0 h 1"/>
                  <a:gd name="T8" fmla="*/ 194 w 194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8195" name="Object 16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906"/>
              <a:ext cx="168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726180" name="Oval 164"/>
          <p:cNvSpPr>
            <a:spLocks noChangeArrowheads="1"/>
          </p:cNvSpPr>
          <p:nvPr/>
        </p:nvSpPr>
        <p:spPr bwMode="auto">
          <a:xfrm>
            <a:off x="7391400" y="4800600"/>
            <a:ext cx="1066800" cy="685800"/>
          </a:xfrm>
          <a:prstGeom prst="ellipse">
            <a:avLst/>
          </a:prstGeom>
          <a:noFill/>
          <a:ln w="9525">
            <a:noFill/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0</a:t>
            </a:r>
            <a:endParaRPr lang="ru-RU" sz="36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25" name="Group 165"/>
          <p:cNvGrpSpPr>
            <a:grpSpLocks/>
          </p:cNvGrpSpPr>
          <p:nvPr/>
        </p:nvGrpSpPr>
        <p:grpSpPr bwMode="auto">
          <a:xfrm>
            <a:off x="6400800" y="5638800"/>
            <a:ext cx="1143000" cy="701675"/>
            <a:chOff x="2976" y="720"/>
            <a:chExt cx="720" cy="442"/>
          </a:xfrm>
        </p:grpSpPr>
        <p:grpSp>
          <p:nvGrpSpPr>
            <p:cNvPr id="8227" name="Group 166"/>
            <p:cNvGrpSpPr>
              <a:grpSpLocks/>
            </p:cNvGrpSpPr>
            <p:nvPr/>
          </p:nvGrpSpPr>
          <p:grpSpPr bwMode="auto">
            <a:xfrm>
              <a:off x="2976" y="720"/>
              <a:ext cx="384" cy="442"/>
              <a:chOff x="816" y="3582"/>
              <a:chExt cx="384" cy="442"/>
            </a:xfrm>
          </p:grpSpPr>
          <p:sp>
            <p:nvSpPr>
              <p:cNvPr id="726183" name="Text Box 167"/>
              <p:cNvSpPr txBox="1">
                <a:spLocks noChangeArrowheads="1"/>
              </p:cNvSpPr>
              <p:nvPr/>
            </p:nvSpPr>
            <p:spPr bwMode="auto">
              <a:xfrm>
                <a:off x="816" y="358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8232" name="Freeform 168"/>
              <p:cNvSpPr>
                <a:spLocks/>
              </p:cNvSpPr>
              <p:nvPr/>
            </p:nvSpPr>
            <p:spPr bwMode="auto">
              <a:xfrm>
                <a:off x="932" y="3676"/>
                <a:ext cx="194" cy="2"/>
              </a:xfrm>
              <a:custGeom>
                <a:avLst/>
                <a:gdLst>
                  <a:gd name="T0" fmla="*/ 0 w 194"/>
                  <a:gd name="T1" fmla="*/ 0 h 2"/>
                  <a:gd name="T2" fmla="*/ 194 w 194"/>
                  <a:gd name="T3" fmla="*/ 2 h 2"/>
                  <a:gd name="T4" fmla="*/ 0 60000 65536"/>
                  <a:gd name="T5" fmla="*/ 0 60000 65536"/>
                  <a:gd name="T6" fmla="*/ 0 w 194"/>
                  <a:gd name="T7" fmla="*/ 0 h 2"/>
                  <a:gd name="T8" fmla="*/ 194 w 194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4" h="2">
                    <a:moveTo>
                      <a:pt x="0" y="0"/>
                    </a:moveTo>
                    <a:lnTo>
                      <a:pt x="194" y="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28" name="Group 169"/>
            <p:cNvGrpSpPr>
              <a:grpSpLocks/>
            </p:cNvGrpSpPr>
            <p:nvPr/>
          </p:nvGrpSpPr>
          <p:grpSpPr bwMode="auto">
            <a:xfrm>
              <a:off x="3312" y="720"/>
              <a:ext cx="384" cy="442"/>
              <a:chOff x="1152" y="3582"/>
              <a:chExt cx="384" cy="442"/>
            </a:xfrm>
          </p:grpSpPr>
          <p:sp>
            <p:nvSpPr>
              <p:cNvPr id="726186" name="Text Box 170"/>
              <p:cNvSpPr txBox="1">
                <a:spLocks noChangeArrowheads="1"/>
              </p:cNvSpPr>
              <p:nvPr/>
            </p:nvSpPr>
            <p:spPr bwMode="auto">
              <a:xfrm>
                <a:off x="1152" y="358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n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</a:t>
                </a:r>
              </a:p>
            </p:txBody>
          </p:sp>
          <p:sp>
            <p:nvSpPr>
              <p:cNvPr id="8230" name="Freeform 171"/>
              <p:cNvSpPr>
                <a:spLocks/>
              </p:cNvSpPr>
              <p:nvPr/>
            </p:nvSpPr>
            <p:spPr bwMode="auto">
              <a:xfrm>
                <a:off x="1272" y="3666"/>
                <a:ext cx="194" cy="1"/>
              </a:xfrm>
              <a:custGeom>
                <a:avLst/>
                <a:gdLst>
                  <a:gd name="T0" fmla="*/ 0 w 194"/>
                  <a:gd name="T1" fmla="*/ 0 h 1"/>
                  <a:gd name="T2" fmla="*/ 194 w 194"/>
                  <a:gd name="T3" fmla="*/ 0 h 1"/>
                  <a:gd name="T4" fmla="*/ 0 60000 65536"/>
                  <a:gd name="T5" fmla="*/ 0 60000 65536"/>
                  <a:gd name="T6" fmla="*/ 0 w 194"/>
                  <a:gd name="T7" fmla="*/ 0 h 1"/>
                  <a:gd name="T8" fmla="*/ 194 w 194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94" h="1">
                    <a:moveTo>
                      <a:pt x="0" y="0"/>
                    </a:moveTo>
                    <a:lnTo>
                      <a:pt x="19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8194" name="Object 17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906"/>
              <a:ext cx="168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726189" name="Oval 173"/>
          <p:cNvSpPr>
            <a:spLocks noChangeArrowheads="1"/>
          </p:cNvSpPr>
          <p:nvPr/>
        </p:nvSpPr>
        <p:spPr bwMode="auto">
          <a:xfrm>
            <a:off x="7391400" y="5715000"/>
            <a:ext cx="1066800" cy="685800"/>
          </a:xfrm>
          <a:prstGeom prst="ellipse">
            <a:avLst/>
          </a:prstGeom>
          <a:noFill/>
          <a:ln w="9525">
            <a:noFill/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&lt; 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0</a:t>
            </a:r>
            <a:endParaRPr lang="ru-RU" sz="36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226" name="Text Box 174"/>
          <p:cNvSpPr txBox="1">
            <a:spLocks noChangeArrowheads="1"/>
          </p:cNvSpPr>
          <p:nvPr/>
        </p:nvSpPr>
        <p:spPr bwMode="auto">
          <a:xfrm>
            <a:off x="457200" y="375702"/>
            <a:ext cx="61277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Задача. </a:t>
            </a:r>
            <a:r>
              <a:rPr lang="ru-RU" sz="3200" dirty="0" smtClean="0"/>
              <a:t>Определите </a:t>
            </a:r>
            <a:r>
              <a:rPr lang="ru-RU" sz="3200" dirty="0"/>
              <a:t>знак </a:t>
            </a:r>
            <a:r>
              <a:rPr lang="ru-RU" sz="3200" dirty="0" smtClean="0"/>
              <a:t>скалярного произведения:</a:t>
            </a:r>
            <a:endParaRPr lang="ru-RU" sz="3200" dirty="0"/>
          </a:p>
        </p:txBody>
      </p:sp>
      <p:sp>
        <p:nvSpPr>
          <p:cNvPr id="93" name="Freeform 52"/>
          <p:cNvSpPr>
            <a:spLocks/>
          </p:cNvSpPr>
          <p:nvPr/>
        </p:nvSpPr>
        <p:spPr bwMode="auto">
          <a:xfrm rot="3588301">
            <a:off x="2895817" y="3135755"/>
            <a:ext cx="577415" cy="227167"/>
          </a:xfrm>
          <a:custGeom>
            <a:avLst/>
            <a:gdLst>
              <a:gd name="T0" fmla="*/ 0 w 472"/>
              <a:gd name="T1" fmla="*/ 123 h 123"/>
              <a:gd name="T2" fmla="*/ 224 w 472"/>
              <a:gd name="T3" fmla="*/ 3 h 123"/>
              <a:gd name="T4" fmla="*/ 472 w 472"/>
              <a:gd name="T5" fmla="*/ 107 h 123"/>
              <a:gd name="T6" fmla="*/ 0 60000 65536"/>
              <a:gd name="T7" fmla="*/ 0 60000 65536"/>
              <a:gd name="T8" fmla="*/ 0 60000 65536"/>
              <a:gd name="T9" fmla="*/ 0 w 472"/>
              <a:gd name="T10" fmla="*/ 0 h 123"/>
              <a:gd name="T11" fmla="*/ 472 w 472"/>
              <a:gd name="T12" fmla="*/ 123 h 1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123">
                <a:moveTo>
                  <a:pt x="0" y="123"/>
                </a:moveTo>
                <a:cubicBezTo>
                  <a:pt x="37" y="103"/>
                  <a:pt x="145" y="6"/>
                  <a:pt x="224" y="3"/>
                </a:cubicBezTo>
                <a:cubicBezTo>
                  <a:pt x="303" y="0"/>
                  <a:pt x="420" y="85"/>
                  <a:pt x="472" y="107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29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2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2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2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2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2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2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6128" grpId="0"/>
      <p:bldP spid="726148" grpId="0"/>
      <p:bldP spid="726149" grpId="0"/>
      <p:bldP spid="726170" grpId="0"/>
      <p:bldP spid="726171" grpId="0"/>
      <p:bldP spid="726180" grpId="0"/>
      <p:bldP spid="7261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107</a:t>
            </a:r>
            <a:r>
              <a:rPr lang="ru-RU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Скалярное </a:t>
            </a:r>
            <a:r>
              <a:rPr lang="ru-RU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произведение векторов в координатах</a:t>
            </a: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Скалярное произведение векторов можно вычислить ещё по одной формуле, если известны координаты этих векторов.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 txBox="1">
                <a:spLocks/>
              </p:cNvSpPr>
              <p:nvPr/>
            </p:nvSpPr>
            <p:spPr>
              <a:xfrm>
                <a:off x="609600" y="3221360"/>
                <a:ext cx="8229600" cy="22238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800" dirty="0" smtClean="0"/>
                  <a:t>В прямоугольной системе координат скалярное произведение векторов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  <m:d>
                      <m:dPr>
                        <m:begChr m:val="{"/>
                        <m:endChr m:val="}"/>
                        <m:ctrlPr>
                          <a:rPr lang="ru-RU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;</m:t>
                        </m:r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dirty="0" smtClean="0"/>
                  <a:t> </a:t>
                </a:r>
                <a:r>
                  <a:rPr lang="ru-RU" sz="2800" dirty="0" smtClean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𝒃</m:t>
                        </m:r>
                      </m:e>
                    </m:acc>
                    <m:d>
                      <m:dPr>
                        <m:begChr m:val="{"/>
                        <m:endChr m:val="}"/>
                        <m:ctrlPr>
                          <a:rPr lang="ru-RU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;</m:t>
                        </m:r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2800" dirty="0" smtClean="0"/>
                  <a:t> вычисляется по формуле: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sz="4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  <m:r>
                        <a:rPr lang="ru-RU" sz="4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ru-RU" sz="4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ru-RU" sz="4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r>
                        <a:rPr lang="ru-RU" sz="4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221360"/>
                <a:ext cx="8229600" cy="2223863"/>
              </a:xfrm>
              <a:prstGeom prst="rect">
                <a:avLst/>
              </a:prstGeom>
              <a:blipFill rotWithShape="1">
                <a:blip r:embed="rId3"/>
                <a:stretch>
                  <a:fillRect l="-1481" t="-24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486994" y="3161065"/>
            <a:ext cx="7920880" cy="23444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216" y="5337796"/>
            <a:ext cx="1566562" cy="132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68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Содержимое 4"/>
          <p:cNvSpPr>
            <a:spLocks noGrp="1"/>
          </p:cNvSpPr>
          <p:nvPr>
            <p:ph sz="half" idx="1"/>
          </p:nvPr>
        </p:nvSpPr>
        <p:spPr>
          <a:xfrm>
            <a:off x="468313" y="3717032"/>
            <a:ext cx="2170112" cy="504056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</a:pP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dirty="0" smtClean="0"/>
          </a:p>
        </p:txBody>
      </p:sp>
      <p:sp>
        <p:nvSpPr>
          <p:cNvPr id="6148" name="Содержимое 5"/>
          <p:cNvSpPr>
            <a:spLocks noGrp="1"/>
          </p:cNvSpPr>
          <p:nvPr>
            <p:ph sz="half" idx="2"/>
          </p:nvPr>
        </p:nvSpPr>
        <p:spPr>
          <a:xfrm>
            <a:off x="3059832" y="2348880"/>
            <a:ext cx="5627687" cy="3805237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</a:pP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sz="3000" dirty="0" smtClean="0"/>
          </a:p>
          <a:p>
            <a:pPr eaLnBrk="1" hangingPunct="1">
              <a:buFont typeface="Arial" charset="0"/>
              <a:buNone/>
            </a:pP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dirty="0" smtClean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67544" y="274638"/>
            <a:ext cx="84249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№1044(а)</a:t>
            </a:r>
            <a:r>
              <a:rPr lang="ru-RU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4912" y="1417638"/>
            <a:ext cx="1127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Дано: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04912" y="2238573"/>
            <a:ext cx="1309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Найти: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20345" y="2930792"/>
            <a:ext cx="17959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Решение: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93913" y="5805264"/>
            <a:ext cx="2109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800" dirty="0">
                <a:cs typeface="Arial" pitchFamily="34" charset="0"/>
              </a:rPr>
              <a:t>– 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2,5</a:t>
            </a: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/>
              <p:cNvSpPr/>
              <p:nvPr/>
            </p:nvSpPr>
            <p:spPr>
              <a:xfrm>
                <a:off x="1732144" y="1163466"/>
                <a:ext cx="3462615" cy="10315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latin typeface="Cambria Math"/>
                            </a:rPr>
                            <m:t>𝒂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3200" b="1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32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3200" b="1" i="1" smtClean="0"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ru-RU" sz="3200" b="1" i="1" smtClean="0">
                                  <a:latin typeface="Cambria Math"/>
                                </a:rPr>
                                <m:t>𝟒</m:t>
                              </m:r>
                            </m:den>
                          </m:f>
                          <m:r>
                            <a:rPr lang="en-US" sz="3200" b="1" i="1">
                              <a:latin typeface="Cambria Math"/>
                            </a:rPr>
                            <m:t>;</m:t>
                          </m:r>
                          <m:r>
                            <a:rPr lang="ru-RU" sz="32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ru-RU" sz="3200" b="1" i="1" smtClean="0">
                              <a:latin typeface="Cambria Math"/>
                            </a:rPr>
                            <m:t>𝟏</m:t>
                          </m:r>
                        </m:e>
                      </m:d>
                      <m:r>
                        <m:rPr>
                          <m:nor/>
                        </m:rPr>
                        <a:rPr lang="en-US" sz="3200" b="1" dirty="0"/>
                        <m:t>, </m:t>
                      </m:r>
                      <m:acc>
                        <m:accPr>
                          <m:chr m:val="⃗"/>
                          <m:ctrlPr>
                            <a:rPr lang="ru-RU" sz="3200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latin typeface="Cambria Math"/>
                            </a:rPr>
                            <m:t>𝒃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32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32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sz="3200" b="1" i="1">
                              <a:latin typeface="Cambria Math"/>
                            </a:rPr>
                            <m:t>;</m:t>
                          </m:r>
                          <m:r>
                            <a:rPr lang="ru-RU" sz="3200" b="1" i="1" smtClean="0">
                              <a:latin typeface="Cambria Math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144" y="1163466"/>
                <a:ext cx="3462615" cy="10315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1840579" y="2151486"/>
                <a:ext cx="1064329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sz="32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79" y="2151486"/>
                <a:ext cx="1064329" cy="6580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2488266" y="2930792"/>
                <a:ext cx="4405117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sz="32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  <m:r>
                        <a:rPr lang="ru-RU" sz="32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ru-RU" sz="32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ru-RU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ru-RU" sz="32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r>
                        <a:rPr lang="ru-RU" sz="32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ru-RU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266" y="2930792"/>
                <a:ext cx="4405117" cy="6580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/>
              <p:cNvSpPr/>
              <p:nvPr/>
            </p:nvSpPr>
            <p:spPr>
              <a:xfrm>
                <a:off x="2416286" y="3588857"/>
                <a:ext cx="4701736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sz="32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  <m:r>
                        <a:rPr lang="ru-RU" sz="32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ru-RU" sz="32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ru-RU" sz="32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e>
                      </m:d>
                      <m:r>
                        <a:rPr lang="ru-RU" sz="32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𝟑</m:t>
                      </m:r>
                      <m:r>
                        <a:rPr lang="ru-RU" sz="32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3200" b="0" dirty="0" smtClean="0">
                  <a:solidFill>
                    <a:schemeClr val="tx1"/>
                  </a:solidFill>
                  <a:ea typeface="Cambria Math"/>
                </a:endParaRPr>
              </a:p>
            </p:txBody>
          </p:sp>
        </mc:Choice>
        <mc:Fallback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6286" y="3588857"/>
                <a:ext cx="4701736" cy="101431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Прямоугольник 20"/>
              <p:cNvSpPr/>
              <p:nvPr/>
            </p:nvSpPr>
            <p:spPr>
              <a:xfrm>
                <a:off x="2497844" y="4527120"/>
                <a:ext cx="3161122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𝟑</m:t>
                      </m:r>
                      <m:r>
                        <a:rPr lang="ru-RU" sz="32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ru-RU" sz="3200" b="1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</m:oMath>
                  </m:oMathPara>
                </a14:m>
                <a:endParaRPr lang="ru-RU" sz="3200" b="1" dirty="0" smtClean="0">
                  <a:solidFill>
                    <a:schemeClr val="tx1"/>
                  </a:solidFill>
                  <a:ea typeface="Cambria Math"/>
                </a:endParaRPr>
              </a:p>
            </p:txBody>
          </p:sp>
        </mc:Choice>
        <mc:Fallback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7844" y="4527120"/>
                <a:ext cx="3161122" cy="101431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578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/>
      <p:bldP spid="19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Теорема</a:t>
            </a:r>
            <a:b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 перпендикулярности векторов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3052935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ru-RU" sz="2800" dirty="0" smtClean="0">
                    <a:latin typeface="Arial" pitchFamily="34" charset="0"/>
                    <a:cs typeface="Arial" pitchFamily="34" charset="0"/>
                  </a:rPr>
                  <a:t>Теорему о перпендикулярности векторов можно перефразировать:</a:t>
                </a:r>
              </a:p>
              <a:p>
                <a:pPr marL="0" indent="0">
                  <a:buNone/>
                </a:pPr>
                <a:endParaRPr lang="ru-RU" sz="20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ru-RU" sz="2800" dirty="0" smtClean="0">
                    <a:latin typeface="Arial" pitchFamily="34" charset="0"/>
                    <a:cs typeface="Arial" pitchFamily="34" charset="0"/>
                  </a:rPr>
                  <a:t>Ненулевые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  <m:d>
                      <m:dPr>
                        <m:begChr m:val="{"/>
                        <m:endChr m:val="}"/>
                        <m:ctrlPr>
                          <a:rPr lang="ru-RU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;</m:t>
                        </m:r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dirty="0" smtClean="0"/>
                  <a:t> </a:t>
                </a:r>
                <a:r>
                  <a:rPr lang="ru-RU" sz="2800" dirty="0" smtClean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𝒃</m:t>
                        </m:r>
                      </m:e>
                    </m:acc>
                    <m:d>
                      <m:dPr>
                        <m:begChr m:val="{"/>
                        <m:endChr m:val="}"/>
                        <m:ctrlPr>
                          <a:rPr lang="ru-RU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;</m:t>
                        </m:r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2800" dirty="0" smtClean="0">
                    <a:latin typeface="Arial" pitchFamily="34" charset="0"/>
                    <a:cs typeface="Arial" pitchFamily="34" charset="0"/>
                  </a:rPr>
                  <a:t> перпендикулярны тогда и только тогда, когда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ru-RU" sz="4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ru-RU" sz="4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r>
                        <a:rPr lang="ru-RU" sz="4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ru-RU" sz="4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ru-RU" sz="4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3052935"/>
              </a:xfrm>
              <a:blipFill rotWithShape="1">
                <a:blip r:embed="rId3"/>
                <a:stretch>
                  <a:fillRect l="-1481" t="-2000" r="-2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216" y="5337796"/>
            <a:ext cx="1566562" cy="132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27811" y="2780929"/>
            <a:ext cx="7920880" cy="20162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75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1673732" y="1156257"/>
                <a:ext cx="4268348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sz="3200" b="1">
                          <a:latin typeface="Cambria Math"/>
                          <a:ea typeface="Cambria Math"/>
                        </a:rPr>
                        <m:t>⏊</m:t>
                      </m:r>
                      <m:acc>
                        <m:accPr>
                          <m:chr m:val="⃗"/>
                          <m:ctrlPr>
                            <a:rPr lang="ru-RU" sz="3200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ru-RU" sz="3200" b="1" i="1" smtClean="0">
                          <a:latin typeface="Cambria Math"/>
                        </a:rPr>
                        <m:t>,</m:t>
                      </m:r>
                      <m:r>
                        <a:rPr lang="en-US" sz="3200" b="1" i="1" smtClean="0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3200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latin typeface="Cambria Math"/>
                            </a:rPr>
                            <m:t>𝒂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32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𝟒</m:t>
                          </m:r>
                          <m:r>
                            <a:rPr lang="en-US" sz="3200" b="1" i="1">
                              <a:latin typeface="Cambria Math"/>
                            </a:rPr>
                            <m:t>;</m:t>
                          </m:r>
                          <m:r>
                            <a:rPr lang="ru-RU" sz="3200" b="1" i="1" smtClean="0">
                              <a:latin typeface="Cambria Math"/>
                            </a:rPr>
                            <m:t>𝟓</m:t>
                          </m:r>
                        </m:e>
                      </m:d>
                      <m:r>
                        <m:rPr>
                          <m:nor/>
                        </m:rPr>
                        <a:rPr lang="en-US" sz="3200" b="1" dirty="0"/>
                        <m:t>, </m:t>
                      </m:r>
                      <m:acc>
                        <m:accPr>
                          <m:chr m:val="⃗"/>
                          <m:ctrlPr>
                            <a:rPr lang="ru-RU" sz="3200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latin typeface="Cambria Math"/>
                            </a:rPr>
                            <m:t>𝒃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32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3200" b="1" i="1">
                              <a:latin typeface="Cambria Math"/>
                            </a:rPr>
                            <m:t>;</m:t>
                          </m:r>
                          <m:r>
                            <a:rPr lang="en-US" sz="32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3200" b="1" i="1" smtClean="0">
                              <a:latin typeface="Cambria Math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3732" y="1156257"/>
                <a:ext cx="4268348" cy="6580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Заголовок 1"/>
          <p:cNvSpPr txBox="1">
            <a:spLocks/>
          </p:cNvSpPr>
          <p:nvPr/>
        </p:nvSpPr>
        <p:spPr>
          <a:xfrm>
            <a:off x="467544" y="274638"/>
            <a:ext cx="84249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№1047(а).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18288" y="1223487"/>
            <a:ext cx="1127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Дано: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/>
              <p:cNvSpPr/>
              <p:nvPr/>
            </p:nvSpPr>
            <p:spPr>
              <a:xfrm>
                <a:off x="618288" y="1811265"/>
                <a:ext cx="191142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ct val="20000"/>
                  </a:spcBef>
                </a:pPr>
                <a:r>
                  <a:rPr lang="ru-RU" sz="28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Найти:</a:t>
                </a:r>
                <a:r>
                  <a:rPr lang="ru-RU" sz="28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FF0000"/>
                        </a:solidFill>
                        <a:latin typeface="Cambria Math"/>
                      </a:rPr>
                      <m:t>𝒙</m:t>
                    </m:r>
                  </m:oMath>
                </a14:m>
                <a:endParaRPr lang="ru-RU" sz="36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88" y="1811265"/>
                <a:ext cx="1911427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6369" b="-18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593849" y="2463847"/>
                <a:ext cx="8274192" cy="10181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ru-RU" sz="28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Решение</a:t>
                </a:r>
                <a:r>
                  <a:rPr lang="ru-RU" sz="28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: Так как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latin typeface="Cambria Math"/>
                          </a:rPr>
                          <m:t>𝒂</m:t>
                        </m:r>
                      </m:e>
                    </m:acc>
                    <m:r>
                      <a:rPr lang="ru-RU" sz="2800" b="1">
                        <a:latin typeface="Cambria Math"/>
                        <a:ea typeface="Cambria Math"/>
                      </a:rPr>
                      <m:t>⏊</m:t>
                    </m:r>
                    <m:acc>
                      <m:accPr>
                        <m:chr m:val="⃗"/>
                        <m:ctrlPr>
                          <a:rPr lang="ru-RU" sz="28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latin typeface="Cambria Math"/>
                          </a:rPr>
                          <m:t>𝒃</m:t>
                        </m:r>
                      </m:e>
                    </m:acc>
                    <m:r>
                      <a:rPr lang="ru-RU" sz="2800" i="1">
                        <a:latin typeface="Cambria Math"/>
                      </a:rPr>
                      <m:t>,</m:t>
                    </m:r>
                    <m:r>
                      <a:rPr lang="en-US" sz="2800" i="1">
                        <a:latin typeface="Cambria Math"/>
                      </a:rPr>
                      <m:t> </m:t>
                    </m:r>
                  </m:oMath>
                </a14:m>
                <a:r>
                  <a:rPr lang="ru-RU" sz="28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то их скалярное произведение равно 0.</a:t>
                </a:r>
                <a:endParaRPr lang="ru-RU" sz="28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49" y="2463847"/>
                <a:ext cx="8274192" cy="1018164"/>
              </a:xfrm>
              <a:prstGeom prst="rect">
                <a:avLst/>
              </a:prstGeom>
              <a:blipFill rotWithShape="1">
                <a:blip r:embed="rId5"/>
                <a:stretch>
                  <a:fillRect l="-1473" b="-155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592428" y="5890773"/>
            <a:ext cx="1867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Ответ: 7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,5</a:t>
            </a: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1937724" y="3416553"/>
                <a:ext cx="5166927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sz="32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  <m:r>
                        <a:rPr lang="ru-RU" sz="32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ru-RU" sz="32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ru-RU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ru-RU" sz="32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r>
                        <a:rPr lang="ru-RU" sz="32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ru-RU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ru-RU" sz="3200" b="0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724" y="3416553"/>
                <a:ext cx="5166927" cy="6580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1977084" y="4074618"/>
                <a:ext cx="5035353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sz="32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  <m:r>
                        <a:rPr lang="ru-RU" sz="32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𝟒</m:t>
                      </m:r>
                      <m:r>
                        <a:rPr lang="ru-RU" sz="32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ru-RU" sz="32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ru-RU" sz="32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sz="3200" b="1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ru-RU" sz="3200" b="1" i="1">
                              <a:latin typeface="Cambria Math"/>
                              <a:ea typeface="Cambria Math"/>
                            </a:rPr>
                            <m:t>𝟔</m:t>
                          </m:r>
                        </m:e>
                      </m:d>
                      <m:r>
                        <a:rPr lang="ru-RU" sz="32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84" y="4074618"/>
                <a:ext cx="5035353" cy="6580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3287836" y="4704679"/>
                <a:ext cx="278435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𝟒</m:t>
                      </m:r>
                      <m:r>
                        <a:rPr lang="ru-RU" sz="32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𝟑𝟎</m:t>
                      </m:r>
                      <m:r>
                        <a:rPr lang="ru-RU" sz="32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7836" y="4704679"/>
                <a:ext cx="2784352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Прямоугольник 20"/>
              <p:cNvSpPr/>
              <p:nvPr/>
            </p:nvSpPr>
            <p:spPr>
              <a:xfrm>
                <a:off x="3287836" y="5111311"/>
                <a:ext cx="206819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𝟒</m:t>
                      </m:r>
                      <m:r>
                        <a:rPr lang="ru-RU" sz="32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𝟑𝟎</m:t>
                      </m:r>
                    </m:oMath>
                  </m:oMathPara>
                </a14:m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7836" y="5111311"/>
                <a:ext cx="2068195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Прямоугольник 21"/>
              <p:cNvSpPr/>
              <p:nvPr/>
            </p:nvSpPr>
            <p:spPr>
              <a:xfrm>
                <a:off x="3301605" y="5554107"/>
                <a:ext cx="169296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𝟕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</m:oMath>
                  </m:oMathPara>
                </a14:m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605" y="5554107"/>
                <a:ext cx="1692964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352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5" grpId="0"/>
      <p:bldP spid="14" grpId="0"/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476672"/>
            <a:ext cx="849694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2600" dirty="0" smtClean="0"/>
              <a:t>Формулу для нахождения косинуса угла между векторами</a:t>
            </a:r>
            <a:endParaRPr lang="ru-RU" sz="2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73"/>
              <p:cNvSpPr txBox="1">
                <a:spLocks noChangeArrowheads="1"/>
              </p:cNvSpPr>
              <p:nvPr/>
            </p:nvSpPr>
            <p:spPr bwMode="auto">
              <a:xfrm>
                <a:off x="434678" y="1061343"/>
                <a:ext cx="3556916" cy="12108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ru-RU" sz="28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∠</m:t>
                      </m:r>
                      <m:d>
                        <m:dPr>
                          <m:ctrlPr>
                            <a:rPr lang="ru-RU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a:rPr lang="ru-RU" sz="2800" b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;</m:t>
                          </m:r>
                          <m:acc>
                            <m:accPr>
                              <m:chr m:val="⃗"/>
                              <m:ctrlPr>
                                <a:rPr lang="ru-RU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  <m:r>
                        <a:rPr lang="ru-RU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ru-RU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ru-RU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ru-RU" sz="28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</m:e>
                          </m:d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ru-RU" sz="28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ru-RU" sz="2800" b="1" dirty="0"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>
          <p:sp>
            <p:nvSpPr>
              <p:cNvPr id="5" name="Text 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4678" y="1061343"/>
                <a:ext cx="3556916" cy="121084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395536" y="2751891"/>
            <a:ext cx="549932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dirty="0"/>
              <a:t>можно переделать в новую </a:t>
            </a:r>
            <a:r>
              <a:rPr lang="ru-RU" sz="2600" dirty="0" smtClean="0"/>
              <a:t>формулу:</a:t>
            </a:r>
            <a:endParaRPr lang="ru-RU" sz="2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73"/>
              <p:cNvSpPr txBox="1">
                <a:spLocks noChangeArrowheads="1"/>
              </p:cNvSpPr>
              <p:nvPr/>
            </p:nvSpPr>
            <p:spPr bwMode="auto">
              <a:xfrm>
                <a:off x="569649" y="3501005"/>
                <a:ext cx="7632848" cy="16934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ru-RU" sz="3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∠</m:t>
                      </m:r>
                      <m:d>
                        <m:dPr>
                          <m:ctrlPr>
                            <a:rPr lang="ru-RU" sz="3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a:rPr lang="ru-RU" sz="3400" b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;</m:t>
                          </m:r>
                          <m:acc>
                            <m:accPr>
                              <m:chr m:val="⃗"/>
                              <m:ctrlPr>
                                <a:rPr lang="ru-RU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  <m:r>
                        <a:rPr lang="ru-RU" sz="3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ru-RU" sz="3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ru-RU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ru-RU" sz="3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ru-RU" sz="3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ru-RU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3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ru-RU" sz="3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sSub>
                                    <m:sSubPr>
                                      <m:ctrlPr>
                                        <a:rPr lang="ru-RU" sz="34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4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34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  <m:sub/>
                                <m:sup>
                                  <m:r>
                                    <a:rPr lang="en-US" sz="3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3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sz="3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sSub>
                                    <m:sSubPr>
                                      <m:ctrlPr>
                                        <a:rPr lang="ru-RU" sz="34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34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  <m:sub/>
                                <m:sup>
                                  <m:r>
                                    <a:rPr lang="en-US" sz="3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rad>
                          <m:r>
                            <a:rPr lang="ru-RU" sz="34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ru-RU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ru-RU" sz="3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sSub>
                                    <m:sSubPr>
                                      <m:ctrlPr>
                                        <a:rPr lang="ru-RU" sz="34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4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3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b>
                                  </m:sSub>
                                </m:e>
                                <m:sub/>
                                <m:sup>
                                  <m:r>
                                    <a:rPr lang="en-US" sz="3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3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sz="3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sSub>
                                    <m:sSubPr>
                                      <m:ctrlPr>
                                        <a:rPr lang="ru-RU" sz="34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400" b="1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3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b>
                                  </m:sSub>
                                </m:e>
                                <m:sub/>
                                <m:sup>
                                  <m:r>
                                    <a:rPr lang="en-US" sz="3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</m:oMath>
                  </m:oMathPara>
                </a14:m>
                <a:endParaRPr lang="ru-RU" sz="3400" b="1" dirty="0"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>
          <p:sp>
            <p:nvSpPr>
              <p:cNvPr id="8" name="Text 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9649" y="3501005"/>
                <a:ext cx="7632848" cy="169341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569649" y="3442364"/>
            <a:ext cx="7746768" cy="17520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216" y="5337796"/>
            <a:ext cx="1566562" cy="132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4587506" y="1118841"/>
                <a:ext cx="3875868" cy="5872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sz="28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  <m:r>
                        <a:rPr lang="ru-RU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ru-RU" sz="28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ru-RU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ru-RU" sz="28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r>
                        <a:rPr lang="ru-RU" sz="28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ru-RU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506" y="1118841"/>
                <a:ext cx="3875868" cy="5872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4587506" y="1844823"/>
                <a:ext cx="2643159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</m:e>
                      </m:d>
                      <m:r>
                        <a:rPr lang="ru-RU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2800" b="1" dirty="0"/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506" y="1844823"/>
                <a:ext cx="2643159" cy="61645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7161926" y="1977899"/>
            <a:ext cx="13660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5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500" dirty="0" smtClean="0"/>
              <a:t>длина </a:t>
            </a:r>
          </a:p>
          <a:p>
            <a:pPr>
              <a:lnSpc>
                <a:spcPct val="80000"/>
              </a:lnSpc>
            </a:pPr>
            <a:r>
              <a:rPr lang="ru-RU" sz="2500" dirty="0" smtClean="0"/>
              <a:t>вектора</a:t>
            </a:r>
            <a:endParaRPr lang="ru-RU" sz="25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34678" y="1071078"/>
            <a:ext cx="3556916" cy="120110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616106" y="1118841"/>
            <a:ext cx="3847268" cy="58727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616106" y="1874686"/>
            <a:ext cx="2545820" cy="58727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14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618288" y="274638"/>
            <a:ext cx="82741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Задача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8288" y="1326948"/>
            <a:ext cx="1127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Дано: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574745" y="1983671"/>
                <a:ext cx="255709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ct val="20000"/>
                  </a:spcBef>
                </a:pPr>
                <a:r>
                  <a:rPr lang="ru-RU" sz="28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Найти: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/>
                      </a:rPr>
                      <m:t> </m:t>
                    </m:r>
                    <m:r>
                      <a:rPr lang="en-US" sz="2800" b="1" i="1">
                        <a:latin typeface="Cambria Math"/>
                      </a:rPr>
                      <m:t>𝒄𝒐𝒔</m:t>
                    </m:r>
                    <m:r>
                      <a:rPr lang="en-US" sz="2800" b="1" i="1">
                        <a:latin typeface="Cambria Math"/>
                        <a:ea typeface="Cambria Math"/>
                      </a:rPr>
                      <m:t>𝜶</m:t>
                    </m:r>
                  </m:oMath>
                </a14:m>
                <a:endParaRPr lang="ru-RU" sz="2800" b="1" dirty="0"/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45" y="1983671"/>
                <a:ext cx="2557095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4762" t="-13953" b="-29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597587" y="2589093"/>
            <a:ext cx="228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Решение</a:t>
            </a: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805529" y="1259718"/>
                <a:ext cx="3096344" cy="657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d>
                      <m:dPr>
                        <m:begChr m:val="{"/>
                        <m:endChr m:val="}"/>
                        <m:ctrlPr>
                          <a:rPr lang="ru-RU" sz="32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/>
                          </a:rPr>
                          <m:t>1;1</m:t>
                        </m:r>
                      </m:e>
                    </m:d>
                  </m:oMath>
                </a14:m>
                <a:r>
                  <a:rPr lang="en-US" sz="3200" dirty="0" smtClean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/>
                          </a:rPr>
                          <m:t>𝑏</m:t>
                        </m:r>
                      </m:e>
                    </m:acc>
                    <m:d>
                      <m:dPr>
                        <m:begChr m:val="{"/>
                        <m:endChr m:val="}"/>
                        <m:ctrlPr>
                          <a:rPr lang="ru-RU" sz="3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/>
                          </a:rPr>
                          <m:t>3</m:t>
                        </m:r>
                        <m:r>
                          <a:rPr lang="en-US" sz="3200" i="1">
                            <a:latin typeface="Cambria Math"/>
                          </a:rPr>
                          <m:t>;</m:t>
                        </m:r>
                        <m:r>
                          <a:rPr lang="en-US" sz="3200" b="0" i="1" smtClean="0">
                            <a:latin typeface="Cambria Math"/>
                          </a:rPr>
                          <m:t>4</m:t>
                        </m:r>
                      </m:e>
                    </m:d>
                  </m:oMath>
                </a14:m>
                <a:r>
                  <a:rPr lang="en-US" sz="3200" dirty="0" smtClean="0"/>
                  <a:t> </a:t>
                </a:r>
                <a:endParaRPr lang="ru-RU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5529" y="1259718"/>
                <a:ext cx="3096344" cy="657681"/>
              </a:xfrm>
              <a:prstGeom prst="rect">
                <a:avLst/>
              </a:prstGeom>
              <a:blipFill rotWithShape="1">
                <a:blip r:embed="rId4"/>
                <a:stretch>
                  <a:fillRect b="-30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73"/>
              <p:cNvSpPr txBox="1">
                <a:spLocks noChangeArrowheads="1"/>
              </p:cNvSpPr>
              <p:nvPr/>
            </p:nvSpPr>
            <p:spPr bwMode="auto">
              <a:xfrm>
                <a:off x="2570628" y="2270195"/>
                <a:ext cx="2664296" cy="12108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ru-RU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ru-RU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ru-RU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ru-RU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ru-RU" sz="28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</m:e>
                          </m:d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ru-RU" sz="28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ru-RU" sz="2800" b="1" dirty="0"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>
          <p:sp>
            <p:nvSpPr>
              <p:cNvPr id="12" name="Text 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0628" y="2270195"/>
                <a:ext cx="2664296" cy="121084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444179" y="3442364"/>
                <a:ext cx="3875869" cy="5872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sz="28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  <m:r>
                        <a:rPr lang="ru-RU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ru-RU" sz="28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ru-RU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ru-RU" sz="28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r>
                        <a:rPr lang="ru-RU" sz="28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ru-RU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79" y="3442364"/>
                <a:ext cx="3875869" cy="5872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Прямоугольник 14"/>
              <p:cNvSpPr/>
              <p:nvPr/>
            </p:nvSpPr>
            <p:spPr>
              <a:xfrm>
                <a:off x="444179" y="4047602"/>
                <a:ext cx="3886064" cy="5872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ru-RU" sz="28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</m:acc>
                      <m:r>
                        <a:rPr lang="ru-RU" sz="28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𝟏</m:t>
                      </m:r>
                      <m:r>
                        <a:rPr lang="ru-RU" sz="28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𝟑</m:t>
                      </m:r>
                      <m:r>
                        <a:rPr lang="ru-RU" sz="28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ru-RU" sz="28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𝟕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79" y="4047602"/>
                <a:ext cx="3886064" cy="5872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419007" y="4625187"/>
                <a:ext cx="2643159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</m:e>
                      </m:d>
                      <m:r>
                        <a:rPr lang="ru-RU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2800" b="1" dirty="0"/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07" y="4625187"/>
                <a:ext cx="2643159" cy="61645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419007" y="5232180"/>
                <a:ext cx="3569054" cy="6315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</m:e>
                      </m:d>
                      <m:r>
                        <a:rPr lang="ru-RU" sz="28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ru-RU" sz="2800" b="1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07" y="5232180"/>
                <a:ext cx="3569054" cy="63158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/>
              <p:cNvSpPr/>
              <p:nvPr/>
            </p:nvSpPr>
            <p:spPr>
              <a:xfrm>
                <a:off x="444179" y="5884847"/>
                <a:ext cx="4461093" cy="6661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  <m:r>
                        <a:rPr lang="ru-RU" sz="28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𝟐𝟓</m:t>
                          </m:r>
                        </m:e>
                      </m:rad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79" y="5884847"/>
                <a:ext cx="4461093" cy="66614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 Box 73"/>
              <p:cNvSpPr txBox="1">
                <a:spLocks noChangeArrowheads="1"/>
              </p:cNvSpPr>
              <p:nvPr/>
            </p:nvSpPr>
            <p:spPr bwMode="auto">
              <a:xfrm>
                <a:off x="4905272" y="4751888"/>
                <a:ext cx="3650666" cy="9794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ru-RU" sz="28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ru-RU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𝟕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e>
                          </m:rad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𝟓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8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/>
                            </a:rPr>
                            <m:t>𝟕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𝟓</m:t>
                          </m:r>
                          <m:rad>
                            <m:radPr>
                              <m:degHide m:val="on"/>
                              <m:ctrlPr>
                                <a:rPr lang="en-US" sz="2800" b="1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1" i="1">
                                  <a:latin typeface="Cambria Math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2800" b="1" dirty="0"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>
          <p:sp>
            <p:nvSpPr>
              <p:cNvPr id="20" name="Text 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05272" y="4751888"/>
                <a:ext cx="3650666" cy="9794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160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  <p:bldP spid="15" grpId="0"/>
      <p:bldP spid="17" grpId="0"/>
      <p:bldP spid="18" grpId="0"/>
      <p:bldP spid="19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ru-RU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8. Свойства </a:t>
            </a:r>
            <a:r>
              <a:rPr lang="ru-RU" sz="3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скалярного </a:t>
            </a:r>
            <a:r>
              <a:rPr lang="ru-RU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произведения </a:t>
            </a:r>
            <a:r>
              <a:rPr lang="ru-RU" sz="3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векторов</a:t>
            </a: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350233"/>
              </p:ext>
            </p:extLst>
          </p:nvPr>
        </p:nvGraphicFramePr>
        <p:xfrm>
          <a:off x="611560" y="1867355"/>
          <a:ext cx="2108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Формула" r:id="rId4" imgW="660400" imgH="228600" progId="Equation.3">
                  <p:embed/>
                </p:oleObj>
              </mc:Choice>
              <mc:Fallback>
                <p:oleObj name="Формула" r:id="rId4" imgW="6604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867355"/>
                        <a:ext cx="21082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699792" y="2178054"/>
            <a:ext cx="48561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400" dirty="0">
                <a:latin typeface="Comic Sans MS" pitchFamily="66" charset="0"/>
              </a:rPr>
              <a:t> </a:t>
            </a:r>
            <a:r>
              <a:rPr lang="ru-RU" sz="2400" dirty="0"/>
              <a:t> – </a:t>
            </a:r>
            <a:r>
              <a:rPr lang="ru-RU" altLang="ru-RU" sz="2400" dirty="0" smtClean="0">
                <a:latin typeface="Arial Unicode MS" pitchFamily="34" charset="-128"/>
              </a:rPr>
              <a:t>переместительное  </a:t>
            </a:r>
            <a:r>
              <a:rPr lang="ru-RU" altLang="ru-RU" sz="2400" dirty="0">
                <a:latin typeface="Arial Unicode MS" pitchFamily="34" charset="-128"/>
              </a:rPr>
              <a:t>свойство</a:t>
            </a: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64831"/>
              </p:ext>
            </p:extLst>
          </p:nvPr>
        </p:nvGraphicFramePr>
        <p:xfrm>
          <a:off x="467544" y="2852575"/>
          <a:ext cx="3400425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Формула" r:id="rId6" imgW="1104900" imgH="254000" progId="Equation.3">
                  <p:embed/>
                </p:oleObj>
              </mc:Choice>
              <mc:Fallback>
                <p:oleObj name="Формула" r:id="rId6" imgW="1104900" imgH="2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852575"/>
                        <a:ext cx="3400425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995936" y="3130306"/>
            <a:ext cx="42066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400" dirty="0"/>
              <a:t> – </a:t>
            </a:r>
            <a:r>
              <a:rPr lang="ru-RU" altLang="ru-RU" sz="2400" dirty="0" smtClean="0">
                <a:latin typeface="Arial Unicode MS" pitchFamily="34" charset="-128"/>
              </a:rPr>
              <a:t>сочетательное  </a:t>
            </a:r>
            <a:r>
              <a:rPr lang="ru-RU" altLang="ru-RU" sz="2400" dirty="0">
                <a:latin typeface="Arial Unicode MS" pitchFamily="34" charset="-128"/>
              </a:rPr>
              <a:t>свойство</a:t>
            </a: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527086"/>
              </p:ext>
            </p:extLst>
          </p:nvPr>
        </p:nvGraphicFramePr>
        <p:xfrm>
          <a:off x="323528" y="4007420"/>
          <a:ext cx="3738563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Формула" r:id="rId8" imgW="1129810" imgH="253890" progId="Equation.3">
                  <p:embed/>
                </p:oleObj>
              </mc:Choice>
              <mc:Fallback>
                <p:oleObj name="Формула" r:id="rId8" imgW="1129810" imgH="25389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007420"/>
                        <a:ext cx="3738563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4209606" y="4305604"/>
            <a:ext cx="49025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400" dirty="0"/>
              <a:t> – </a:t>
            </a:r>
            <a:r>
              <a:rPr lang="ru-RU" altLang="ru-RU" sz="2400" dirty="0" smtClean="0">
                <a:latin typeface="Arial Unicode MS" pitchFamily="34" charset="-128"/>
              </a:rPr>
              <a:t>распределительное </a:t>
            </a:r>
            <a:r>
              <a:rPr lang="ru-RU" altLang="ru-RU" sz="2400" dirty="0" smtClean="0">
                <a:latin typeface="Arial Unicode MS" pitchFamily="34" charset="-128"/>
              </a:rPr>
              <a:t>свойство</a:t>
            </a:r>
            <a:r>
              <a:rPr lang="ru-RU" altLang="ru-RU" sz="2400" dirty="0" smtClean="0">
                <a:latin typeface="Comic Sans MS" pitchFamily="66" charset="0"/>
              </a:rPr>
              <a:t>  </a:t>
            </a:r>
            <a:endParaRPr lang="ru-RU" altLang="ru-RU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43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7" name="Freeform 30"/>
          <p:cNvSpPr>
            <a:spLocks/>
          </p:cNvSpPr>
          <p:nvPr/>
        </p:nvSpPr>
        <p:spPr bwMode="auto">
          <a:xfrm rot="18323156" flipH="1" flipV="1">
            <a:off x="1407922" y="1412593"/>
            <a:ext cx="45719" cy="2756462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stealth" w="lg" len="lg"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6111" name="Freeform 31"/>
          <p:cNvSpPr>
            <a:spLocks/>
          </p:cNvSpPr>
          <p:nvPr/>
        </p:nvSpPr>
        <p:spPr bwMode="auto">
          <a:xfrm rot="18323156" flipV="1">
            <a:off x="5717208" y="1792646"/>
            <a:ext cx="25400" cy="2768600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stealth" w="lg" len="lg"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0" name="Freeform 38"/>
          <p:cNvSpPr>
            <a:spLocks/>
          </p:cNvSpPr>
          <p:nvPr/>
        </p:nvSpPr>
        <p:spPr bwMode="auto">
          <a:xfrm>
            <a:off x="6860072" y="2493635"/>
            <a:ext cx="1793875" cy="1501775"/>
          </a:xfrm>
          <a:custGeom>
            <a:avLst/>
            <a:gdLst>
              <a:gd name="T0" fmla="*/ 1130 w 1130"/>
              <a:gd name="T1" fmla="*/ 0 h 946"/>
              <a:gd name="T2" fmla="*/ 0 w 1130"/>
              <a:gd name="T3" fmla="*/ 946 h 946"/>
              <a:gd name="T4" fmla="*/ 0 60000 65536"/>
              <a:gd name="T5" fmla="*/ 0 60000 65536"/>
              <a:gd name="T6" fmla="*/ 0 w 1130"/>
              <a:gd name="T7" fmla="*/ 0 h 946"/>
              <a:gd name="T8" fmla="*/ 1130 w 1130"/>
              <a:gd name="T9" fmla="*/ 946 h 9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6119" name="Freeform 39"/>
          <p:cNvSpPr>
            <a:spLocks/>
          </p:cNvSpPr>
          <p:nvPr/>
        </p:nvSpPr>
        <p:spPr bwMode="auto">
          <a:xfrm>
            <a:off x="2894649" y="1557779"/>
            <a:ext cx="1781175" cy="1495425"/>
          </a:xfrm>
          <a:custGeom>
            <a:avLst/>
            <a:gdLst>
              <a:gd name="T0" fmla="*/ 1122 w 1122"/>
              <a:gd name="T1" fmla="*/ 0 h 942"/>
              <a:gd name="T2" fmla="*/ 0 w 1122"/>
              <a:gd name="T3" fmla="*/ 942 h 942"/>
              <a:gd name="T4" fmla="*/ 0 60000 65536"/>
              <a:gd name="T5" fmla="*/ 0 60000 65536"/>
              <a:gd name="T6" fmla="*/ 0 w 1122"/>
              <a:gd name="T7" fmla="*/ 0 h 942"/>
              <a:gd name="T8" fmla="*/ 1122 w 1122"/>
              <a:gd name="T9" fmla="*/ 942 h 9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2" h="942">
                <a:moveTo>
                  <a:pt x="1122" y="0"/>
                </a:moveTo>
                <a:lnTo>
                  <a:pt x="0" y="942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6125" name="Oval 45"/>
          <p:cNvSpPr>
            <a:spLocks noChangeArrowheads="1"/>
          </p:cNvSpPr>
          <p:nvPr/>
        </p:nvSpPr>
        <p:spPr bwMode="auto">
          <a:xfrm>
            <a:off x="6827741" y="395731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86132" name="Freeform 52"/>
          <p:cNvSpPr>
            <a:spLocks/>
          </p:cNvSpPr>
          <p:nvPr/>
        </p:nvSpPr>
        <p:spPr bwMode="auto">
          <a:xfrm>
            <a:off x="6485422" y="3519159"/>
            <a:ext cx="749300" cy="195262"/>
          </a:xfrm>
          <a:custGeom>
            <a:avLst/>
            <a:gdLst>
              <a:gd name="T0" fmla="*/ 0 w 472"/>
              <a:gd name="T1" fmla="*/ 123 h 123"/>
              <a:gd name="T2" fmla="*/ 224 w 472"/>
              <a:gd name="T3" fmla="*/ 3 h 123"/>
              <a:gd name="T4" fmla="*/ 472 w 472"/>
              <a:gd name="T5" fmla="*/ 107 h 123"/>
              <a:gd name="T6" fmla="*/ 0 60000 65536"/>
              <a:gd name="T7" fmla="*/ 0 60000 65536"/>
              <a:gd name="T8" fmla="*/ 0 60000 65536"/>
              <a:gd name="T9" fmla="*/ 0 w 472"/>
              <a:gd name="T10" fmla="*/ 0 h 123"/>
              <a:gd name="T11" fmla="*/ 472 w 472"/>
              <a:gd name="T12" fmla="*/ 123 h 1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123">
                <a:moveTo>
                  <a:pt x="0" y="123"/>
                </a:moveTo>
                <a:cubicBezTo>
                  <a:pt x="37" y="103"/>
                  <a:pt x="145" y="6"/>
                  <a:pt x="224" y="3"/>
                </a:cubicBezTo>
                <a:cubicBezTo>
                  <a:pt x="303" y="0"/>
                  <a:pt x="420" y="85"/>
                  <a:pt x="472" y="107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6146" name="Rectangle 66"/>
          <p:cNvSpPr>
            <a:spLocks noChangeArrowheads="1"/>
          </p:cNvSpPr>
          <p:nvPr/>
        </p:nvSpPr>
        <p:spPr bwMode="auto">
          <a:xfrm>
            <a:off x="6683278" y="2969884"/>
            <a:ext cx="2889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ru-RU" sz="3600" b="1" i="1" dirty="0">
                <a:solidFill>
                  <a:srgbClr val="FF0000"/>
                </a:solidFill>
                <a:latin typeface="Symbol" pitchFamily="18" charset="2"/>
              </a:rPr>
              <a:t>a</a:t>
            </a:r>
            <a:endParaRPr lang="ru-RU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6153" name="Text Box 73"/>
              <p:cNvSpPr txBox="1">
                <a:spLocks noChangeArrowheads="1"/>
              </p:cNvSpPr>
              <p:nvPr/>
            </p:nvSpPr>
            <p:spPr bwMode="auto">
              <a:xfrm>
                <a:off x="315926" y="4941168"/>
                <a:ext cx="5905499" cy="5868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2800" dirty="0" smtClean="0">
                    <a:solidFill>
                      <a:schemeClr val="tx1"/>
                    </a:solidFill>
                    <a:effectLst/>
                  </a:rPr>
                  <a:t>Угол между векторами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0" i="1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solidFill>
                      <a:schemeClr val="tx1"/>
                    </a:solidFill>
                    <a:effectLst/>
                  </a:rPr>
                  <a:t>  </a:t>
                </a:r>
                <a:r>
                  <a:rPr lang="ru-RU" sz="2800" dirty="0" smtClean="0">
                    <a:solidFill>
                      <a:schemeClr val="tx1"/>
                    </a:solidFill>
                    <a:effectLst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0" i="1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 smtClean="0">
                    <a:solidFill>
                      <a:schemeClr val="tx1"/>
                    </a:solidFill>
                    <a:effectLst/>
                  </a:rPr>
                  <a:t> равен </a:t>
                </a:r>
                <a:r>
                  <a:rPr lang="el-GR" sz="2800" dirty="0">
                    <a:latin typeface="Cambria Math"/>
                    <a:ea typeface="Cambria Math"/>
                  </a:rPr>
                  <a:t>α</a:t>
                </a:r>
                <a:r>
                  <a:rPr lang="ru-RU" sz="2800" dirty="0">
                    <a:latin typeface="Cambria Math"/>
                    <a:ea typeface="Cambria Math"/>
                  </a:rPr>
                  <a:t>.</a:t>
                </a:r>
                <a:endParaRPr lang="ru-RU" sz="2800" dirty="0"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686153" name="Text 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5926" y="4941168"/>
                <a:ext cx="5905499" cy="586892"/>
              </a:xfrm>
              <a:prstGeom prst="rect">
                <a:avLst/>
              </a:prstGeom>
              <a:blipFill rotWithShape="1">
                <a:blip r:embed="rId4"/>
                <a:stretch>
                  <a:fillRect l="-2167" t="-2083" r="-1754" b="-291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6167" name="Text Box 87"/>
          <p:cNvSpPr txBox="1">
            <a:spLocks noChangeArrowheads="1"/>
          </p:cNvSpPr>
          <p:nvPr/>
        </p:nvSpPr>
        <p:spPr bwMode="auto">
          <a:xfrm>
            <a:off x="6898906" y="3771900"/>
            <a:ext cx="543739" cy="646331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i="1" dirty="0"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73" name="Заголовок 1"/>
          <p:cNvSpPr txBox="1">
            <a:spLocks/>
          </p:cNvSpPr>
          <p:nvPr/>
        </p:nvSpPr>
        <p:spPr>
          <a:xfrm>
            <a:off x="457200" y="274638"/>
            <a:ext cx="8229600" cy="64559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105. Угол между векторами</a:t>
            </a:r>
            <a:endParaRPr lang="ru-RU" sz="34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Объект 2"/>
              <p:cNvSpPr txBox="1">
                <a:spLocks/>
              </p:cNvSpPr>
              <p:nvPr/>
            </p:nvSpPr>
            <p:spPr>
              <a:xfrm>
                <a:off x="293914" y="920237"/>
                <a:ext cx="8229600" cy="74868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ru-RU" sz="2800" dirty="0" smtClean="0"/>
                  <a:t>Рассмотрим два произвольных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2800" dirty="0"/>
                  <a:t> </a:t>
                </a:r>
                <a:r>
                  <a:rPr lang="ru-RU" sz="2800" dirty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ru-RU" sz="2800">
                        <a:latin typeface="Cambria Math"/>
                      </a:rPr>
                      <m:t>.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7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914" y="920237"/>
                <a:ext cx="8229600" cy="748680"/>
              </a:xfrm>
              <a:prstGeom prst="rect">
                <a:avLst/>
              </a:prstGeom>
              <a:blipFill rotWithShape="1">
                <a:blip r:embed="rId5"/>
                <a:stretch>
                  <a:fillRect l="-1481" b="-8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335020" y="2082938"/>
                <a:ext cx="59792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020" y="2082938"/>
                <a:ext cx="597921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268675" y="1694762"/>
                <a:ext cx="588687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0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i="1"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8675" y="1694762"/>
                <a:ext cx="588687" cy="79887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Объект 2"/>
          <p:cNvSpPr txBox="1">
            <a:spLocks/>
          </p:cNvSpPr>
          <p:nvPr/>
        </p:nvSpPr>
        <p:spPr>
          <a:xfrm>
            <a:off x="318570" y="4418231"/>
            <a:ext cx="8229600" cy="52293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dirty="0" smtClean="0"/>
              <a:t>Отложим от точки </a:t>
            </a:r>
            <a:r>
              <a:rPr lang="ru-RU" sz="2800" i="1" dirty="0" smtClean="0"/>
              <a:t>О</a:t>
            </a:r>
            <a:r>
              <a:rPr lang="ru-RU" sz="2800" dirty="0"/>
              <a:t> </a:t>
            </a:r>
            <a:r>
              <a:rPr lang="ru-RU" sz="2800" dirty="0" smtClean="0"/>
              <a:t>равные им векторы.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Прямоугольник 78"/>
              <p:cNvSpPr/>
              <p:nvPr/>
            </p:nvSpPr>
            <p:spPr>
              <a:xfrm>
                <a:off x="5729908" y="2574905"/>
                <a:ext cx="59792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79" name="Прямоугольник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908" y="2574905"/>
                <a:ext cx="597921" cy="70788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Прямоугольник 79"/>
              <p:cNvSpPr/>
              <p:nvPr/>
            </p:nvSpPr>
            <p:spPr>
              <a:xfrm>
                <a:off x="7283655" y="2589261"/>
                <a:ext cx="588687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0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i="1"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0" name="Прямоугольник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3655" y="2589261"/>
                <a:ext cx="588687" cy="79887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 Box 73"/>
              <p:cNvSpPr txBox="1">
                <a:spLocks noChangeArrowheads="1"/>
              </p:cNvSpPr>
              <p:nvPr/>
            </p:nvSpPr>
            <p:spPr bwMode="auto">
              <a:xfrm>
                <a:off x="347379" y="5614814"/>
                <a:ext cx="5905499" cy="7726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2800" dirty="0" smtClean="0">
                    <a:solidFill>
                      <a:schemeClr val="tx1"/>
                    </a:solidFill>
                    <a:effectLst/>
                  </a:rPr>
                  <a:t>Записывают :</a:t>
                </a:r>
                <a14:m>
                  <m:oMath xmlns:m="http://schemas.openxmlformats.org/officeDocument/2006/math">
                    <m:r>
                      <a:rPr lang="ru-RU" sz="36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ru-RU" sz="3600" i="1">
                        <a:latin typeface="Cambria Math"/>
                        <a:ea typeface="Cambria Math"/>
                      </a:rPr>
                      <m:t>∠</m:t>
                    </m:r>
                    <m:d>
                      <m:dPr>
                        <m:ctrlPr>
                          <a:rPr lang="ru-RU" sz="3600" b="0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3600" i="1">
                                <a:solidFill>
                                  <a:schemeClr val="tx1"/>
                                </a:solidFill>
                                <a:effectLst/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600" b="0" i="1">
                                <a:solidFill>
                                  <a:schemeClr val="tx1"/>
                                </a:solidFill>
                                <a:effectLst/>
                                <a:latin typeface="Cambria Math"/>
                              </a:rPr>
                              <m:t>𝑎</m:t>
                            </m:r>
                          </m:e>
                        </m:acc>
                        <m:r>
                          <a:rPr lang="ru-RU" sz="3600" b="0" i="0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;</m:t>
                        </m:r>
                        <m:acc>
                          <m:accPr>
                            <m:chr m:val="⃗"/>
                            <m:ctrlPr>
                              <a:rPr lang="ru-RU" sz="3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ru-RU" sz="3600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3600" b="0" i="1" smtClean="0">
                        <a:latin typeface="Cambria Math"/>
                        <a:ea typeface="Cambria Math"/>
                      </a:rPr>
                      <m:t>α</m:t>
                    </m:r>
                  </m:oMath>
                </a14:m>
                <a:endParaRPr lang="ru-RU" sz="3600" dirty="0"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81" name="Text 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7379" y="5614814"/>
                <a:ext cx="5905499" cy="772647"/>
              </a:xfrm>
              <a:prstGeom prst="rect">
                <a:avLst/>
              </a:prstGeom>
              <a:blipFill rotWithShape="1">
                <a:blip r:embed="rId10"/>
                <a:stretch>
                  <a:fillRect l="-2167" b="-1496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2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216" y="5337796"/>
            <a:ext cx="1566562" cy="132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65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6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6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6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686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686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68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86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6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8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8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8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8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86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86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8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8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1" grpId="0" animBg="1"/>
      <p:bldP spid="20490" grpId="0" animBg="1"/>
      <p:bldP spid="686125" grpId="0" animBg="1"/>
      <p:bldP spid="686132" grpId="0" animBg="1"/>
      <p:bldP spid="686146" grpId="0"/>
      <p:bldP spid="686153" grpId="0"/>
      <p:bldP spid="686167" grpId="0"/>
      <p:bldP spid="77" grpId="0"/>
      <p:bldP spid="79" grpId="0"/>
      <p:bldP spid="80" grpId="0"/>
      <p:bldP spid="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7" name="Freeform 30"/>
          <p:cNvSpPr>
            <a:spLocks/>
          </p:cNvSpPr>
          <p:nvPr/>
        </p:nvSpPr>
        <p:spPr bwMode="auto">
          <a:xfrm rot="18323156" flipH="1" flipV="1">
            <a:off x="1012865" y="1536324"/>
            <a:ext cx="201124" cy="1867554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stealth" w="lg" len="lg"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6119" name="Freeform 39"/>
          <p:cNvSpPr>
            <a:spLocks/>
          </p:cNvSpPr>
          <p:nvPr/>
        </p:nvSpPr>
        <p:spPr bwMode="auto">
          <a:xfrm flipH="1">
            <a:off x="2195737" y="1433423"/>
            <a:ext cx="360040" cy="1495425"/>
          </a:xfrm>
          <a:custGeom>
            <a:avLst/>
            <a:gdLst>
              <a:gd name="T0" fmla="*/ 1122 w 1122"/>
              <a:gd name="T1" fmla="*/ 0 h 942"/>
              <a:gd name="T2" fmla="*/ 0 w 1122"/>
              <a:gd name="T3" fmla="*/ 942 h 942"/>
              <a:gd name="T4" fmla="*/ 0 60000 65536"/>
              <a:gd name="T5" fmla="*/ 0 60000 65536"/>
              <a:gd name="T6" fmla="*/ 0 w 1122"/>
              <a:gd name="T7" fmla="*/ 0 h 942"/>
              <a:gd name="T8" fmla="*/ 1122 w 1122"/>
              <a:gd name="T9" fmla="*/ 942 h 9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2" h="942">
                <a:moveTo>
                  <a:pt x="1122" y="0"/>
                </a:moveTo>
                <a:lnTo>
                  <a:pt x="0" y="942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6125" name="Oval 45"/>
          <p:cNvSpPr>
            <a:spLocks noChangeArrowheads="1"/>
          </p:cNvSpPr>
          <p:nvPr/>
        </p:nvSpPr>
        <p:spPr bwMode="auto">
          <a:xfrm>
            <a:off x="5214784" y="32339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86132" name="Freeform 52"/>
          <p:cNvSpPr>
            <a:spLocks/>
          </p:cNvSpPr>
          <p:nvPr/>
        </p:nvSpPr>
        <p:spPr bwMode="auto">
          <a:xfrm rot="19070450">
            <a:off x="4729141" y="2783513"/>
            <a:ext cx="409614" cy="131558"/>
          </a:xfrm>
          <a:custGeom>
            <a:avLst/>
            <a:gdLst>
              <a:gd name="T0" fmla="*/ 0 w 472"/>
              <a:gd name="T1" fmla="*/ 123 h 123"/>
              <a:gd name="T2" fmla="*/ 224 w 472"/>
              <a:gd name="T3" fmla="*/ 3 h 123"/>
              <a:gd name="T4" fmla="*/ 472 w 472"/>
              <a:gd name="T5" fmla="*/ 107 h 123"/>
              <a:gd name="T6" fmla="*/ 0 60000 65536"/>
              <a:gd name="T7" fmla="*/ 0 60000 65536"/>
              <a:gd name="T8" fmla="*/ 0 60000 65536"/>
              <a:gd name="T9" fmla="*/ 0 w 472"/>
              <a:gd name="T10" fmla="*/ 0 h 123"/>
              <a:gd name="T11" fmla="*/ 472 w 472"/>
              <a:gd name="T12" fmla="*/ 123 h 1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123">
                <a:moveTo>
                  <a:pt x="0" y="123"/>
                </a:moveTo>
                <a:cubicBezTo>
                  <a:pt x="37" y="103"/>
                  <a:pt x="145" y="6"/>
                  <a:pt x="224" y="3"/>
                </a:cubicBezTo>
                <a:cubicBezTo>
                  <a:pt x="303" y="0"/>
                  <a:pt x="420" y="85"/>
                  <a:pt x="472" y="107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6167" name="Text Box 87"/>
          <p:cNvSpPr txBox="1">
            <a:spLocks noChangeArrowheads="1"/>
          </p:cNvSpPr>
          <p:nvPr/>
        </p:nvSpPr>
        <p:spPr bwMode="auto">
          <a:xfrm>
            <a:off x="5252884" y="2948922"/>
            <a:ext cx="543739" cy="646331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i="1" dirty="0"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73" name="Заголовок 1"/>
          <p:cNvSpPr txBox="1">
            <a:spLocks/>
          </p:cNvSpPr>
          <p:nvPr/>
        </p:nvSpPr>
        <p:spPr>
          <a:xfrm>
            <a:off x="457200" y="274638"/>
            <a:ext cx="8229600" cy="106613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Задание.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Определите на глаз градусную меру угла между векторами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36059" y="1903284"/>
                <a:ext cx="59792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059" y="1903284"/>
                <a:ext cx="597921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382518" y="1671228"/>
                <a:ext cx="588687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0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i="1"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2518" y="1671228"/>
                <a:ext cx="588687" cy="79887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Прямоугольник 78"/>
              <p:cNvSpPr/>
              <p:nvPr/>
            </p:nvSpPr>
            <p:spPr>
              <a:xfrm>
                <a:off x="3912762" y="2611170"/>
                <a:ext cx="59792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79" name="Прямоугольник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2762" y="2611170"/>
                <a:ext cx="597921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Прямоугольник 79"/>
              <p:cNvSpPr/>
              <p:nvPr/>
            </p:nvSpPr>
            <p:spPr>
              <a:xfrm>
                <a:off x="5072864" y="2191918"/>
                <a:ext cx="588687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0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i="1"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0" name="Прямоугольник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2864" y="2191918"/>
                <a:ext cx="588687" cy="79887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 Box 73"/>
              <p:cNvSpPr txBox="1">
                <a:spLocks noChangeArrowheads="1"/>
              </p:cNvSpPr>
              <p:nvPr/>
            </p:nvSpPr>
            <p:spPr bwMode="auto">
              <a:xfrm>
                <a:off x="5940152" y="1870903"/>
                <a:ext cx="2952749" cy="7726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3600" i="1" smtClean="0">
                          <a:latin typeface="Cambria Math"/>
                          <a:ea typeface="Cambria Math"/>
                        </a:rPr>
                        <m:t>∠</m:t>
                      </m:r>
                      <m:d>
                        <m:dPr>
                          <m:ctrlPr>
                            <a:rPr lang="ru-RU" sz="36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36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𝑎</m:t>
                              </m:r>
                            </m:e>
                          </m:acc>
                          <m:r>
                            <a:rPr lang="ru-RU" sz="36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;</m:t>
                          </m:r>
                          <m:acc>
                            <m:accPr>
                              <m:chr m:val="⃗"/>
                              <m:ctrlPr>
                                <a:rPr lang="ru-RU" sz="3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i="1">
                                  <a:latin typeface="Cambria Math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  <m:r>
                        <a:rPr lang="ru-RU" sz="3600" b="0" i="1" smtClean="0">
                          <a:latin typeface="Cambria Math"/>
                        </a:rPr>
                        <m:t>=</m:t>
                      </m:r>
                      <m:r>
                        <a:rPr lang="ru-RU" sz="3600" b="0" i="1" smtClean="0">
                          <a:latin typeface="Cambria Math"/>
                          <a:ea typeface="Cambria Math"/>
                        </a:rPr>
                        <m:t>50°</m:t>
                      </m:r>
                    </m:oMath>
                  </m:oMathPara>
                </a14:m>
                <a:endParaRPr lang="ru-RU" sz="3600" dirty="0"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81" name="Text 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40152" y="1870903"/>
                <a:ext cx="2952749" cy="77264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Freeform 30"/>
          <p:cNvSpPr>
            <a:spLocks/>
          </p:cNvSpPr>
          <p:nvPr/>
        </p:nvSpPr>
        <p:spPr bwMode="auto">
          <a:xfrm rot="18323156" flipH="1" flipV="1">
            <a:off x="4332808" y="1870075"/>
            <a:ext cx="201124" cy="1867554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stealth" w="lg" len="lg"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" name="Freeform 39"/>
          <p:cNvSpPr>
            <a:spLocks/>
          </p:cNvSpPr>
          <p:nvPr/>
        </p:nvSpPr>
        <p:spPr bwMode="auto">
          <a:xfrm flipH="1">
            <a:off x="4892844" y="1749096"/>
            <a:ext cx="360040" cy="1495425"/>
          </a:xfrm>
          <a:custGeom>
            <a:avLst/>
            <a:gdLst>
              <a:gd name="T0" fmla="*/ 1122 w 1122"/>
              <a:gd name="T1" fmla="*/ 0 h 942"/>
              <a:gd name="T2" fmla="*/ 0 w 1122"/>
              <a:gd name="T3" fmla="*/ 942 h 942"/>
              <a:gd name="T4" fmla="*/ 0 60000 65536"/>
              <a:gd name="T5" fmla="*/ 0 60000 65536"/>
              <a:gd name="T6" fmla="*/ 0 w 1122"/>
              <a:gd name="T7" fmla="*/ 0 h 942"/>
              <a:gd name="T8" fmla="*/ 1122 w 1122"/>
              <a:gd name="T9" fmla="*/ 942 h 9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2" h="942">
                <a:moveTo>
                  <a:pt x="1122" y="0"/>
                </a:moveTo>
                <a:lnTo>
                  <a:pt x="0" y="942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" name="Freeform 30"/>
          <p:cNvSpPr>
            <a:spLocks/>
          </p:cNvSpPr>
          <p:nvPr/>
        </p:nvSpPr>
        <p:spPr bwMode="auto">
          <a:xfrm rot="18323156" flipH="1" flipV="1">
            <a:off x="1165265" y="4054045"/>
            <a:ext cx="201124" cy="1867554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stealth" w="lg" len="lg"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1201636" y="4279936"/>
                <a:ext cx="55201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b="0" i="1" smtClean="0">
                            <a:latin typeface="Cambria Math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636" y="4279936"/>
                <a:ext cx="552011" cy="70788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 39"/>
          <p:cNvSpPr>
            <a:spLocks/>
          </p:cNvSpPr>
          <p:nvPr/>
        </p:nvSpPr>
        <p:spPr bwMode="auto">
          <a:xfrm rot="4513739" flipH="1">
            <a:off x="2752418" y="4366947"/>
            <a:ext cx="850639" cy="2065550"/>
          </a:xfrm>
          <a:custGeom>
            <a:avLst/>
            <a:gdLst>
              <a:gd name="T0" fmla="*/ 1122 w 1122"/>
              <a:gd name="T1" fmla="*/ 0 h 942"/>
              <a:gd name="T2" fmla="*/ 0 w 1122"/>
              <a:gd name="T3" fmla="*/ 942 h 942"/>
              <a:gd name="T4" fmla="*/ 0 60000 65536"/>
              <a:gd name="T5" fmla="*/ 0 60000 65536"/>
              <a:gd name="T6" fmla="*/ 0 w 1122"/>
              <a:gd name="T7" fmla="*/ 0 h 942"/>
              <a:gd name="T8" fmla="*/ 1122 w 1122"/>
              <a:gd name="T9" fmla="*/ 942 h 9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2" h="942">
                <a:moveTo>
                  <a:pt x="1122" y="0"/>
                </a:moveTo>
                <a:lnTo>
                  <a:pt x="0" y="942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534918" y="4588385"/>
                <a:ext cx="612925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0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4918" y="4588385"/>
                <a:ext cx="612925" cy="79887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45"/>
          <p:cNvSpPr>
            <a:spLocks noChangeArrowheads="1"/>
          </p:cNvSpPr>
          <p:nvPr/>
        </p:nvSpPr>
        <p:spPr bwMode="auto">
          <a:xfrm>
            <a:off x="5661551" y="580526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" name="Freeform 30"/>
          <p:cNvSpPr>
            <a:spLocks/>
          </p:cNvSpPr>
          <p:nvPr/>
        </p:nvSpPr>
        <p:spPr bwMode="auto">
          <a:xfrm rot="18323156" flipH="1" flipV="1">
            <a:off x="4785568" y="4453481"/>
            <a:ext cx="201124" cy="1867554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stealth" w="lg" len="lg"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4474943" y="5283064"/>
                <a:ext cx="55201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b="0" i="1" smtClean="0">
                            <a:latin typeface="Cambria Math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943" y="5283064"/>
                <a:ext cx="552011" cy="70788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Freeform 39"/>
          <p:cNvSpPr>
            <a:spLocks/>
          </p:cNvSpPr>
          <p:nvPr/>
        </p:nvSpPr>
        <p:spPr bwMode="auto">
          <a:xfrm>
            <a:off x="5724792" y="4486293"/>
            <a:ext cx="1717025" cy="1357071"/>
          </a:xfrm>
          <a:custGeom>
            <a:avLst/>
            <a:gdLst>
              <a:gd name="T0" fmla="*/ 1122 w 1122"/>
              <a:gd name="T1" fmla="*/ 0 h 942"/>
              <a:gd name="T2" fmla="*/ 0 w 1122"/>
              <a:gd name="T3" fmla="*/ 942 h 942"/>
              <a:gd name="T4" fmla="*/ 0 60000 65536"/>
              <a:gd name="T5" fmla="*/ 0 60000 65536"/>
              <a:gd name="T6" fmla="*/ 0 w 1122"/>
              <a:gd name="T7" fmla="*/ 0 h 942"/>
              <a:gd name="T8" fmla="*/ 1122 w 1122"/>
              <a:gd name="T9" fmla="*/ 942 h 9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2" h="942">
                <a:moveTo>
                  <a:pt x="1122" y="0"/>
                </a:moveTo>
                <a:lnTo>
                  <a:pt x="0" y="942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6444208" y="5092700"/>
                <a:ext cx="612925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0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5092700"/>
                <a:ext cx="612925" cy="798873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Freeform 52"/>
          <p:cNvSpPr>
            <a:spLocks/>
          </p:cNvSpPr>
          <p:nvPr/>
        </p:nvSpPr>
        <p:spPr bwMode="auto">
          <a:xfrm rot="21435256">
            <a:off x="5283604" y="5397525"/>
            <a:ext cx="817176" cy="189220"/>
          </a:xfrm>
          <a:custGeom>
            <a:avLst/>
            <a:gdLst>
              <a:gd name="T0" fmla="*/ 0 w 472"/>
              <a:gd name="T1" fmla="*/ 123 h 123"/>
              <a:gd name="T2" fmla="*/ 224 w 472"/>
              <a:gd name="T3" fmla="*/ 3 h 123"/>
              <a:gd name="T4" fmla="*/ 472 w 472"/>
              <a:gd name="T5" fmla="*/ 107 h 123"/>
              <a:gd name="T6" fmla="*/ 0 60000 65536"/>
              <a:gd name="T7" fmla="*/ 0 60000 65536"/>
              <a:gd name="T8" fmla="*/ 0 60000 65536"/>
              <a:gd name="T9" fmla="*/ 0 w 472"/>
              <a:gd name="T10" fmla="*/ 0 h 123"/>
              <a:gd name="T11" fmla="*/ 472 w 472"/>
              <a:gd name="T12" fmla="*/ 123 h 1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123">
                <a:moveTo>
                  <a:pt x="0" y="123"/>
                </a:moveTo>
                <a:cubicBezTo>
                  <a:pt x="37" y="103"/>
                  <a:pt x="145" y="6"/>
                  <a:pt x="224" y="3"/>
                </a:cubicBezTo>
                <a:cubicBezTo>
                  <a:pt x="303" y="0"/>
                  <a:pt x="420" y="85"/>
                  <a:pt x="472" y="107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73"/>
              <p:cNvSpPr txBox="1">
                <a:spLocks noChangeArrowheads="1"/>
              </p:cNvSpPr>
              <p:nvPr/>
            </p:nvSpPr>
            <p:spPr bwMode="auto">
              <a:xfrm>
                <a:off x="5861399" y="3671916"/>
                <a:ext cx="3282601" cy="7726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3600" i="1" smtClean="0">
                          <a:latin typeface="Cambria Math"/>
                          <a:ea typeface="Cambria Math"/>
                        </a:rPr>
                        <m:t>∠</m:t>
                      </m:r>
                      <m:d>
                        <m:dPr>
                          <m:ctrlPr>
                            <a:rPr lang="ru-RU" sz="36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36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𝑎</m:t>
                              </m:r>
                            </m:e>
                          </m:acc>
                          <m:r>
                            <a:rPr lang="ru-RU" sz="36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;</m:t>
                          </m:r>
                          <m:acc>
                            <m:accPr>
                              <m:chr m:val="⃗"/>
                              <m:ctrlPr>
                                <a:rPr lang="ru-RU" sz="3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i="1">
                                  <a:latin typeface="Cambria Math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  <m:r>
                        <a:rPr lang="ru-RU" sz="3600" b="0" i="1" smtClean="0">
                          <a:latin typeface="Cambria Math"/>
                        </a:rPr>
                        <m:t>=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11</m:t>
                      </m:r>
                      <m:r>
                        <a:rPr lang="ru-RU" sz="3600" b="0" i="1" smtClean="0">
                          <a:latin typeface="Cambria Math"/>
                          <a:ea typeface="Cambria Math"/>
                        </a:rPr>
                        <m:t>0°</m:t>
                      </m:r>
                    </m:oMath>
                  </m:oMathPara>
                </a14:m>
                <a:endParaRPr lang="ru-RU" sz="3600" dirty="0"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33" name="Text 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61399" y="3671916"/>
                <a:ext cx="3282601" cy="77264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87"/>
          <p:cNvSpPr txBox="1">
            <a:spLocks noChangeArrowheads="1"/>
          </p:cNvSpPr>
          <p:nvPr/>
        </p:nvSpPr>
        <p:spPr bwMode="auto">
          <a:xfrm>
            <a:off x="5498719" y="5805264"/>
            <a:ext cx="543739" cy="646331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i="1" dirty="0">
                <a:latin typeface="Arial" pitchFamily="34" charset="0"/>
                <a:cs typeface="Arial" pitchFamily="34" charset="0"/>
              </a:rPr>
              <a:t>О</a:t>
            </a:r>
          </a:p>
        </p:txBody>
      </p:sp>
    </p:spTree>
    <p:extLst>
      <p:ext uri="{BB962C8B-B14F-4D97-AF65-F5344CB8AC3E}">
        <p14:creationId xmlns:p14="http://schemas.microsoft.com/office/powerpoint/2010/main" val="32044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6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8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6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86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8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5" grpId="0" animBg="1"/>
      <p:bldP spid="686132" grpId="0" animBg="1"/>
      <p:bldP spid="686167" grpId="0"/>
      <p:bldP spid="79" grpId="0"/>
      <p:bldP spid="80" grpId="0"/>
      <p:bldP spid="81" grpId="0"/>
      <p:bldP spid="19" grpId="0" animBg="1"/>
      <p:bldP spid="20" grpId="0" animBg="1"/>
      <p:bldP spid="25" grpId="0" animBg="1"/>
      <p:bldP spid="26" grpId="0" animBg="1"/>
      <p:bldP spid="27" grpId="0"/>
      <p:bldP spid="28" grpId="0" animBg="1"/>
      <p:bldP spid="29" grpId="0"/>
      <p:bldP spid="32" grpId="0" animBg="1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7" name="Freeform 30"/>
          <p:cNvSpPr>
            <a:spLocks/>
          </p:cNvSpPr>
          <p:nvPr/>
        </p:nvSpPr>
        <p:spPr bwMode="auto">
          <a:xfrm rot="18624592" flipH="1" flipV="1">
            <a:off x="1136992" y="2708957"/>
            <a:ext cx="1581720" cy="1857867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stealth" w="lg" len="lg"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6119" name="Freeform 39"/>
          <p:cNvSpPr>
            <a:spLocks/>
          </p:cNvSpPr>
          <p:nvPr/>
        </p:nvSpPr>
        <p:spPr bwMode="auto">
          <a:xfrm flipH="1">
            <a:off x="3850696" y="1855239"/>
            <a:ext cx="45719" cy="2389834"/>
          </a:xfrm>
          <a:custGeom>
            <a:avLst/>
            <a:gdLst>
              <a:gd name="T0" fmla="*/ 1122 w 1122"/>
              <a:gd name="T1" fmla="*/ 0 h 942"/>
              <a:gd name="T2" fmla="*/ 0 w 1122"/>
              <a:gd name="T3" fmla="*/ 942 h 942"/>
              <a:gd name="T4" fmla="*/ 0 60000 65536"/>
              <a:gd name="T5" fmla="*/ 0 60000 65536"/>
              <a:gd name="T6" fmla="*/ 0 w 1122"/>
              <a:gd name="T7" fmla="*/ 0 h 942"/>
              <a:gd name="T8" fmla="*/ 1122 w 1122"/>
              <a:gd name="T9" fmla="*/ 942 h 9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2" h="942">
                <a:moveTo>
                  <a:pt x="1122" y="0"/>
                </a:moveTo>
                <a:lnTo>
                  <a:pt x="0" y="942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6125" name="Oval 45"/>
          <p:cNvSpPr>
            <a:spLocks noChangeArrowheads="1"/>
          </p:cNvSpPr>
          <p:nvPr/>
        </p:nvSpPr>
        <p:spPr bwMode="auto">
          <a:xfrm>
            <a:off x="7392664" y="3040932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86132" name="Freeform 52"/>
          <p:cNvSpPr>
            <a:spLocks/>
          </p:cNvSpPr>
          <p:nvPr/>
        </p:nvSpPr>
        <p:spPr bwMode="auto">
          <a:xfrm rot="19070450">
            <a:off x="6766323" y="2673290"/>
            <a:ext cx="698647" cy="212783"/>
          </a:xfrm>
          <a:custGeom>
            <a:avLst/>
            <a:gdLst>
              <a:gd name="T0" fmla="*/ 0 w 472"/>
              <a:gd name="T1" fmla="*/ 123 h 123"/>
              <a:gd name="T2" fmla="*/ 224 w 472"/>
              <a:gd name="T3" fmla="*/ 3 h 123"/>
              <a:gd name="T4" fmla="*/ 472 w 472"/>
              <a:gd name="T5" fmla="*/ 107 h 123"/>
              <a:gd name="T6" fmla="*/ 0 60000 65536"/>
              <a:gd name="T7" fmla="*/ 0 60000 65536"/>
              <a:gd name="T8" fmla="*/ 0 60000 65536"/>
              <a:gd name="T9" fmla="*/ 0 w 472"/>
              <a:gd name="T10" fmla="*/ 0 h 123"/>
              <a:gd name="T11" fmla="*/ 472 w 472"/>
              <a:gd name="T12" fmla="*/ 123 h 1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123">
                <a:moveTo>
                  <a:pt x="0" y="123"/>
                </a:moveTo>
                <a:cubicBezTo>
                  <a:pt x="37" y="103"/>
                  <a:pt x="145" y="6"/>
                  <a:pt x="224" y="3"/>
                </a:cubicBezTo>
                <a:cubicBezTo>
                  <a:pt x="303" y="0"/>
                  <a:pt x="420" y="85"/>
                  <a:pt x="472" y="107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6167" name="Text Box 87"/>
          <p:cNvSpPr txBox="1">
            <a:spLocks noChangeArrowheads="1"/>
          </p:cNvSpPr>
          <p:nvPr/>
        </p:nvSpPr>
        <p:spPr bwMode="auto">
          <a:xfrm>
            <a:off x="7446004" y="2894592"/>
            <a:ext cx="543739" cy="646331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i="1" dirty="0"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73" name="Заголовок 1"/>
          <p:cNvSpPr txBox="1">
            <a:spLocks/>
          </p:cNvSpPr>
          <p:nvPr/>
        </p:nvSpPr>
        <p:spPr>
          <a:xfrm>
            <a:off x="457200" y="274638"/>
            <a:ext cx="8229600" cy="106613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Задание.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Определите на глаз градусную меру угла между векторами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633980" y="2863815"/>
                <a:ext cx="59792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980" y="2863815"/>
                <a:ext cx="597921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147843" y="2591354"/>
                <a:ext cx="588687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0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i="1"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7843" y="2591354"/>
                <a:ext cx="588687" cy="79887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Прямоугольник 78"/>
              <p:cNvSpPr/>
              <p:nvPr/>
            </p:nvSpPr>
            <p:spPr>
              <a:xfrm>
                <a:off x="5940152" y="3145159"/>
                <a:ext cx="59792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79" name="Прямоугольник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145159"/>
                <a:ext cx="597921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Прямоугольник 79"/>
              <p:cNvSpPr/>
              <p:nvPr/>
            </p:nvSpPr>
            <p:spPr>
              <a:xfrm>
                <a:off x="7463776" y="1534884"/>
                <a:ext cx="588687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0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i="1"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0" name="Прямоугольник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3776" y="1534884"/>
                <a:ext cx="588687" cy="79887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 Box 73"/>
              <p:cNvSpPr txBox="1">
                <a:spLocks noChangeArrowheads="1"/>
              </p:cNvSpPr>
              <p:nvPr/>
            </p:nvSpPr>
            <p:spPr bwMode="auto">
              <a:xfrm>
                <a:off x="5099714" y="3693943"/>
                <a:ext cx="2952749" cy="7726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3600" i="1" smtClean="0">
                          <a:latin typeface="Cambria Math"/>
                          <a:ea typeface="Cambria Math"/>
                        </a:rPr>
                        <m:t>∠</m:t>
                      </m:r>
                      <m:d>
                        <m:dPr>
                          <m:ctrlPr>
                            <a:rPr lang="ru-RU" sz="36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36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𝑎</m:t>
                              </m:r>
                            </m:e>
                          </m:acc>
                          <m:r>
                            <a:rPr lang="ru-RU" sz="36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;</m:t>
                          </m:r>
                          <m:acc>
                            <m:accPr>
                              <m:chr m:val="⃗"/>
                              <m:ctrlPr>
                                <a:rPr lang="ru-RU" sz="3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i="1">
                                  <a:latin typeface="Cambria Math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  <m:r>
                        <a:rPr lang="ru-RU" sz="3600" b="0" i="1" smtClean="0">
                          <a:latin typeface="Cambria Math"/>
                        </a:rPr>
                        <m:t>=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9</m:t>
                      </m:r>
                      <m:r>
                        <a:rPr lang="ru-RU" sz="3600" b="0" i="1" smtClean="0">
                          <a:latin typeface="Cambria Math"/>
                          <a:ea typeface="Cambria Math"/>
                        </a:rPr>
                        <m:t>0°</m:t>
                      </m:r>
                    </m:oMath>
                  </m:oMathPara>
                </a14:m>
                <a:endParaRPr lang="ru-RU" sz="3600" dirty="0"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81" name="Text 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99714" y="3693943"/>
                <a:ext cx="2952749" cy="77264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Freeform 30"/>
          <p:cNvSpPr>
            <a:spLocks/>
          </p:cNvSpPr>
          <p:nvPr/>
        </p:nvSpPr>
        <p:spPr bwMode="auto">
          <a:xfrm rot="18323156" flipH="1" flipV="1">
            <a:off x="5478759" y="2092556"/>
            <a:ext cx="1421236" cy="2000913"/>
          </a:xfrm>
          <a:custGeom>
            <a:avLst/>
            <a:gdLst>
              <a:gd name="T0" fmla="*/ 16 w 16"/>
              <a:gd name="T1" fmla="*/ 1744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stealth" w="lg" len="lg"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" name="Freeform 39"/>
          <p:cNvSpPr>
            <a:spLocks/>
          </p:cNvSpPr>
          <p:nvPr/>
        </p:nvSpPr>
        <p:spPr bwMode="auto">
          <a:xfrm flipH="1">
            <a:off x="7385045" y="807703"/>
            <a:ext cx="45719" cy="2262007"/>
          </a:xfrm>
          <a:custGeom>
            <a:avLst/>
            <a:gdLst>
              <a:gd name="T0" fmla="*/ 1122 w 1122"/>
              <a:gd name="T1" fmla="*/ 0 h 942"/>
              <a:gd name="T2" fmla="*/ 0 w 1122"/>
              <a:gd name="T3" fmla="*/ 942 h 942"/>
              <a:gd name="T4" fmla="*/ 0 60000 65536"/>
              <a:gd name="T5" fmla="*/ 0 60000 65536"/>
              <a:gd name="T6" fmla="*/ 0 w 1122"/>
              <a:gd name="T7" fmla="*/ 0 h 942"/>
              <a:gd name="T8" fmla="*/ 1122 w 1122"/>
              <a:gd name="T9" fmla="*/ 942 h 9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2" h="942">
                <a:moveTo>
                  <a:pt x="1122" y="0"/>
                </a:moveTo>
                <a:lnTo>
                  <a:pt x="0" y="942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" name="Объект 2"/>
          <p:cNvSpPr txBox="1">
            <a:spLocks/>
          </p:cNvSpPr>
          <p:nvPr/>
        </p:nvSpPr>
        <p:spPr>
          <a:xfrm>
            <a:off x="323528" y="4653136"/>
            <a:ext cx="8229600" cy="9361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800" dirty="0" smtClean="0"/>
              <a:t>Если угол между векторами равен 90°, то векторы называются  </a:t>
            </a:r>
            <a:r>
              <a:rPr lang="ru-RU" sz="2800" i="1" u="sng" dirty="0" smtClean="0">
                <a:solidFill>
                  <a:srgbClr val="FF0000"/>
                </a:solidFill>
              </a:rPr>
              <a:t>перпендикулярными</a:t>
            </a:r>
            <a:r>
              <a:rPr lang="ru-RU" sz="2800" i="1" dirty="0" smtClean="0">
                <a:solidFill>
                  <a:srgbClr val="FF0000"/>
                </a:solidFill>
              </a:rPr>
              <a:t>.</a:t>
            </a:r>
            <a:endParaRPr lang="ru-RU" sz="2800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371908" y="5604994"/>
                <a:ext cx="3054619" cy="5872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dirty="0" smtClean="0"/>
                  <a:t>Записывают: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latin typeface="Cambria Math"/>
                          </a:rPr>
                          <m:t>𝒂</m:t>
                        </m:r>
                      </m:e>
                    </m:acc>
                    <m:r>
                      <a:rPr lang="ru-RU" sz="2800" b="1" smtClean="0">
                        <a:latin typeface="Cambria Math"/>
                        <a:ea typeface="Cambria Math"/>
                      </a:rPr>
                      <m:t>⏊</m:t>
                    </m:r>
                    <m:acc>
                      <m:accPr>
                        <m:chr m:val="⃗"/>
                        <m:ctrlPr>
                          <a:rPr lang="ru-RU" sz="28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latin typeface="Cambria Math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2800" dirty="0" smtClean="0"/>
                  <a:t> </a:t>
                </a:r>
                <a:endParaRPr lang="ru-RU" sz="2800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08" y="5604994"/>
                <a:ext cx="3054619" cy="587277"/>
              </a:xfrm>
              <a:prstGeom prst="rect">
                <a:avLst/>
              </a:prstGeom>
              <a:blipFill rotWithShape="1">
                <a:blip r:embed="rId9"/>
                <a:stretch>
                  <a:fillRect l="-3992" b="-278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Прямоугольник 36"/>
          <p:cNvSpPr/>
          <p:nvPr/>
        </p:nvSpPr>
        <p:spPr>
          <a:xfrm>
            <a:off x="323529" y="4690678"/>
            <a:ext cx="7804472" cy="15012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701" y="5259282"/>
            <a:ext cx="1635304" cy="1384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81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6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8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6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86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8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5" grpId="0" animBg="1"/>
      <p:bldP spid="686132" grpId="0" animBg="1"/>
      <p:bldP spid="686167" grpId="0"/>
      <p:bldP spid="79" grpId="0"/>
      <p:bldP spid="80" grpId="0"/>
      <p:bldP spid="81" grpId="0"/>
      <p:bldP spid="19" grpId="0" animBg="1"/>
      <p:bldP spid="20" grpId="0" animBg="1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Векторная величина</a:t>
            </a:r>
            <a:endParaRPr lang="ru-RU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ru-RU" sz="2600" b="1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Векторная величина (вектор)</a:t>
            </a:r>
            <a:r>
              <a:rPr lang="ru-RU" sz="2600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 </a:t>
            </a:r>
            <a:r>
              <a:rPr lang="ru-RU" sz="2600" dirty="0" smtClean="0">
                <a:latin typeface="+mj-lt"/>
                <a:cs typeface="Arial" pitchFamily="34" charset="0"/>
              </a:rPr>
              <a:t>– это физическая величина, которая имеет две характеристики – модуль</a:t>
            </a:r>
            <a:r>
              <a:rPr lang="en-US" sz="2600" dirty="0" smtClean="0">
                <a:latin typeface="+mj-lt"/>
                <a:cs typeface="Arial" pitchFamily="34" charset="0"/>
              </a:rPr>
              <a:t> (</a:t>
            </a:r>
            <a:r>
              <a:rPr lang="ru-RU" sz="2600" dirty="0" smtClean="0">
                <a:latin typeface="+mj-lt"/>
                <a:cs typeface="Arial" pitchFamily="34" charset="0"/>
              </a:rPr>
              <a:t>длина) и направление в пространстве.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2600" b="1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Примеры</a:t>
            </a:r>
            <a:r>
              <a:rPr lang="ru-RU" sz="2600" dirty="0" smtClean="0">
                <a:latin typeface="+mj-lt"/>
                <a:cs typeface="Arial" pitchFamily="34" charset="0"/>
              </a:rPr>
              <a:t> векторных величин: скорость, сила, ускорение и т.д.</a:t>
            </a:r>
            <a:endParaRPr lang="ru-RU" sz="2600" dirty="0">
              <a:latin typeface="+mj-lt"/>
              <a:cs typeface="Arial" pitchFamily="34" charset="0"/>
            </a:endParaRPr>
          </a:p>
        </p:txBody>
      </p:sp>
      <p:pic>
        <p:nvPicPr>
          <p:cNvPr id="7" name="Picture 3" descr="C:\Documents and Settings\Admin\Мои документы\РИСУНКИ\2_Школа\Карандаш Ручка\inscription-clipar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655" y="5080000"/>
            <a:ext cx="2129843" cy="1595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78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Скалярная величина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352839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ru-RU" sz="2600" b="1" dirty="0">
                <a:solidFill>
                  <a:srgbClr val="0070C0"/>
                </a:solidFill>
                <a:latin typeface="+mj-lt"/>
                <a:cs typeface="Arial" pitchFamily="34" charset="0"/>
              </a:rPr>
              <a:t>С</a:t>
            </a:r>
            <a:r>
              <a:rPr lang="ru-RU" sz="2600" b="1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калярная величина (скаляр) </a:t>
            </a:r>
            <a:r>
              <a:rPr lang="ru-RU" sz="2600" dirty="0" smtClean="0">
                <a:latin typeface="+mj-lt"/>
                <a:cs typeface="Arial" pitchFamily="34" charset="0"/>
              </a:rPr>
              <a:t>– это физическая величина, которая имеет только одну характеристику – численное значение. </a:t>
            </a:r>
            <a:r>
              <a:rPr lang="ru-RU" sz="2600" b="1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Скалярная</a:t>
            </a:r>
            <a:r>
              <a:rPr lang="ru-RU" sz="2600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 </a:t>
            </a:r>
            <a:r>
              <a:rPr lang="ru-RU" sz="2600" b="1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величина</a:t>
            </a:r>
            <a:r>
              <a:rPr lang="ru-RU" sz="2600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 </a:t>
            </a:r>
            <a:r>
              <a:rPr lang="ru-RU" sz="2600" dirty="0" smtClean="0">
                <a:latin typeface="+mj-lt"/>
                <a:cs typeface="Arial" pitchFamily="34" charset="0"/>
              </a:rPr>
              <a:t>может быть положительной или отрицательной.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ru-RU" sz="2600" b="1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Примеры</a:t>
            </a:r>
            <a:r>
              <a:rPr lang="ru-RU" sz="2600" dirty="0" smtClean="0">
                <a:latin typeface="+mj-lt"/>
                <a:cs typeface="Arial" pitchFamily="34" charset="0"/>
              </a:rPr>
              <a:t> скалярных величин: масса (m), температура (t</a:t>
            </a:r>
            <a:r>
              <a:rPr lang="ru-RU" sz="2600" baseline="30000" dirty="0" smtClean="0">
                <a:latin typeface="+mj-lt"/>
                <a:cs typeface="Arial" pitchFamily="34" charset="0"/>
              </a:rPr>
              <a:t>0</a:t>
            </a:r>
            <a:r>
              <a:rPr lang="ru-RU" sz="2600" dirty="0" smtClean="0">
                <a:latin typeface="+mj-lt"/>
                <a:cs typeface="Arial" pitchFamily="34" charset="0"/>
              </a:rPr>
              <a:t>), путь (S), работа (А), время (t) и т.д.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ru-RU" sz="2600" b="1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Ввел термин </a:t>
            </a:r>
            <a:r>
              <a:rPr lang="ru-RU" sz="2600" dirty="0" smtClean="0">
                <a:latin typeface="+mj-lt"/>
                <a:cs typeface="Arial" pitchFamily="34" charset="0"/>
              </a:rPr>
              <a:t>в 1845 г английский математик У</a:t>
            </a:r>
            <a:r>
              <a:rPr lang="ru-RU" sz="2600" dirty="0" smtClean="0">
                <a:latin typeface="+mj-lt"/>
                <a:cs typeface="Arial" pitchFamily="34" charset="0"/>
              </a:rPr>
              <a:t>. Гамильтон</a:t>
            </a:r>
            <a:r>
              <a:rPr lang="ru-RU" sz="2600" dirty="0" smtClean="0">
                <a:latin typeface="+mj-lt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ru-RU" sz="26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3" descr="C:\Documents and Settings\Admin\Мои документы\РИСУНКИ\2_Школа\Карандаш Ручка\inscription-clipar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655" y="5080000"/>
            <a:ext cx="2129843" cy="1595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002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06266" cy="778098"/>
          </a:xfrm>
        </p:spPr>
        <p:txBody>
          <a:bodyPr>
            <a:noAutofit/>
          </a:bodyPr>
          <a:lstStyle/>
          <a:p>
            <a:r>
              <a:rPr lang="ru-RU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106</a:t>
            </a:r>
            <a:r>
              <a:rPr lang="ru-RU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Скалярное </a:t>
            </a:r>
            <a:r>
              <a:rPr lang="ru-RU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произведение векторов</a:t>
            </a: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1872"/>
            <a:ext cx="8229600" cy="12970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 smtClean="0"/>
              <a:t>Мы умеем складывать и вычитать векторы, умножать вектор на число. Введём ещё одно действие над векторами – умножение векторов.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3548" y="2420888"/>
            <a:ext cx="81369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600" i="1" u="sng" dirty="0">
                <a:solidFill>
                  <a:srgbClr val="FF0000"/>
                </a:solidFill>
              </a:rPr>
              <a:t>Скалярным произведением</a:t>
            </a:r>
            <a:r>
              <a:rPr lang="ru-RU" sz="2600" dirty="0"/>
              <a:t> </a:t>
            </a:r>
            <a:r>
              <a:rPr lang="ru-RU" sz="2600" dirty="0" smtClean="0"/>
              <a:t> двух </a:t>
            </a:r>
            <a:r>
              <a:rPr lang="ru-RU" sz="2600" dirty="0"/>
              <a:t>векторов называется произведение их длин на косинус угла между ними.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3"/>
              <p:cNvSpPr txBox="1">
                <a:spLocks noChangeArrowheads="1"/>
              </p:cNvSpPr>
              <p:nvPr/>
            </p:nvSpPr>
            <p:spPr bwMode="auto">
              <a:xfrm>
                <a:off x="1628310" y="3318174"/>
                <a:ext cx="5817546" cy="7730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36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</m:e>
                      </m:d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36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ru-RU" sz="3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∠</m:t>
                      </m:r>
                      <m:d>
                        <m:dPr>
                          <m:ctrlPr>
                            <a:rPr lang="ru-RU" sz="3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36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a:rPr lang="ru-RU" sz="3600" b="1" i="0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</a:rPr>
                            <m:t>;</m:t>
                          </m:r>
                          <m:acc>
                            <m:accPr>
                              <m:chr m:val="⃗"/>
                              <m:ctrlPr>
                                <a:rPr lang="ru-RU" sz="36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>
          <p:sp>
            <p:nvSpPr>
              <p:cNvPr id="6" name="Text 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28310" y="3318174"/>
                <a:ext cx="5817546" cy="7730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 descr="C:\Documents and Settings\Admin\Мои документы\Downloads\Школа\Заставка_ДЗ_9кл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216" y="5337796"/>
            <a:ext cx="1566562" cy="132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514682" y="4581128"/>
            <a:ext cx="781286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/>
              <a:t>Выразим из формулы косинус угла между векторами:</a:t>
            </a:r>
            <a:endParaRPr lang="ru-RU" sz="25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73"/>
              <p:cNvSpPr txBox="1">
                <a:spLocks noChangeArrowheads="1"/>
              </p:cNvSpPr>
              <p:nvPr/>
            </p:nvSpPr>
            <p:spPr bwMode="auto">
              <a:xfrm>
                <a:off x="1958760" y="5108910"/>
                <a:ext cx="4608512" cy="15303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5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ru-RU" sz="35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∠</m:t>
                      </m:r>
                      <m:d>
                        <m:dPr>
                          <m:ctrlPr>
                            <a:rPr lang="ru-RU" sz="35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35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5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a:rPr lang="ru-RU" sz="3500" b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;</m:t>
                          </m:r>
                          <m:acc>
                            <m:accPr>
                              <m:chr m:val="⃗"/>
                              <m:ctrlPr>
                                <a:rPr lang="ru-RU" sz="35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5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  <m:r>
                        <a:rPr lang="ru-RU" sz="35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5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ru-RU" sz="35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5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a:rPr lang="en-US" sz="35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ru-RU" sz="35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5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35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ru-RU" sz="35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35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</m:e>
                          </m:d>
                          <m:r>
                            <a:rPr lang="en-US" sz="35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35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ru-RU" sz="35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35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ru-RU" sz="3500" b="1" dirty="0"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>
          <p:sp>
            <p:nvSpPr>
              <p:cNvPr id="10" name="Text 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58760" y="5108910"/>
                <a:ext cx="4608512" cy="153035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460676" y="2420888"/>
            <a:ext cx="7920880" cy="17945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70743" y="5138057"/>
            <a:ext cx="4818743" cy="15012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74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67544" y="274638"/>
                <a:ext cx="8424936" cy="1143000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ru-RU" sz="32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Задача.</a:t>
                </a:r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По данным рисунка найдите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4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400" b="1" i="1" smtClean="0">
                            <a:latin typeface="Cambria Math"/>
                          </a:rPr>
                          <m:t>𝑩𝑪</m:t>
                        </m:r>
                      </m:e>
                    </m:acc>
                    <m:r>
                      <a:rPr lang="ru-RU" sz="3400" b="1" i="1" smtClean="0">
                        <a:latin typeface="Cambria Math"/>
                        <a:ea typeface="Cambria Math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34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400" b="1" i="1" smtClean="0">
                            <a:latin typeface="Cambria Math"/>
                          </a:rPr>
                          <m:t>𝑩𝑨</m:t>
                        </m:r>
                      </m:e>
                    </m:acc>
                    <m:r>
                      <a:rPr lang="ru-RU" sz="3400" b="1" i="1" smtClean="0">
                        <a:latin typeface="Cambria Math"/>
                      </a:rPr>
                      <m:t>.</m:t>
                    </m:r>
                  </m:oMath>
                </a14:m>
                <a:endParaRPr lang="ru-RU" sz="3400" b="1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67544" y="274638"/>
                <a:ext cx="8424936" cy="1143000"/>
              </a:xfrm>
              <a:blipFill rotWithShape="1">
                <a:blip r:embed="rId3"/>
                <a:stretch>
                  <a:fillRect l="-1881" t="-79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33353" y="4509120"/>
                <a:ext cx="7319416" cy="179349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𝑩𝑪</m:t>
                          </m:r>
                        </m:e>
                      </m:acc>
                      <m:r>
                        <a:rPr lang="ru-RU" b="1" i="1" smtClean="0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𝑩𝑨</m:t>
                          </m:r>
                        </m:e>
                      </m:acc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𝑩𝑪</m:t>
                              </m:r>
                            </m:e>
                          </m:acc>
                        </m:e>
                      </m:d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𝑩𝑨</m:t>
                              </m:r>
                            </m:e>
                          </m:acc>
                        </m:e>
                      </m:d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𝑨𝑩𝑪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1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𝟑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𝟔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b="1" i="0" smtClean="0">
                          <a:latin typeface="Cambria Math"/>
                          <a:ea typeface="Cambria Math"/>
                        </a:rPr>
                        <m:t>𝟔𝟎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°=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𝟏𝟖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𝟗</m:t>
                      </m:r>
                    </m:oMath>
                  </m:oMathPara>
                </a14:m>
                <a:endParaRPr lang="ru-RU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3353" y="4509120"/>
                <a:ext cx="7319416" cy="1793491"/>
              </a:xfr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148"/>
          <p:cNvGrpSpPr>
            <a:grpSpLocks/>
          </p:cNvGrpSpPr>
          <p:nvPr/>
        </p:nvGrpSpPr>
        <p:grpSpPr bwMode="auto">
          <a:xfrm>
            <a:off x="1115616" y="2121807"/>
            <a:ext cx="2743200" cy="1701800"/>
            <a:chOff x="3016" y="1344"/>
            <a:chExt cx="1728" cy="1072"/>
          </a:xfrm>
        </p:grpSpPr>
        <p:sp>
          <p:nvSpPr>
            <p:cNvPr id="5" name="Freeform 106"/>
            <p:cNvSpPr>
              <a:spLocks/>
            </p:cNvSpPr>
            <p:nvPr/>
          </p:nvSpPr>
          <p:spPr bwMode="auto">
            <a:xfrm>
              <a:off x="3016" y="1360"/>
              <a:ext cx="16" cy="1056"/>
            </a:xfrm>
            <a:custGeom>
              <a:avLst/>
              <a:gdLst>
                <a:gd name="T0" fmla="*/ 16 w 16"/>
                <a:gd name="T1" fmla="*/ 0 h 1056"/>
                <a:gd name="T2" fmla="*/ 0 w 16"/>
                <a:gd name="T3" fmla="*/ 1056 h 1056"/>
                <a:gd name="T4" fmla="*/ 0 60000 65536"/>
                <a:gd name="T5" fmla="*/ 0 60000 65536"/>
                <a:gd name="T6" fmla="*/ 0 w 16"/>
                <a:gd name="T7" fmla="*/ 0 h 1056"/>
                <a:gd name="T8" fmla="*/ 16 w 16"/>
                <a:gd name="T9" fmla="*/ 1056 h 10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1056">
                  <a:moveTo>
                    <a:pt x="16" y="0"/>
                  </a:moveTo>
                  <a:lnTo>
                    <a:pt x="0" y="1056"/>
                  </a:lnTo>
                </a:path>
              </a:pathLst>
            </a:custGeom>
            <a:noFill/>
            <a:ln w="38100" cmpd="sng">
              <a:solidFill>
                <a:srgbClr val="6600CC"/>
              </a:solidFill>
              <a:round/>
              <a:headEnd type="oval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146"/>
            <p:cNvSpPr>
              <a:spLocks/>
            </p:cNvSpPr>
            <p:nvPr/>
          </p:nvSpPr>
          <p:spPr bwMode="auto">
            <a:xfrm>
              <a:off x="3040" y="1344"/>
              <a:ext cx="1704" cy="1064"/>
            </a:xfrm>
            <a:custGeom>
              <a:avLst/>
              <a:gdLst>
                <a:gd name="T0" fmla="*/ 0 w 1704"/>
                <a:gd name="T1" fmla="*/ 0 h 1064"/>
                <a:gd name="T2" fmla="*/ 1704 w 1704"/>
                <a:gd name="T3" fmla="*/ 1064 h 1064"/>
                <a:gd name="T4" fmla="*/ 0 60000 65536"/>
                <a:gd name="T5" fmla="*/ 0 60000 65536"/>
                <a:gd name="T6" fmla="*/ 0 w 1704"/>
                <a:gd name="T7" fmla="*/ 0 h 1064"/>
                <a:gd name="T8" fmla="*/ 1704 w 1704"/>
                <a:gd name="T9" fmla="*/ 1064 h 10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04" h="1064">
                  <a:moveTo>
                    <a:pt x="0" y="0"/>
                  </a:moveTo>
                  <a:lnTo>
                    <a:pt x="1704" y="1064"/>
                  </a:lnTo>
                </a:path>
              </a:pathLst>
            </a:custGeom>
            <a:noFill/>
            <a:ln w="38100" cmpd="sng">
              <a:solidFill>
                <a:srgbClr val="6600CC"/>
              </a:solidFill>
              <a:round/>
              <a:headEnd type="oval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691595" y="3567374"/>
            <a:ext cx="370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 smtClean="0"/>
              <a:t>С</a:t>
            </a:r>
            <a:endParaRPr lang="ru-RU" sz="28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858816" y="3592774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/>
              <a:t>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91595" y="1890974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/>
              <a:t>В</a:t>
            </a:r>
          </a:p>
        </p:txBody>
      </p:sp>
      <p:sp>
        <p:nvSpPr>
          <p:cNvPr id="10" name="AutoShape 93"/>
          <p:cNvSpPr>
            <a:spLocks noChangeArrowheads="1"/>
          </p:cNvSpPr>
          <p:nvPr/>
        </p:nvSpPr>
        <p:spPr bwMode="auto">
          <a:xfrm>
            <a:off x="1115616" y="2121807"/>
            <a:ext cx="2743200" cy="1676400"/>
          </a:xfrm>
          <a:prstGeom prst="rtTriangle">
            <a:avLst/>
          </a:prstGeom>
          <a:noFill/>
          <a:ln w="9525">
            <a:solidFill>
              <a:schemeClr val="tx2"/>
            </a:solidFill>
            <a:miter lim="800000"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Freeform 94"/>
          <p:cNvSpPr>
            <a:spLocks/>
          </p:cNvSpPr>
          <p:nvPr/>
        </p:nvSpPr>
        <p:spPr bwMode="auto">
          <a:xfrm>
            <a:off x="1153716" y="3651250"/>
            <a:ext cx="140677" cy="152400"/>
          </a:xfrm>
          <a:custGeom>
            <a:avLst/>
            <a:gdLst>
              <a:gd name="T0" fmla="*/ 0 w 96"/>
              <a:gd name="T1" fmla="*/ 0 h 96"/>
              <a:gd name="T2" fmla="*/ 96 w 96"/>
              <a:gd name="T3" fmla="*/ 0 h 96"/>
              <a:gd name="T4" fmla="*/ 96 w 96"/>
              <a:gd name="T5" fmla="*/ 96 h 96"/>
              <a:gd name="T6" fmla="*/ 0 60000 65536"/>
              <a:gd name="T7" fmla="*/ 0 60000 65536"/>
              <a:gd name="T8" fmla="*/ 0 60000 65536"/>
              <a:gd name="T9" fmla="*/ 0 w 96"/>
              <a:gd name="T10" fmla="*/ 0 h 96"/>
              <a:gd name="T11" fmla="*/ 96 w 96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96">
                <a:moveTo>
                  <a:pt x="0" y="0"/>
                </a:moveTo>
                <a:lnTo>
                  <a:pt x="96" y="0"/>
                </a:lnTo>
                <a:lnTo>
                  <a:pt x="96" y="96"/>
                </a:ln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 Box 147"/>
          <p:cNvSpPr txBox="1">
            <a:spLocks noChangeArrowheads="1"/>
          </p:cNvSpPr>
          <p:nvPr/>
        </p:nvSpPr>
        <p:spPr bwMode="auto">
          <a:xfrm>
            <a:off x="1153716" y="2387564"/>
            <a:ext cx="599844" cy="46166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6600CC"/>
                </a:solidFill>
              </a:rPr>
              <a:t>60</a:t>
            </a:r>
            <a:r>
              <a:rPr lang="ru-RU" sz="2400" b="1" baseline="30000" dirty="0">
                <a:solidFill>
                  <a:srgbClr val="6600CC"/>
                </a:solidFill>
              </a:rPr>
              <a:t>0</a:t>
            </a:r>
            <a:endParaRPr lang="ru-RU" sz="2400" b="1" dirty="0">
              <a:solidFill>
                <a:srgbClr val="6600CC"/>
              </a:solidFill>
            </a:endParaRPr>
          </a:p>
        </p:txBody>
      </p:sp>
      <p:sp>
        <p:nvSpPr>
          <p:cNvPr id="13" name="Text Box 104"/>
          <p:cNvSpPr txBox="1">
            <a:spLocks noChangeArrowheads="1"/>
          </p:cNvSpPr>
          <p:nvPr/>
        </p:nvSpPr>
        <p:spPr bwMode="auto">
          <a:xfrm>
            <a:off x="2743335" y="3381838"/>
            <a:ext cx="599844" cy="46166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</a:rPr>
              <a:t>30</a:t>
            </a:r>
            <a:r>
              <a:rPr lang="ru-RU" sz="2400" b="1" baseline="30000" dirty="0">
                <a:solidFill>
                  <a:srgbClr val="FF0000"/>
                </a:solidFill>
              </a:rPr>
              <a:t>0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336187" y="238756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7030A0"/>
                </a:solidFill>
              </a:rPr>
              <a:t>6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38391" y="278767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0000"/>
                </a:solidFill>
              </a:rPr>
              <a:t>3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141098" y="5401681"/>
            <a:ext cx="141173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</a:rPr>
              <a:t>–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число</a:t>
            </a:r>
          </a:p>
        </p:txBody>
      </p:sp>
    </p:spTree>
    <p:extLst>
      <p:ext uri="{BB962C8B-B14F-4D97-AF65-F5344CB8AC3E}">
        <p14:creationId xmlns:p14="http://schemas.microsoft.com/office/powerpoint/2010/main" val="426512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Заметим!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4032448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Сумма векторов – </a:t>
            </a:r>
            <a:r>
              <a:rPr lang="ru-RU" sz="2800" i="1" dirty="0" smtClean="0">
                <a:solidFill>
                  <a:srgbClr val="0070C0"/>
                </a:solidFill>
              </a:rPr>
              <a:t>вектор</a:t>
            </a:r>
            <a:r>
              <a:rPr lang="ru-RU" sz="2800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800" dirty="0" smtClean="0"/>
              <a:t>Разность векторов – </a:t>
            </a:r>
            <a:r>
              <a:rPr lang="ru-RU" sz="2800" i="1" dirty="0" smtClean="0">
                <a:solidFill>
                  <a:srgbClr val="0070C0"/>
                </a:solidFill>
              </a:rPr>
              <a:t>вектор</a:t>
            </a:r>
            <a:r>
              <a:rPr lang="ru-RU" sz="2800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800" dirty="0" smtClean="0"/>
              <a:t>Произведение вектора на число – </a:t>
            </a:r>
            <a:r>
              <a:rPr lang="ru-RU" sz="2800" i="1" dirty="0" smtClean="0">
                <a:solidFill>
                  <a:srgbClr val="0070C0"/>
                </a:solidFill>
              </a:rPr>
              <a:t>вектор</a:t>
            </a:r>
            <a:r>
              <a:rPr lang="ru-RU" sz="2800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800" dirty="0" smtClean="0"/>
              <a:t>Произведение векторов – </a:t>
            </a:r>
            <a:r>
              <a:rPr lang="ru-RU" sz="2800" i="1" dirty="0" smtClean="0">
                <a:solidFill>
                  <a:srgbClr val="0070C0"/>
                </a:solidFill>
              </a:rPr>
              <a:t>число</a:t>
            </a:r>
            <a:r>
              <a:rPr lang="ru-RU" sz="2800" dirty="0" smtClean="0"/>
              <a:t> (скаляр, скалярная величина).</a:t>
            </a:r>
          </a:p>
          <a:p>
            <a:pPr marL="0" indent="0">
              <a:buNone/>
            </a:pPr>
            <a:r>
              <a:rPr lang="ru-RU" sz="2800" dirty="0" smtClean="0"/>
              <a:t>Чтобы учащиеся не забывали, что произведение векторов – число (скаляр), математики говорят: </a:t>
            </a:r>
            <a:r>
              <a:rPr lang="ru-RU" sz="2800" i="1" dirty="0" smtClean="0">
                <a:solidFill>
                  <a:srgbClr val="0070C0"/>
                </a:solidFill>
              </a:rPr>
              <a:t>«скалярное произведение векторов».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5" name="Picture 3" descr="C:\Documents and Settings\Admin\Мои документы\РИСУНКИ\2_Школа\Карандаш Ручка\inscription-clipar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655" y="5080000"/>
            <a:ext cx="2129843" cy="1595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24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1320</Words>
  <Application>Microsoft Office PowerPoint</Application>
  <PresentationFormat>Экран (4:3)</PresentationFormat>
  <Paragraphs>168</Paragraphs>
  <Slides>18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Формула</vt:lpstr>
      <vt:lpstr>Скалярное произведение векторов (п.105 – п.108)</vt:lpstr>
      <vt:lpstr>Презентация PowerPoint</vt:lpstr>
      <vt:lpstr>Презентация PowerPoint</vt:lpstr>
      <vt:lpstr>Презентация PowerPoint</vt:lpstr>
      <vt:lpstr>Векторная величина</vt:lpstr>
      <vt:lpstr>Скалярная величина</vt:lpstr>
      <vt:lpstr>106. Скалярное произведение векторов</vt:lpstr>
      <vt:lpstr>Задача. По данным рисунка найдите (BC) ⃗∙(BA) ⃗.</vt:lpstr>
      <vt:lpstr>Заметим!</vt:lpstr>
      <vt:lpstr>Знак скалярного произведения</vt:lpstr>
      <vt:lpstr>Презентация PowerPoint</vt:lpstr>
      <vt:lpstr>107. Скалярное произведение векторов в координатах</vt:lpstr>
      <vt:lpstr>Презентация PowerPoint</vt:lpstr>
      <vt:lpstr>Теорема о перпендикулярности векторов</vt:lpstr>
      <vt:lpstr>Презентация PowerPoint</vt:lpstr>
      <vt:lpstr>Презентация PowerPoint</vt:lpstr>
      <vt:lpstr>Презентация PowerPoint</vt:lpstr>
      <vt:lpstr>108. Свойства скалярного  произведения векторов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Скалярное произведение  векторов</dc:title>
  <dc:creator>Догадова</dc:creator>
  <cp:lastModifiedBy>Догадова</cp:lastModifiedBy>
  <cp:revision>31</cp:revision>
  <dcterms:created xsi:type="dcterms:W3CDTF">2019-01-31T10:03:37Z</dcterms:created>
  <dcterms:modified xsi:type="dcterms:W3CDTF">2019-01-31T16:50:16Z</dcterms:modified>
</cp:coreProperties>
</file>