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76" r:id="rId5"/>
    <p:sldId id="280" r:id="rId6"/>
    <p:sldId id="258" r:id="rId7"/>
    <p:sldId id="259" r:id="rId8"/>
    <p:sldId id="270" r:id="rId9"/>
    <p:sldId id="271" r:id="rId10"/>
    <p:sldId id="272" r:id="rId11"/>
    <p:sldId id="273" r:id="rId12"/>
    <p:sldId id="274" r:id="rId13"/>
    <p:sldId id="275" r:id="rId14"/>
    <p:sldId id="279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6" autoAdjust="0"/>
    <p:restoredTop sz="94660"/>
  </p:normalViewPr>
  <p:slideViewPr>
    <p:cSldViewPr>
      <p:cViewPr varScale="1">
        <p:scale>
          <a:sx n="66" d="100"/>
          <a:sy n="66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6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4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1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4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0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6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9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1BE8-0515-489F-909A-4CA51C1C69E2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6C062-58D3-4702-B00F-90DF7B3CA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2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5.wmf"/><Relationship Id="rId7" Type="http://schemas.openxmlformats.org/officeDocument/2006/relationships/image" Target="../media/image21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7" y="-1"/>
            <a:ext cx="8611638" cy="683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772400" cy="2550145"/>
          </a:xfrm>
        </p:spPr>
        <p:txBody>
          <a:bodyPr>
            <a:normAutofit/>
          </a:bodyPr>
          <a:lstStyle/>
          <a:p>
            <a:r>
              <a:rPr lang="ru-RU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§3. Сфера и шар</a:t>
            </a:r>
            <a:br>
              <a:rPr lang="ru-RU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Уравнение сферы</a:t>
            </a:r>
            <a:br>
              <a:rPr lang="ru-RU" sz="4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(п.64 – п.65)</a:t>
            </a:r>
            <a:endParaRPr lang="ru-RU" sz="4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6406" y="4417214"/>
            <a:ext cx="6400800" cy="62292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Геометрия, 11 класс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01" y="3427101"/>
            <a:ext cx="2401190" cy="32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-24340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44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sz="44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9"/>
            <a:ext cx="8229600" cy="18722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Определить принадлежит ли точка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сфере, заданной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уравнением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если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:  а)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(5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;-2;6)  </a:t>
            </a:r>
            <a:br>
              <a:rPr lang="ru-RU" sz="2600" dirty="0">
                <a:latin typeface="Arial" pitchFamily="34" charset="0"/>
                <a:cs typeface="Arial" pitchFamily="34" charset="0"/>
              </a:rPr>
            </a:br>
            <a:r>
              <a:rPr lang="ru-RU" sz="2600" dirty="0"/>
              <a:t>           </a:t>
            </a:r>
            <a:r>
              <a:rPr lang="ru-RU" sz="2600" dirty="0" smtClean="0"/>
              <a:t>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(-5;2;6)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4241" y="1688359"/>
            <a:ext cx="4032448" cy="5831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8720" y="3282613"/>
            <a:ext cx="23034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51520" y="3955215"/>
            <a:ext cx="5358184" cy="59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966922" y="3589162"/>
            <a:ext cx="31321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Равенство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верное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следовательно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(5;-2;6) принадлежит сфере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6671"/>
            <a:ext cx="5329163" cy="60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966922" y="4824979"/>
            <a:ext cx="32035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Равенство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неверное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следовательно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(5;-2;6) не принадлежит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сфере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11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577(а).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Напишите уравнение сферы с центром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проходящей через точку 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если </a:t>
            </a:r>
            <a:r>
              <a:rPr lang="ru-RU" sz="2600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(-2;2;0);  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(5;0;-1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02750" y="2984380"/>
                <a:ext cx="8229600" cy="7920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3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3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3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3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sz="30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750" y="2984380"/>
                <a:ext cx="8229600" cy="79208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 txBox="1">
                <a:spLocks/>
              </p:cNvSpPr>
              <p:nvPr/>
            </p:nvSpPr>
            <p:spPr>
              <a:xfrm>
                <a:off x="402750" y="3797524"/>
                <a:ext cx="8229600" cy="7624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/>
                        </a:rPr>
                        <m:t>𝑹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𝐴𝑁</m:t>
                      </m:r>
                      <m:r>
                        <a:rPr lang="en-US" sz="300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sz="3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−1</m:t>
                                  </m:r>
                                  <m:r>
                                    <a:rPr lang="en-US" sz="3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50" y="3797524"/>
                <a:ext cx="8229600" cy="7624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199097" y="4445915"/>
                <a:ext cx="8640960" cy="804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49+4+1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54</m:t>
                          </m:r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97" y="4445915"/>
                <a:ext cx="8640960" cy="8045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бъект 2"/>
          <p:cNvSpPr txBox="1">
            <a:spLocks/>
          </p:cNvSpPr>
          <p:nvPr/>
        </p:nvSpPr>
        <p:spPr>
          <a:xfrm>
            <a:off x="590872" y="417873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043608" y="5920977"/>
                <a:ext cx="66045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=54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920977"/>
                <a:ext cx="660452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/>
              <p:cNvSpPr txBox="1">
                <a:spLocks/>
              </p:cNvSpPr>
              <p:nvPr/>
            </p:nvSpPr>
            <p:spPr>
              <a:xfrm>
                <a:off x="968929" y="5250512"/>
                <a:ext cx="7101295" cy="6763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29" y="5250512"/>
                <a:ext cx="7101295" cy="6763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бъект 2"/>
          <p:cNvSpPr txBox="1">
            <a:spLocks/>
          </p:cNvSpPr>
          <p:nvPr/>
        </p:nvSpPr>
        <p:spPr>
          <a:xfrm>
            <a:off x="526391" y="2139822"/>
            <a:ext cx="8229600" cy="8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Радиус сферы – расстояние между двумя точками находится по ранее изученной формуле: </a:t>
            </a:r>
            <a:endParaRPr lang="ru-RU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6044" y="1634614"/>
            <a:ext cx="2303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</p:spTree>
    <p:extLst>
      <p:ext uri="{BB962C8B-B14F-4D97-AF65-F5344CB8AC3E}">
        <p14:creationId xmlns:p14="http://schemas.microsoft.com/office/powerpoint/2010/main" val="41110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408" y="260648"/>
            <a:ext cx="839265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№579 (а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Докажите,  что каждое из следующих уравнений является уравнением сферы. Найдите координаты центра и радиус этой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сферы.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90872" y="417873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3000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34978" y="2488581"/>
            <a:ext cx="2303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59"/>
          <a:stretch/>
        </p:blipFill>
        <p:spPr>
          <a:xfrm>
            <a:off x="532633" y="1412776"/>
            <a:ext cx="4594561" cy="5909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32633" y="2940421"/>
                <a:ext cx="66045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+4)</m:t>
                      </m:r>
                      <m:r>
                        <a:rPr lang="en-US" sz="32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33" y="2940421"/>
                <a:ext cx="660452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61796" y="3566726"/>
                <a:ext cx="66045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96" y="3566726"/>
                <a:ext cx="660452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78183" y="4152551"/>
                <a:ext cx="660452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83" y="4152551"/>
                <a:ext cx="660452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621725" y="4756824"/>
            <a:ext cx="2499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(2;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1" y="4596150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408" y="260648"/>
            <a:ext cx="839265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№579 (г).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Докажите, что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каждое из следующих уравнений является уравнением сферы. Найдите координаты центра и радиус этой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сферы.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34978" y="2328817"/>
            <a:ext cx="23034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3"/>
          <a:stretch/>
        </p:blipFill>
        <p:spPr>
          <a:xfrm>
            <a:off x="552671" y="1556792"/>
            <a:ext cx="4523386" cy="6249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2784503"/>
            <a:ext cx="9036496" cy="92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51655" y="3477277"/>
                <a:ext cx="7992888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−1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=2,5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55" y="3477277"/>
                <a:ext cx="7992888" cy="995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47846" y="2775663"/>
                <a:ext cx="9036496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200" i="1">
                          <a:solidFill>
                            <a:srgbClr val="3333CC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+(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+1)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  <m:r>
                        <a:rPr lang="en-US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=2,5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46" y="2775663"/>
                <a:ext cx="9036496" cy="7261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23528" y="4365104"/>
                <a:ext cx="7992888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=2,5+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3333CC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3333CC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3333CC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5104"/>
                <a:ext cx="7992888" cy="9951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23528" y="5157192"/>
                <a:ext cx="7992888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57192"/>
                <a:ext cx="7992888" cy="995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4448" y="5942686"/>
                <a:ext cx="3174843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3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300" b="0" i="1" smtClean="0">
                              <a:latin typeface="Cambria Math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23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3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300" b="0" i="1" smtClean="0">
                              <a:latin typeface="Cambria Math"/>
                            </a:rPr>
                            <m:t>;1</m:t>
                          </m:r>
                        </m:e>
                      </m:d>
                      <m:r>
                        <a:rPr lang="en-US" sz="2300" b="0" i="1" smtClean="0">
                          <a:latin typeface="Cambria Math"/>
                        </a:rPr>
                        <m:t>, </m:t>
                      </m:r>
                      <m:r>
                        <a:rPr lang="en-US" sz="2300" b="0" i="1" smtClean="0">
                          <a:latin typeface="Cambria Math"/>
                        </a:rPr>
                        <m:t>𝑅</m:t>
                      </m:r>
                      <m:r>
                        <a:rPr lang="en-US" sz="23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3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300" b="0" i="1" smtClean="0"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ru-RU" sz="23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8" y="5942686"/>
                <a:ext cx="3174843" cy="9221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1" y="4596150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  <p:bldP spid="12" grpId="0"/>
      <p:bldP spid="18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337614" y="1196752"/>
            <a:ext cx="845946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решении задач на сечение шара плоскостью вам понадобятся следующие формулы: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337614" y="2161851"/>
                <a:ext cx="8219256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Площадь треугольника со сторонами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ru-RU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b</a:t>
                </a:r>
                <a:r>
                  <a:rPr lang="ru-RU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можно найти по формуле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Герона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где  </a:t>
                </a:r>
                <a:r>
                  <a:rPr lang="ru-RU" sz="2000" i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р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–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полупериметр. </a:t>
                </a:r>
              </a:p>
            </p:txBody>
          </p:sp>
        </mc:Choice>
        <mc:Fallback>
          <p:sp>
            <p:nvSpPr>
              <p:cNvPr id="23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14" y="2161851"/>
                <a:ext cx="8219256" cy="1656184"/>
              </a:xfrm>
              <a:prstGeom prst="rect">
                <a:avLst/>
              </a:prstGeom>
              <a:blipFill rotWithShape="1">
                <a:blip r:embed="rId2"/>
                <a:stretch>
                  <a:fillRect l="-741" t="-2952" b="-6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4468631" y="4077072"/>
            <a:ext cx="3024336" cy="1944216"/>
          </a:xfrm>
          <a:prstGeom prst="triangle">
            <a:avLst>
              <a:gd name="adj" fmla="val 6679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4048" y="455401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8911" y="464560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595395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7965" y="476672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Знать формулы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Загрузки\slid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78137"/>
            <a:ext cx="2880320" cy="27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29365" y="2852936"/>
            <a:ext cx="5035753" cy="624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43" y="4668721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Рисунок 12" descr="Описание: C:\Documents and Settings\Admin\Мои документы\Загрузки\Формулы\Копия 1761182_280ad9a56e50ed2f79d9f7d28c3a306e_8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64832"/>
          <a:stretch>
            <a:fillRect/>
          </a:stretch>
        </p:blipFill>
        <p:spPr bwMode="auto">
          <a:xfrm>
            <a:off x="4326384" y="1862510"/>
            <a:ext cx="3503567" cy="22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Рисунок 13" descr="Описание: C:\Documents and Settings\Admin\Мои документы\Загрузки\Формулы\Копия 1761182_280ad9a56e50ed2f79d9f7d28c3a306e_8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60"/>
          <a:stretch>
            <a:fillRect/>
          </a:stretch>
        </p:blipFill>
        <p:spPr bwMode="auto">
          <a:xfrm>
            <a:off x="962242" y="1538741"/>
            <a:ext cx="2784134" cy="27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982932" y="4165161"/>
                <a:ext cx="2393669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∆</m:t>
                          </m:r>
                        </m:sub>
                      </m:sSub>
                      <m:r>
                        <a:rPr lang="ru-RU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  <m:r>
                        <a:rPr lang="ru-RU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∙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40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932" y="4165161"/>
                <a:ext cx="2393669" cy="8002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57474" y="4291940"/>
                <a:ext cx="2393669" cy="1257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40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4000" b="1">
                              <a:latin typeface="Cambria Math"/>
                            </a:rPr>
                            <m:t>∆</m:t>
                          </m:r>
                        </m:sub>
                      </m:sSub>
                      <m:r>
                        <a:rPr lang="ru-RU" sz="4000" b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𝒂𝒃𝒄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74" y="4291940"/>
                <a:ext cx="2393669" cy="12575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531601" y="4949305"/>
                <a:ext cx="3600400" cy="65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3200" b="1">
                          <a:solidFill>
                            <a:prstClr val="black"/>
                          </a:solidFill>
                          <a:latin typeface="Cambria Math"/>
                        </a:rPr>
                        <m:t>−полу</m:t>
                      </m:r>
                      <m:r>
                        <a:rPr lang="ru-RU" sz="3200" b="1">
                          <a:solidFill>
                            <a:prstClr val="black"/>
                          </a:solidFill>
                          <a:latin typeface="Cambria Math"/>
                        </a:rPr>
                        <m:t>периметр</m:t>
                      </m:r>
                    </m:oMath>
                  </m:oMathPara>
                </a14:m>
                <a:endParaRPr lang="ru-RU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601" y="4949305"/>
                <a:ext cx="3600400" cy="6586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190875" y="4312951"/>
            <a:ext cx="2393669" cy="1274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9389" y="4197587"/>
            <a:ext cx="2393669" cy="7937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965" y="476672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Знать формулы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2686" y="4354286"/>
            <a:ext cx="1626405" cy="12444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75199" y="4304793"/>
            <a:ext cx="3294744" cy="1277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7965" y="476672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Знать формулы</a:t>
            </a:r>
          </a:p>
        </p:txBody>
      </p:sp>
      <p:pic>
        <p:nvPicPr>
          <p:cNvPr id="12" name="Рисунок 11" descr="C:\Documents and Settings\Admin\Мои документы\Загрузки\Копия 439399233baed14d5902caf40943495c.gif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8835" y="1908261"/>
            <a:ext cx="3964293" cy="2279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Documents and Settings\Admin\Мои документы\Загрузки\439399233baed14d5902caf40943495c.gif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80" y="1484784"/>
            <a:ext cx="2668030" cy="253125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788024" y="4319307"/>
                <a:ext cx="3296433" cy="1257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𝒓</m:t>
                      </m:r>
                      <m:r>
                        <a:rPr lang="ru-RU" sz="4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latin typeface="Cambria Math"/>
                            </a:rPr>
                            <m:t>𝒂</m:t>
                          </m:r>
                          <m:r>
                            <a:rPr lang="ru-RU" sz="4000" b="1" i="1">
                              <a:latin typeface="Cambria Math"/>
                            </a:rPr>
                            <m:t>+</m:t>
                          </m:r>
                          <m:r>
                            <a:rPr lang="ru-RU" sz="4000" b="1" i="1">
                              <a:latin typeface="Cambria Math"/>
                            </a:rPr>
                            <m:t>𝒃</m:t>
                          </m:r>
                          <m:r>
                            <a:rPr lang="ru-RU" sz="4000" b="1" i="1">
                              <a:latin typeface="Cambria Math"/>
                            </a:rPr>
                            <m:t>−</m:t>
                          </m:r>
                          <m:r>
                            <a:rPr lang="ru-RU" sz="4000" b="1" i="1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ru-RU" sz="40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319307"/>
                <a:ext cx="3296433" cy="12575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07299" y="4377286"/>
                <a:ext cx="1631792" cy="1151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>
                          <a:latin typeface="Cambria Math"/>
                        </a:rPr>
                        <m:t>𝑹</m:t>
                      </m:r>
                      <m:r>
                        <a:rPr lang="ru-RU" sz="4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ru-RU" sz="40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299" y="4377286"/>
                <a:ext cx="1631792" cy="11514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43" y="4668721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Загрузки\1_0_f62d7_96c9530f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354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Мои документы\Загрузки\balloon-wedding-inspiration-diy-wedding-reception-ideas.original-e14379244833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46" y="292511"/>
            <a:ext cx="4398686" cy="62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830412" y="292511"/>
            <a:ext cx="5189860" cy="6226686"/>
            <a:chOff x="377" y="206"/>
            <a:chExt cx="3247" cy="3877"/>
          </a:xfrm>
        </p:grpSpPr>
        <p:pic>
          <p:nvPicPr>
            <p:cNvPr id="7" name="Picture 19" descr="3_balls_shado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2409"/>
              <a:ext cx="3247" cy="1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podshipnik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06"/>
              <a:ext cx="3192" cy="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7" descr="C:\Documents and Settings\Admin\Мои документы\Загрузки\a1b53234f829f029710af621654e24e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841" y="64125"/>
            <a:ext cx="4608512" cy="6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Admin\Мои документы\Загрузки\i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/>
          <a:stretch/>
        </p:blipFill>
        <p:spPr bwMode="auto">
          <a:xfrm>
            <a:off x="2339752" y="917749"/>
            <a:ext cx="5012992" cy="49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Admin\Мои документы\Загрузки\25745708422_237e9b5dac_k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20" y="59961"/>
            <a:ext cx="5209177" cy="677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581962" y="1979404"/>
            <a:ext cx="21579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Шар 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или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сфера?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1" y="4596150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4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Определения</a:t>
            </a:r>
            <a:endParaRPr lang="ru-RU" sz="3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492" y="1124744"/>
            <a:ext cx="8363272" cy="1169434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Сферой</a:t>
            </a:r>
            <a:r>
              <a:rPr lang="ru-RU" sz="2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называется поверхность, состоящая из всех точек пространства, расположенных на данном расстоянии (</a:t>
            </a:r>
            <a:r>
              <a:rPr lang="en-US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от данной точки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центра).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1" y="4596150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Загрузки\1519055397_sph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3209191" cy="32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4107" y="436584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О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67544" y="2378420"/>
            <a:ext cx="836327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Тело, ограниченное сферой, называется </a:t>
            </a:r>
            <a:r>
              <a:rPr lang="ru-RU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шаром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sha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5715000" cy="51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" name="Arc 20"/>
          <p:cNvSpPr>
            <a:spLocks/>
          </p:cNvSpPr>
          <p:nvPr/>
        </p:nvSpPr>
        <p:spPr bwMode="auto">
          <a:xfrm rot="5400000">
            <a:off x="2470944" y="1119982"/>
            <a:ext cx="762000" cy="4316412"/>
          </a:xfrm>
          <a:custGeom>
            <a:avLst/>
            <a:gdLst>
              <a:gd name="G0" fmla="+- 21600 0 0"/>
              <a:gd name="G1" fmla="+- 21516 0 0"/>
              <a:gd name="G2" fmla="+- 21600 0 0"/>
              <a:gd name="T0" fmla="*/ 19905 w 21600"/>
              <a:gd name="T1" fmla="*/ 43049 h 43049"/>
              <a:gd name="T2" fmla="*/ 19701 w 21600"/>
              <a:gd name="T3" fmla="*/ 0 h 43049"/>
              <a:gd name="T4" fmla="*/ 21600 w 21600"/>
              <a:gd name="T5" fmla="*/ 21516 h 43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049" fill="none" extrusionOk="0">
                <a:moveTo>
                  <a:pt x="19904" y="43049"/>
                </a:moveTo>
                <a:cubicBezTo>
                  <a:pt x="8667" y="42164"/>
                  <a:pt x="0" y="32787"/>
                  <a:pt x="0" y="21516"/>
                </a:cubicBezTo>
                <a:cubicBezTo>
                  <a:pt x="-1" y="10322"/>
                  <a:pt x="8550" y="983"/>
                  <a:pt x="19700" y="-1"/>
                </a:cubicBezTo>
              </a:path>
              <a:path w="21600" h="43049" stroke="0" extrusionOk="0">
                <a:moveTo>
                  <a:pt x="19904" y="43049"/>
                </a:moveTo>
                <a:cubicBezTo>
                  <a:pt x="8667" y="42164"/>
                  <a:pt x="0" y="32787"/>
                  <a:pt x="0" y="21516"/>
                </a:cubicBezTo>
                <a:cubicBezTo>
                  <a:pt x="-1" y="10322"/>
                  <a:pt x="8550" y="983"/>
                  <a:pt x="19700" y="-1"/>
                </a:cubicBezTo>
                <a:lnTo>
                  <a:pt x="21600" y="215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7" name="Arc 21"/>
          <p:cNvSpPr>
            <a:spLocks/>
          </p:cNvSpPr>
          <p:nvPr/>
        </p:nvSpPr>
        <p:spPr bwMode="auto">
          <a:xfrm rot="16200000" flipV="1">
            <a:off x="2463007" y="1804193"/>
            <a:ext cx="762000" cy="4316413"/>
          </a:xfrm>
          <a:custGeom>
            <a:avLst/>
            <a:gdLst>
              <a:gd name="G0" fmla="+- 21600 0 0"/>
              <a:gd name="G1" fmla="+- 21516 0 0"/>
              <a:gd name="G2" fmla="+- 21600 0 0"/>
              <a:gd name="T0" fmla="*/ 19905 w 21600"/>
              <a:gd name="T1" fmla="*/ 43049 h 43049"/>
              <a:gd name="T2" fmla="*/ 19701 w 21600"/>
              <a:gd name="T3" fmla="*/ 0 h 43049"/>
              <a:gd name="T4" fmla="*/ 21600 w 21600"/>
              <a:gd name="T5" fmla="*/ 21516 h 43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049" fill="none" extrusionOk="0">
                <a:moveTo>
                  <a:pt x="19904" y="43049"/>
                </a:moveTo>
                <a:cubicBezTo>
                  <a:pt x="8667" y="42164"/>
                  <a:pt x="0" y="32787"/>
                  <a:pt x="0" y="21516"/>
                </a:cubicBezTo>
                <a:cubicBezTo>
                  <a:pt x="-1" y="10322"/>
                  <a:pt x="8550" y="983"/>
                  <a:pt x="19700" y="-1"/>
                </a:cubicBezTo>
              </a:path>
              <a:path w="21600" h="43049" stroke="0" extrusionOk="0">
                <a:moveTo>
                  <a:pt x="19904" y="43049"/>
                </a:moveTo>
                <a:cubicBezTo>
                  <a:pt x="8667" y="42164"/>
                  <a:pt x="0" y="32787"/>
                  <a:pt x="0" y="21516"/>
                </a:cubicBezTo>
                <a:cubicBezTo>
                  <a:pt x="-1" y="10322"/>
                  <a:pt x="8550" y="983"/>
                  <a:pt x="19700" y="-1"/>
                </a:cubicBezTo>
                <a:lnTo>
                  <a:pt x="21600" y="215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2827338" y="3573463"/>
            <a:ext cx="1287462" cy="1570037"/>
            <a:chOff x="1781" y="2251"/>
            <a:chExt cx="859" cy="1013"/>
          </a:xfrm>
        </p:grpSpPr>
        <p:sp>
          <p:nvSpPr>
            <p:cNvPr id="4121" name="Oval 25"/>
            <p:cNvSpPr>
              <a:spLocks noChangeArrowheads="1"/>
            </p:cNvSpPr>
            <p:nvPr/>
          </p:nvSpPr>
          <p:spPr bwMode="auto">
            <a:xfrm>
              <a:off x="2592" y="32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781" y="2251"/>
              <a:ext cx="826" cy="993"/>
            </a:xfrm>
            <a:custGeom>
              <a:avLst/>
              <a:gdLst>
                <a:gd name="T0" fmla="*/ 0 w 826"/>
                <a:gd name="T1" fmla="*/ 0 h 993"/>
                <a:gd name="T2" fmla="*/ 826 w 826"/>
                <a:gd name="T3" fmla="*/ 993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26" h="993">
                  <a:moveTo>
                    <a:pt x="0" y="0"/>
                  </a:moveTo>
                  <a:lnTo>
                    <a:pt x="826" y="993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939800" y="2438400"/>
            <a:ext cx="1879600" cy="1143000"/>
            <a:chOff x="592" y="1536"/>
            <a:chExt cx="1184" cy="720"/>
          </a:xfrm>
        </p:grpSpPr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621" y="1561"/>
              <a:ext cx="1155" cy="695"/>
            </a:xfrm>
            <a:custGeom>
              <a:avLst/>
              <a:gdLst>
                <a:gd name="T0" fmla="*/ 1155 w 1155"/>
                <a:gd name="T1" fmla="*/ 695 h 695"/>
                <a:gd name="T2" fmla="*/ 0 w 1155"/>
                <a:gd name="T3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5" h="695">
                  <a:moveTo>
                    <a:pt x="1155" y="695"/>
                  </a:move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92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28" name="Arc 32"/>
          <p:cNvSpPr>
            <a:spLocks/>
          </p:cNvSpPr>
          <p:nvPr/>
        </p:nvSpPr>
        <p:spPr bwMode="auto">
          <a:xfrm>
            <a:off x="2476500" y="1466850"/>
            <a:ext cx="2171700" cy="4311650"/>
          </a:xfrm>
          <a:custGeom>
            <a:avLst/>
            <a:gdLst>
              <a:gd name="G0" fmla="+- 0 0 0"/>
              <a:gd name="G1" fmla="+- 21432 0 0"/>
              <a:gd name="G2" fmla="+- 21600 0 0"/>
              <a:gd name="T0" fmla="*/ 2686 w 21600"/>
              <a:gd name="T1" fmla="*/ 0 h 42884"/>
              <a:gd name="T2" fmla="*/ 2523 w 21600"/>
              <a:gd name="T3" fmla="*/ 42884 h 42884"/>
              <a:gd name="T4" fmla="*/ 0 w 21600"/>
              <a:gd name="T5" fmla="*/ 21432 h 4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884" fill="none" extrusionOk="0">
                <a:moveTo>
                  <a:pt x="2686" y="-1"/>
                </a:moveTo>
                <a:cubicBezTo>
                  <a:pt x="13492" y="1353"/>
                  <a:pt x="21600" y="10541"/>
                  <a:pt x="21600" y="21432"/>
                </a:cubicBezTo>
                <a:cubicBezTo>
                  <a:pt x="21600" y="32385"/>
                  <a:pt x="13401" y="41604"/>
                  <a:pt x="2523" y="42884"/>
                </a:cubicBezTo>
              </a:path>
              <a:path w="21600" h="42884" stroke="0" extrusionOk="0">
                <a:moveTo>
                  <a:pt x="2686" y="-1"/>
                </a:moveTo>
                <a:cubicBezTo>
                  <a:pt x="13492" y="1353"/>
                  <a:pt x="21600" y="10541"/>
                  <a:pt x="21600" y="21432"/>
                </a:cubicBezTo>
                <a:cubicBezTo>
                  <a:pt x="21600" y="32385"/>
                  <a:pt x="13401" y="41604"/>
                  <a:pt x="2523" y="42884"/>
                </a:cubicBezTo>
                <a:lnTo>
                  <a:pt x="0" y="21432"/>
                </a:lnTo>
                <a:close/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2819400" y="2438400"/>
            <a:ext cx="1524000" cy="1143000"/>
            <a:chOff x="1776" y="1536"/>
            <a:chExt cx="960" cy="720"/>
          </a:xfrm>
        </p:grpSpPr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V="1">
              <a:off x="1776" y="1584"/>
              <a:ext cx="91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Oval 24"/>
            <p:cNvSpPr>
              <a:spLocks noChangeArrowheads="1"/>
            </p:cNvSpPr>
            <p:nvPr/>
          </p:nvSpPr>
          <p:spPr bwMode="auto">
            <a:xfrm>
              <a:off x="2688" y="153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29" name="Arc 33"/>
          <p:cNvSpPr>
            <a:spLocks/>
          </p:cNvSpPr>
          <p:nvPr/>
        </p:nvSpPr>
        <p:spPr bwMode="auto">
          <a:xfrm flipH="1">
            <a:off x="1917700" y="1447800"/>
            <a:ext cx="1536700" cy="4346575"/>
          </a:xfrm>
          <a:custGeom>
            <a:avLst/>
            <a:gdLst>
              <a:gd name="G0" fmla="+- 0 0 0"/>
              <a:gd name="G1" fmla="+- 19078 0 0"/>
              <a:gd name="G2" fmla="+- 21600 0 0"/>
              <a:gd name="T0" fmla="*/ 10129 w 21600"/>
              <a:gd name="T1" fmla="*/ 0 h 38217"/>
              <a:gd name="T2" fmla="*/ 10013 w 21600"/>
              <a:gd name="T3" fmla="*/ 38217 h 38217"/>
              <a:gd name="T4" fmla="*/ 0 w 21600"/>
              <a:gd name="T5" fmla="*/ 19078 h 38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217" fill="none" extrusionOk="0">
                <a:moveTo>
                  <a:pt x="10128" y="0"/>
                </a:moveTo>
                <a:cubicBezTo>
                  <a:pt x="17187" y="3747"/>
                  <a:pt x="21600" y="11086"/>
                  <a:pt x="21600" y="19078"/>
                </a:cubicBezTo>
                <a:cubicBezTo>
                  <a:pt x="21600" y="27116"/>
                  <a:pt x="17135" y="34490"/>
                  <a:pt x="10012" y="38216"/>
                </a:cubicBezTo>
              </a:path>
              <a:path w="21600" h="38217" stroke="0" extrusionOk="0">
                <a:moveTo>
                  <a:pt x="10128" y="0"/>
                </a:moveTo>
                <a:cubicBezTo>
                  <a:pt x="17187" y="3747"/>
                  <a:pt x="21600" y="11086"/>
                  <a:pt x="21600" y="19078"/>
                </a:cubicBezTo>
                <a:cubicBezTo>
                  <a:pt x="21600" y="27116"/>
                  <a:pt x="17135" y="34490"/>
                  <a:pt x="10012" y="38216"/>
                </a:cubicBezTo>
                <a:lnTo>
                  <a:pt x="0" y="19078"/>
                </a:lnTo>
                <a:close/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2794000" y="3543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2895600" y="33528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ru-RU" sz="240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2217738" y="2166938"/>
            <a:ext cx="609600" cy="1406525"/>
          </a:xfrm>
          <a:custGeom>
            <a:avLst/>
            <a:gdLst>
              <a:gd name="T0" fmla="*/ 0 w 384"/>
              <a:gd name="T1" fmla="*/ 0 h 886"/>
              <a:gd name="T2" fmla="*/ 384 w 384"/>
              <a:gd name="T3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886">
                <a:moveTo>
                  <a:pt x="0" y="0"/>
                </a:moveTo>
                <a:lnTo>
                  <a:pt x="384" y="886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2185988" y="21224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46339" y="2898777"/>
                <a:ext cx="51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39" y="2898777"/>
                <a:ext cx="51648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38127" y="2898777"/>
                <a:ext cx="51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27" y="2898777"/>
                <a:ext cx="51648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427806" y="2438400"/>
                <a:ext cx="51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806" y="2438400"/>
                <a:ext cx="51648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40495" y="3820180"/>
                <a:ext cx="5164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495" y="3820180"/>
                <a:ext cx="51648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Заголовок 1"/>
          <p:cNvSpPr txBox="1">
            <a:spLocks/>
          </p:cNvSpPr>
          <p:nvPr/>
        </p:nvSpPr>
        <p:spPr>
          <a:xfrm>
            <a:off x="507965" y="296681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Элементы</a:t>
            </a:r>
            <a:r>
              <a:rPr lang="en-US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сферы</a:t>
            </a:r>
            <a:endParaRPr lang="ru-RU" sz="3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0106" y="1130350"/>
            <a:ext cx="344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" pitchFamily="34" charset="0"/>
                <a:cs typeface="Arial" pitchFamily="34" charset="0"/>
              </a:rPr>
              <a:t>R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радиус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сферы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0106" y="1732227"/>
            <a:ext cx="29250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т.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центр сферы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70106" y="2265722"/>
            <a:ext cx="36223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диаметр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сферы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062"/>
          <p:cNvSpPr txBox="1">
            <a:spLocks noChangeArrowheads="1"/>
          </p:cNvSpPr>
          <p:nvPr/>
        </p:nvSpPr>
        <p:spPr bwMode="auto">
          <a:xfrm>
            <a:off x="5266477" y="2817229"/>
            <a:ext cx="2252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Меридианы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060"/>
          <p:cNvSpPr txBox="1">
            <a:spLocks noChangeArrowheads="1"/>
          </p:cNvSpPr>
          <p:nvPr/>
        </p:nvSpPr>
        <p:spPr bwMode="auto">
          <a:xfrm>
            <a:off x="5266477" y="3369655"/>
            <a:ext cx="18089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Параллели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14330" y="4074100"/>
            <a:ext cx="347383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Центр, радиус и диаметр сферы являются также центром, радиусом и диаметром шара.</a:t>
            </a:r>
          </a:p>
        </p:txBody>
      </p:sp>
      <p:pic>
        <p:nvPicPr>
          <p:cNvPr id="33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829" y="4903647"/>
            <a:ext cx="1346498" cy="18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8" grpId="0" animBg="1"/>
      <p:bldP spid="4129" grpId="0" animBg="1"/>
      <p:bldP spid="4123" grpId="0" animBg="1"/>
      <p:bldP spid="4124" grpId="0" animBg="1"/>
      <p:bldP spid="37" grpId="0"/>
      <p:bldP spid="38" grpId="0"/>
      <p:bldP spid="40" grpId="0"/>
      <p:bldP spid="41" grpId="0"/>
      <p:bldP spid="2" grpId="0"/>
      <p:bldP spid="3" grpId="0"/>
      <p:bldP spid="4" grpId="0"/>
      <p:bldP spid="46" grpId="0"/>
      <p:bldP spid="4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0905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Шар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– тело полученное в результате вращения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полукруга (круга) вокруг  диаметра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332656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Тело вращения</a:t>
            </a:r>
            <a:endParaRPr lang="ru-RU" sz="3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14"/>
          <p:cNvSpPr>
            <a:spLocks noChangeArrowheads="1"/>
          </p:cNvSpPr>
          <p:nvPr/>
        </p:nvSpPr>
        <p:spPr bwMode="auto">
          <a:xfrm>
            <a:off x="1043608" y="3140968"/>
            <a:ext cx="2952328" cy="2794144"/>
          </a:xfrm>
          <a:prstGeom prst="ellipse">
            <a:avLst/>
          </a:prstGeom>
          <a:gradFill rotWithShape="1">
            <a:gsLst>
              <a:gs pos="0">
                <a:schemeClr val="bg1">
                  <a:alpha val="33000"/>
                </a:schemeClr>
              </a:gs>
              <a:gs pos="100000">
                <a:schemeClr val="accent1">
                  <a:alpha val="36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1C1C1C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9772" y="3140968"/>
            <a:ext cx="0" cy="2794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02816" y="211641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Сфера  получается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результате вращения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полуокружности (окружности) вокруг  диаметра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1" y="4596150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9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Определение 2 </a:t>
            </a:r>
            <a:endParaRPr lang="ru-RU" sz="3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18" y="1412776"/>
            <a:ext cx="836327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Тело, ограниченное сферой, называется </a:t>
            </a:r>
            <a:r>
              <a:rPr lang="ru-RU" sz="24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шаром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Загрузки\1519055397_sp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4178"/>
            <a:ext cx="3209191" cy="32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35195" y="2132856"/>
            <a:ext cx="516627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Шар радиуса 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и центром 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содержит все точки пространства, которые расположены от  т. 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на расстоянии, не превышающем 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5195" y="3605418"/>
            <a:ext cx="5449687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Центр, радиус и диаметр сферы являются также центром, радиусом и диаметром шара.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6048" y="360541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О</a:t>
            </a:r>
          </a:p>
        </p:txBody>
      </p:sp>
      <p:pic>
        <p:nvPicPr>
          <p:cNvPr id="9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1" y="4596150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65. Уравнение сферы</a:t>
            </a:r>
            <a:endParaRPr lang="ru-RU" sz="3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695447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Вспомним, уравнение окружности имеет </a:t>
            </a:r>
            <a:r>
              <a:rPr lang="ru-RU" sz="2400" kern="0" dirty="0">
                <a:latin typeface="Arial" pitchFamily="34" charset="0"/>
                <a:cs typeface="Arial" pitchFamily="34" charset="0"/>
              </a:rPr>
              <a:t>вид</a:t>
            </a: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– x</a:t>
            </a:r>
            <a:r>
              <a:rPr lang="en-US" sz="2400" b="1" i="1" kern="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i="1" kern="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(y – y</a:t>
            </a:r>
            <a:r>
              <a:rPr lang="en-US" sz="2400" b="1" i="1" kern="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i="1" kern="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r</a:t>
            </a:r>
            <a:r>
              <a:rPr lang="en-US" sz="2400" b="1" i="1" kern="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i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Admin\Мои документы\Загрузки\1_5254fc3171d0e5254fc3171d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t="12681" r="20224" b="15255"/>
          <a:stretch/>
        </p:blipFill>
        <p:spPr bwMode="auto">
          <a:xfrm>
            <a:off x="646358" y="1414829"/>
            <a:ext cx="2130636" cy="20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1291357" y="2422872"/>
            <a:ext cx="1768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200" b="1" i="1" dirty="0" smtClean="0"/>
              <a:t>О</a:t>
            </a:r>
            <a:r>
              <a:rPr lang="en-US" sz="2200" b="1" i="1" dirty="0" smtClean="0"/>
              <a:t>(x</a:t>
            </a:r>
            <a:r>
              <a:rPr lang="en-US" sz="2200" b="1" i="1" baseline="-25000" dirty="0" smtClean="0"/>
              <a:t>0</a:t>
            </a:r>
            <a:r>
              <a:rPr lang="en-US" sz="2200" b="1" i="1" dirty="0" smtClean="0"/>
              <a:t>;y</a:t>
            </a:r>
            <a:r>
              <a:rPr lang="en-US" sz="2200" b="1" i="1" baseline="-25000" dirty="0" smtClean="0"/>
              <a:t>0</a:t>
            </a:r>
            <a:r>
              <a:rPr lang="en-US" sz="2200" b="1" i="1" dirty="0" smtClean="0"/>
              <a:t>;z</a:t>
            </a:r>
            <a:r>
              <a:rPr lang="en-US" sz="2200" b="1" i="1" baseline="-25000" dirty="0" smtClean="0"/>
              <a:t>0</a:t>
            </a:r>
            <a:r>
              <a:rPr lang="en-US" sz="2200" b="1" i="1" dirty="0"/>
              <a:t>)</a:t>
            </a:r>
            <a:endParaRPr lang="ru-RU" sz="22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98304" y="4005063"/>
            <a:ext cx="547260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Уравнение сферы имеет </a:t>
            </a:r>
            <a:r>
              <a:rPr lang="ru-RU" sz="2400" kern="0" dirty="0">
                <a:latin typeface="Arial" pitchFamily="34" charset="0"/>
                <a:cs typeface="Arial" pitchFamily="34" charset="0"/>
              </a:rPr>
              <a:t>вид</a:t>
            </a:r>
            <a:r>
              <a:rPr lang="ru-RU" sz="2400" kern="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 – x</a:t>
            </a:r>
            <a:r>
              <a:rPr lang="en-US" sz="2400" b="1" i="1" kern="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i="1" kern="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(y – y</a:t>
            </a:r>
            <a:r>
              <a:rPr lang="en-US" sz="2400" b="1" i="1" kern="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i="1" kern="0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(z 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2400" b="1" i="1" kern="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i="1" kern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b="1" i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kern="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i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Documents and Settings\Admin\Мои документы\Загрузки\0007-004-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5955"/>
          <a:stretch/>
        </p:blipFill>
        <p:spPr bwMode="auto">
          <a:xfrm>
            <a:off x="88430" y="3517005"/>
            <a:ext cx="2890957" cy="30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1" y="4596150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Определите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координаты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центра и радиус сферы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3" y="1844825"/>
            <a:ext cx="5400600" cy="7261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78" y="2602359"/>
            <a:ext cx="5111750" cy="682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932238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2382"/>
            <a:ext cx="38179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314841" y="1916832"/>
            <a:ext cx="2808312" cy="544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(2;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7),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/>
              <p:cNvSpPr txBox="1">
                <a:spLocks/>
              </p:cNvSpPr>
              <p:nvPr/>
            </p:nvSpPr>
            <p:spPr>
              <a:xfrm>
                <a:off x="5753720" y="2589026"/>
                <a:ext cx="3491880" cy="5447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(6;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0,5; 0),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dirty="0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20" y="2589026"/>
                <a:ext cx="3491880" cy="544711"/>
              </a:xfrm>
              <a:prstGeom prst="rect">
                <a:avLst/>
              </a:prstGeom>
              <a:blipFill rotWithShape="1">
                <a:blip r:embed="rId6"/>
                <a:stretch>
                  <a:fillRect l="-4538" t="-5618" b="-52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5762366" y="3394897"/>
                <a:ext cx="3024336" cy="5447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(0;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; 1),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dirty="0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366" y="3394897"/>
                <a:ext cx="3024336" cy="544711"/>
              </a:xfrm>
              <a:prstGeom prst="rect">
                <a:avLst/>
              </a:prstGeom>
              <a:blipFill rotWithShape="1">
                <a:blip r:embed="rId7"/>
                <a:stretch>
                  <a:fillRect l="-5040" t="-6742" b="-51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Объект 2"/>
          <p:cNvSpPr txBox="1">
            <a:spLocks/>
          </p:cNvSpPr>
          <p:nvPr/>
        </p:nvSpPr>
        <p:spPr>
          <a:xfrm>
            <a:off x="5793251" y="4150065"/>
            <a:ext cx="3024336" cy="544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(0;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0),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1" y="4596150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3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3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Составьте уравнение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сферы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135" y="1666184"/>
            <a:ext cx="280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(-2;8;1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=11</a:t>
            </a:r>
          </a:p>
        </p:txBody>
      </p:sp>
      <p:pic>
        <p:nvPicPr>
          <p:cNvPr id="8" name="Picture 4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7" r="50000"/>
          <a:stretch/>
        </p:blipFill>
        <p:spPr bwMode="auto">
          <a:xfrm>
            <a:off x="3894900" y="3226927"/>
            <a:ext cx="3054350" cy="70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r="9567" b="33637"/>
          <a:stretch/>
        </p:blipFill>
        <p:spPr bwMode="auto">
          <a:xfrm>
            <a:off x="3850094" y="2400770"/>
            <a:ext cx="4886371" cy="69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0"/>
          <a:stretch/>
        </p:blipFill>
        <p:spPr bwMode="auto">
          <a:xfrm>
            <a:off x="3851920" y="1666184"/>
            <a:ext cx="4968552" cy="6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0135" y="2454119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(3;-2;0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=0,7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504" y="3270469"/>
            <a:ext cx="2499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(0;0;0);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=1</a:t>
            </a:r>
          </a:p>
        </p:txBody>
      </p:sp>
      <p:pic>
        <p:nvPicPr>
          <p:cNvPr id="13" name="Picture 2" descr="C:\Documents and Settings\Admin\Мои документы\РИСУНКИ\2_Школа\1_Учитель\item_37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641" y="4596150"/>
            <a:ext cx="1530086" cy="207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887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§3. Сфера и шар Уравнение сферы (п.64 – п.65)</vt:lpstr>
      <vt:lpstr>Презентация PowerPoint</vt:lpstr>
      <vt:lpstr>Определения</vt:lpstr>
      <vt:lpstr>Презентация PowerPoint</vt:lpstr>
      <vt:lpstr>Презентация PowerPoint</vt:lpstr>
      <vt:lpstr>Определение 2 </vt:lpstr>
      <vt:lpstr>65. Уравнение сферы</vt:lpstr>
      <vt:lpstr>Задача 1. Определите координаты центра и радиус сферы</vt:lpstr>
      <vt:lpstr>Задача 2. Составьте уравнение сферы</vt:lpstr>
      <vt:lpstr>Задача 3</vt:lpstr>
      <vt:lpstr>№577(а). Напишите уравнение сферы с центром А, проходящей через точку N, если А(-2;2;0);  N(5;0;-1)</vt:lpstr>
      <vt:lpstr>№579 (а). Докажите,  что каждое из следующих уравнений является уравнением сферы. Найдите координаты центра и радиус этой сферы.</vt:lpstr>
      <vt:lpstr>№579 (г). Докажите, что каждое из следующих уравнений является уравнением сферы. Найдите координаты центра и радиус этой сферы.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Сфера.  Уравнение сферы</dc:title>
  <dc:creator>Догадова</dc:creator>
  <cp:lastModifiedBy>Догадова</cp:lastModifiedBy>
  <cp:revision>35</cp:revision>
  <dcterms:created xsi:type="dcterms:W3CDTF">2019-01-30T10:44:28Z</dcterms:created>
  <dcterms:modified xsi:type="dcterms:W3CDTF">2020-12-11T13:02:21Z</dcterms:modified>
</cp:coreProperties>
</file>