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5F5F5F"/>
    <a:srgbClr val="663300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67" d="100"/>
          <a:sy n="67" d="100"/>
        </p:scale>
        <p:origin x="-4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CE0DD-2359-46B0-83A5-E0ADD82068D5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664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EBA8A-11A1-4E0C-B7B4-EACB9BC84B0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934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09E10-2168-4692-8F8A-32242F74056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05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D4C67-8D4F-49F5-AD85-594D7D759740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82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1DEC7-E75E-41F1-8EE4-C11D46E8B62E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175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E5EB9-D295-46E6-9D70-2B26E4BB73CD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91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53530-8A30-4DDD-A8B5-7662AB79BB24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5552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FB607-4B6C-4601-AC77-EBBFCEC6BA7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878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95DFE-EEBF-4C98-AD4D-49A61F695324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334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D4D30-9407-40D4-ABBF-62A211621456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885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1C450-EB68-49BC-88D9-B2715E160D1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111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707A8B-EACD-48DD-A3F2-ACCC74B7D7D1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204864"/>
            <a:ext cx="7561262" cy="165618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5400" dirty="0" smtClean="0">
                <a:solidFill>
                  <a:schemeClr val="bg1"/>
                </a:solidFill>
                <a:latin typeface="Lucida Handwriting" pitchFamily="66" charset="0"/>
              </a:rPr>
              <a:t>МНОГОЧЛЕНЫ</a:t>
            </a:r>
          </a:p>
          <a:p>
            <a:pPr>
              <a:lnSpc>
                <a:spcPct val="90000"/>
              </a:lnSpc>
            </a:pPr>
            <a:r>
              <a:rPr lang="ru-RU" sz="4800" dirty="0" smtClean="0">
                <a:solidFill>
                  <a:schemeClr val="bg1"/>
                </a:solidFill>
                <a:latin typeface="Lucida Handwriting" pitchFamily="66" charset="0"/>
              </a:rPr>
              <a:t>Алгебра, 7 класс</a:t>
            </a:r>
            <a:endParaRPr lang="es-ES" sz="48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pic>
        <p:nvPicPr>
          <p:cNvPr id="2221" name="Picture 173" descr="C:\Documents and Settings\Admin\Мои документы\Downloads\Школа\115599736__17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44208" y="4139331"/>
            <a:ext cx="2388521" cy="260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4599610" y="5440809"/>
                <a:ext cx="4572000" cy="5232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𝑎𝑏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+2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𝑎𝑏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sz="2800" i="1" dirty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610" y="5440809"/>
                <a:ext cx="4572000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3630808" y="4340442"/>
                <a:ext cx="32548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+3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𝑥𝑦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808" y="4340442"/>
                <a:ext cx="325480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chemeClr val="bg1"/>
                </a:solidFill>
              </a:rPr>
              <a:t>Умножение многочлена на одночлен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23070" y="1481799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Чтобы умножить многочлен на одночлен, нужно каждый член многочлена умножить на этот одночлен и полученные произведения сложить.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5321" y="2782129"/>
                <a:ext cx="533723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0" u="sng" dirty="0" smtClean="0">
                    <a:solidFill>
                      <a:srgbClr val="FFFF00"/>
                    </a:solidFill>
                  </a:rPr>
                  <a:t>Пример 1</a:t>
                </a:r>
                <a:r>
                  <a:rPr lang="ru-RU" sz="2800" b="0" dirty="0" smtClean="0">
                    <a:solidFill>
                      <a:schemeClr val="bg1"/>
                    </a:solidFill>
                  </a:rPr>
                  <a:t>. 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Выполните умножение:</a:t>
                </a:r>
                <a:endParaRPr lang="ru-RU" sz="2400" b="0" dirty="0" smtClean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28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−3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𝑎𝑏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321" y="2782129"/>
                <a:ext cx="5337230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2400" t="-6369" r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4818" y="3894974"/>
                <a:ext cx="533723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0" u="sng" dirty="0" smtClean="0">
                    <a:solidFill>
                      <a:srgbClr val="FFFF00"/>
                    </a:solidFill>
                  </a:rPr>
                  <a:t>Пример </a:t>
                </a:r>
                <a:r>
                  <a:rPr lang="en-US" sz="2800" b="0" u="sng" dirty="0" smtClean="0">
                    <a:solidFill>
                      <a:srgbClr val="FFFF00"/>
                    </a:solidFill>
                  </a:rPr>
                  <a:t>2</a:t>
                </a:r>
                <a:r>
                  <a:rPr lang="ru-RU" sz="2800" b="0" dirty="0" smtClean="0">
                    <a:solidFill>
                      <a:schemeClr val="bg1"/>
                    </a:solidFill>
                  </a:rPr>
                  <a:t>. 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Выполните умножение:</a:t>
                </a:r>
                <a:endParaRPr lang="ru-RU" sz="2400" b="0" dirty="0" smtClean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3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−2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18" y="3894974"/>
                <a:ext cx="5337230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2400" t="-6410" r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9567" y="4991491"/>
                <a:ext cx="5337230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0" u="sng" dirty="0" smtClean="0">
                    <a:solidFill>
                      <a:srgbClr val="FFFF00"/>
                    </a:solidFill>
                  </a:rPr>
                  <a:t>Пример </a:t>
                </a:r>
                <a:r>
                  <a:rPr lang="en-US" sz="2800" b="0" u="sng" dirty="0" smtClean="0">
                    <a:solidFill>
                      <a:srgbClr val="FFFF00"/>
                    </a:solidFill>
                  </a:rPr>
                  <a:t>3</a:t>
                </a:r>
                <a:r>
                  <a:rPr lang="ru-RU" sz="2800" b="0" dirty="0" smtClean="0">
                    <a:solidFill>
                      <a:schemeClr val="bg1"/>
                    </a:solidFill>
                  </a:rPr>
                  <a:t>. 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Выполните умножение:</a:t>
                </a:r>
                <a:endParaRPr lang="ru-RU" sz="2400" b="0" dirty="0" smtClean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2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+2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67" y="4991491"/>
                <a:ext cx="5337230" cy="954107"/>
              </a:xfrm>
              <a:prstGeom prst="rect">
                <a:avLst/>
              </a:prstGeom>
              <a:blipFill rotWithShape="1">
                <a:blip r:embed="rId6"/>
                <a:stretch>
                  <a:fillRect l="-2397" t="-6410" r="-6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Выгнутая вниз стрелка 2"/>
          <p:cNvSpPr/>
          <p:nvPr/>
        </p:nvSpPr>
        <p:spPr>
          <a:xfrm>
            <a:off x="884903" y="4763729"/>
            <a:ext cx="518745" cy="22776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>
            <a:off x="868361" y="4778477"/>
            <a:ext cx="1078425" cy="250723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низ стрелка 10"/>
          <p:cNvSpPr/>
          <p:nvPr/>
        </p:nvSpPr>
        <p:spPr>
          <a:xfrm flipH="1">
            <a:off x="2123727" y="3659225"/>
            <a:ext cx="1224136" cy="219601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 flipH="1">
            <a:off x="1028859" y="3642831"/>
            <a:ext cx="2322451" cy="303239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665435" y="4807975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646634" y="4812889"/>
            <a:ext cx="55776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5364088" y="5515897"/>
            <a:ext cx="859731" cy="43338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6562195" y="5486400"/>
            <a:ext cx="841495" cy="4776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180737" y="3213016"/>
                <a:ext cx="280230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−10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15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737" y="3213016"/>
                <a:ext cx="2802306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684700" y="4342218"/>
                <a:ext cx="17586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+3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𝑥𝑦</m:t>
                      </m:r>
                      <m:r>
                        <a:rPr lang="en-US" sz="2800">
                          <a:solidFill>
                            <a:schemeClr val="bg1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4700" y="4342218"/>
                <a:ext cx="1758687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Выгнутая вниз стрелка 27"/>
          <p:cNvSpPr/>
          <p:nvPr/>
        </p:nvSpPr>
        <p:spPr>
          <a:xfrm>
            <a:off x="868361" y="5850148"/>
            <a:ext cx="518745" cy="22776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низ стрелка 28"/>
          <p:cNvSpPr/>
          <p:nvPr/>
        </p:nvSpPr>
        <p:spPr>
          <a:xfrm>
            <a:off x="864435" y="5850148"/>
            <a:ext cx="1078425" cy="250723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гнутая вниз стрелка 29"/>
          <p:cNvSpPr/>
          <p:nvPr/>
        </p:nvSpPr>
        <p:spPr>
          <a:xfrm>
            <a:off x="2806537" y="5850148"/>
            <a:ext cx="518745" cy="227762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Выгнутая вниз стрелка 30"/>
          <p:cNvSpPr/>
          <p:nvPr/>
        </p:nvSpPr>
        <p:spPr>
          <a:xfrm>
            <a:off x="2790861" y="5855064"/>
            <a:ext cx="1078425" cy="250723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/>
              <p:cNvSpPr/>
              <p:nvPr/>
            </p:nvSpPr>
            <p:spPr>
              <a:xfrm>
                <a:off x="580069" y="5964029"/>
                <a:ext cx="4572000" cy="52322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=2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>
                          <a:solidFill>
                            <a:schemeClr val="bg1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069" y="5964029"/>
                <a:ext cx="4572000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810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2" grpId="0"/>
      <p:bldP spid="5" grpId="0"/>
      <p:bldP spid="7" grpId="0"/>
      <p:bldP spid="8" grpId="0"/>
      <p:bldP spid="3" grpId="0" animBg="1"/>
      <p:bldP spid="10" grpId="0" animBg="1"/>
      <p:bldP spid="11" grpId="0" animBg="1"/>
      <p:bldP spid="12" grpId="0" animBg="1"/>
      <p:bldP spid="21" grpId="0"/>
      <p:bldP spid="24" grpId="0"/>
      <p:bldP spid="28" grpId="0" animBg="1"/>
      <p:bldP spid="29" grpId="0" animBg="1"/>
      <p:bldP spid="30" grpId="0" animBg="1"/>
      <p:bldP spid="31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2140" y="33265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Повторение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115" y="1340768"/>
            <a:ext cx="8229600" cy="749821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1.  Что такое одночлен?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4429" y="1844824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+mn-lt"/>
                <a:cs typeface="+mn-cs"/>
              </a:rPr>
              <a:t>Произведение 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cs typeface="+mn-cs"/>
              </a:rPr>
              <a:t>чисел, переменных (их степеней) называется </a:t>
            </a:r>
            <a:r>
              <a:rPr lang="ru-RU" sz="2800" i="1" u="sng" dirty="0" smtClean="0">
                <a:solidFill>
                  <a:srgbClr val="FFFF00"/>
                </a:solidFill>
                <a:latin typeface="+mn-lt"/>
                <a:cs typeface="+mn-cs"/>
              </a:rPr>
              <a:t>одночленом</a:t>
            </a:r>
            <a:r>
              <a:rPr lang="ru-RU" sz="2800" i="1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  <a:endParaRPr lang="ru-RU" sz="2800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62" y="2944207"/>
            <a:ext cx="822960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2. Какие одночлены называются подобными?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62" y="3528010"/>
            <a:ext cx="80524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+mn-lt"/>
                <a:cs typeface="+mn-cs"/>
              </a:rPr>
              <a:t>Одночлены называются </a:t>
            </a:r>
            <a:r>
              <a:rPr lang="ru-RU" sz="2800" i="1" u="sng" dirty="0" smtClean="0">
                <a:solidFill>
                  <a:srgbClr val="FFFF00"/>
                </a:solidFill>
                <a:latin typeface="+mn-lt"/>
                <a:cs typeface="+mn-cs"/>
              </a:rPr>
              <a:t>подобными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cs typeface="+mn-cs"/>
              </a:rPr>
              <a:t>, если они имеют одинаковую буквенную часть.</a:t>
            </a:r>
            <a:endParaRPr lang="ru-RU" sz="2800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85861" y="4581128"/>
            <a:ext cx="82296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3. Что значит привести одночлен к стандартному виду?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0" name="Picture 173" descr="C:\Documents and Settings\Admin\Мои документы\Downloads\Школа\115599736__17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04246" y="4532591"/>
            <a:ext cx="2028481" cy="221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2140" y="332656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chemeClr val="bg1"/>
                </a:solidFill>
              </a:rPr>
              <a:t>Сформулируйте 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ru-RU" sz="3600" b="1" dirty="0" smtClean="0">
                <a:solidFill>
                  <a:schemeClr val="bg1"/>
                </a:solidFill>
              </a:rPr>
              <a:t>свойства степеней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6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45828" y="1497931"/>
                <a:ext cx="8229600" cy="5040560"/>
              </a:xfrm>
            </p:spPr>
            <p:txBody>
              <a:bodyPr/>
              <a:lstStyle/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1.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ru-RU" sz="40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ru-RU" sz="4000" dirty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ru-RU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:</m:t>
                    </m:r>
                    <m:sSup>
                      <m:sSup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ru-RU" sz="4000" dirty="0" smtClean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3.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00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4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4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𝑚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4000" dirty="0" smtClean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en-US" sz="4000" dirty="0" smtClean="0">
                    <a:solidFill>
                      <a:schemeClr val="bg1"/>
                    </a:solidFill>
                  </a:rPr>
                  <a:t>4.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4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n-US" sz="4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r>
                              <a:rPr lang="en-US" sz="4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4000" dirty="0" smtClean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en-US" sz="4000" dirty="0" smtClean="0">
                    <a:solidFill>
                      <a:schemeClr val="bg1"/>
                    </a:solidFill>
                  </a:rPr>
                  <a:t>5.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4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US" sz="4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4000" dirty="0" smtClean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en-US" sz="4000" dirty="0" smtClean="0">
                    <a:solidFill>
                      <a:schemeClr val="bg1"/>
                    </a:solidFill>
                  </a:rPr>
                  <a:t>6.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4000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endParaRPr lang="ru-RU" sz="4400" dirty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45828" y="1497931"/>
                <a:ext cx="8229600" cy="5040560"/>
              </a:xfrm>
              <a:blipFill rotWithShape="1">
                <a:blip r:embed="rId2"/>
                <a:stretch>
                  <a:fillRect t="-2177" b="-7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73" descr="C:\Documents and Settings\Admin\Мои документы\Downloads\Школа\115599736__17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04246" y="4532591"/>
            <a:ext cx="2028481" cy="221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0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2140" y="332656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chemeClr val="bg1"/>
                </a:solidFill>
              </a:rPr>
              <a:t>Упростите выражение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6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67544" y="1196752"/>
                <a:ext cx="8229600" cy="5040560"/>
              </a:xfrm>
            </p:spPr>
            <p:txBody>
              <a:bodyPr/>
              <a:lstStyle/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а)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3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𝑥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+5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𝑥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−9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𝑥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ru-RU" sz="4000" dirty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б) </a:t>
                </a:r>
                <a14:m>
                  <m:oMath xmlns:m="http://schemas.openxmlformats.org/officeDocument/2006/math">
                    <m:r>
                      <a:rPr lang="en-US" sz="4000" i="1" smtClean="0">
                        <a:solidFill>
                          <a:schemeClr val="bg1"/>
                        </a:solidFill>
                        <a:latin typeface="Cambria Math"/>
                      </a:rPr>
                      <m:t>3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,5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𝑑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+8,4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𝑑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ru-RU" sz="4000" dirty="0" smtClean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в)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chemeClr val="bg1"/>
                        </a:solidFill>
                        <a:latin typeface="Cambria Math"/>
                      </a:rPr>
                      <m:t>4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𝑏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−5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𝑎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+3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𝑎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𝑏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4000" dirty="0" smtClean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г)</a:t>
                </a:r>
                <a:r>
                  <a:rPr lang="en-US" sz="4000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chemeClr val="bg1"/>
                        </a:solidFill>
                        <a:latin typeface="Cambria Math"/>
                      </a:rPr>
                      <m:t>3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∙4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𝑚</m:t>
                    </m:r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4000" dirty="0" smtClean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д)</a:t>
                </a:r>
                <a:r>
                  <a:rPr lang="en-US" sz="4000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solidFill>
                          <a:schemeClr val="bg1"/>
                        </a:solidFill>
                        <a:latin typeface="Cambria Math"/>
                      </a:rPr>
                      <m:t>10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∙2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4000" dirty="0" smtClean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е)</a:t>
                </a:r>
                <a:r>
                  <a:rPr lang="en-US" sz="4000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18</m:t>
                        </m:r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ru-RU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sup>
                    </m:sSup>
                    <m:r>
                      <a:rPr lang="ru-RU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:</m:t>
                    </m:r>
                    <m:d>
                      <m:dPr>
                        <m:ctrlPr>
                          <a:rPr lang="ru-RU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ru-RU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ru-RU" sz="4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4000" dirty="0" smtClean="0">
                  <a:solidFill>
                    <a:schemeClr val="bg1"/>
                  </a:solidFill>
                </a:endParaRPr>
              </a:p>
              <a:p>
                <a:pPr marL="357188" indent="0">
                  <a:buNone/>
                </a:pPr>
                <a:r>
                  <a:rPr lang="ru-RU" sz="4000" dirty="0" smtClean="0">
                    <a:solidFill>
                      <a:schemeClr val="bg1"/>
                    </a:solidFill>
                  </a:rPr>
                  <a:t>ж)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ru-RU" sz="4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40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𝑐</m:t>
                            </m:r>
                            <m:sSup>
                              <m:sSupPr>
                                <m:ctrlPr>
                                  <a:rPr lang="en-US" sz="4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4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4000" b="0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4000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endParaRPr lang="ru-RU" sz="4400" dirty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67544" y="1196752"/>
                <a:ext cx="8229600" cy="5040560"/>
              </a:xfrm>
              <a:blipFill rotWithShape="1">
                <a:blip r:embed="rId2"/>
                <a:stretch>
                  <a:fillRect t="-2177" b="-73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73" descr="C:\Documents and Settings\Admin\Мои документы\Downloads\Школа\115599736__17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04246" y="4532591"/>
            <a:ext cx="2028481" cy="221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62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Определение многочлена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604664"/>
          </a:xfrm>
        </p:spPr>
        <p:txBody>
          <a:bodyPr/>
          <a:lstStyle/>
          <a:p>
            <a:pPr marL="0" indent="0">
              <a:buNone/>
            </a:pPr>
            <a:r>
              <a:rPr lang="ru-RU" sz="2600" i="1" u="sng" kern="1200" dirty="0">
                <a:solidFill>
                  <a:srgbClr val="FFFF00"/>
                </a:solidFill>
              </a:rPr>
              <a:t>Многочленом</a:t>
            </a:r>
            <a:r>
              <a:rPr lang="ru-RU" sz="2600" kern="1200" dirty="0">
                <a:solidFill>
                  <a:schemeClr val="bg1"/>
                </a:solidFill>
              </a:rPr>
              <a:t> называют сумму одночленов</a:t>
            </a:r>
            <a:r>
              <a:rPr lang="ru-RU" sz="2600" kern="1200" dirty="0" smtClean="0">
                <a:solidFill>
                  <a:schemeClr val="bg1"/>
                </a:solidFill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88157" y="1700808"/>
                <a:ext cx="7588552" cy="8974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>
                  <a:buNone/>
                </a:pPr>
                <a:r>
                  <a:rPr lang="ru-RU" sz="2400" dirty="0" smtClean="0">
                    <a:solidFill>
                      <a:schemeClr val="bg1"/>
                    </a:solidFill>
                  </a:rPr>
                  <a:t>Примеры многочленов: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2</m:t>
                      </m:r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28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;  5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−3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+7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;   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92D05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−2</m:t>
                      </m:r>
                      <m:r>
                        <a:rPr lang="ru-RU" sz="2800" b="0" i="1" smtClean="0">
                          <a:solidFill>
                            <a:srgbClr val="92D050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8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57" y="1700808"/>
                <a:ext cx="7588552" cy="897425"/>
              </a:xfrm>
              <a:prstGeom prst="rect">
                <a:avLst/>
              </a:prstGeom>
              <a:blipFill rotWithShape="1">
                <a:blip r:embed="rId2"/>
                <a:stretch>
                  <a:fillRect l="-1205" t="-4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26480" y="2629011"/>
                <a:ext cx="5827877" cy="1121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>
                  <a:buNone/>
                </a:pPr>
                <a:r>
                  <a:rPr lang="ru-RU" sz="2400" dirty="0" smtClean="0">
                    <a:solidFill>
                      <a:schemeClr val="bg1"/>
                    </a:solidFill>
                  </a:rPr>
                  <a:t>Не являются многочленами:</a:t>
                </a:r>
                <a:endParaRPr lang="en-US" sz="2400" dirty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𝑦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FFFF00"/>
                        </a:solidFill>
                        <a:latin typeface="Cambria Math"/>
                      </a:rPr>
                      <m:t>; </m:t>
                    </m:r>
                    <m:r>
                      <a:rPr lang="en-US" sz="2800" b="0" i="1" smtClean="0">
                        <a:solidFill>
                          <a:srgbClr val="92D050"/>
                        </a:solidFill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−4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𝑐</m:t>
                    </m:r>
                    <m:r>
                      <a:rPr lang="ru-RU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ru-RU" sz="2800" dirty="0" smtClean="0">
                    <a:solidFill>
                      <a:schemeClr val="bg1"/>
                    </a:solidFill>
                  </a:rPr>
                  <a:t>  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Объясните почему?</a:t>
                </a:r>
                <a:endParaRPr lang="ru-RU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80" y="2629011"/>
                <a:ext cx="5827877" cy="1121333"/>
              </a:xfrm>
              <a:prstGeom prst="rect">
                <a:avLst/>
              </a:prstGeom>
              <a:blipFill rotWithShape="1">
                <a:blip r:embed="rId3"/>
                <a:stretch>
                  <a:fillRect l="-1569" t="-3804" r="-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/>
              <p:cNvSpPr txBox="1">
                <a:spLocks/>
              </p:cNvSpPr>
              <p:nvPr/>
            </p:nvSpPr>
            <p:spPr bwMode="auto">
              <a:xfrm>
                <a:off x="559594" y="3802287"/>
                <a:ext cx="8229600" cy="26230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9pPr>
              </a:lstStyle>
              <a:p>
                <a:pPr marL="0" indent="0">
                  <a:buFontTx/>
                  <a:buNone/>
                </a:pPr>
                <a:r>
                  <a:rPr lang="ru-RU" sz="2400" kern="1200" dirty="0" smtClean="0">
                    <a:solidFill>
                      <a:schemeClr val="bg1"/>
                    </a:solidFill>
                  </a:rPr>
                  <a:t>Слагаемые (одночлены), из которых состоит многочлен, называют </a:t>
                </a:r>
                <a:r>
                  <a:rPr lang="ru-RU" sz="2400" i="1" u="sng" kern="1200" dirty="0" smtClean="0">
                    <a:solidFill>
                      <a:srgbClr val="FFFF00"/>
                    </a:solidFill>
                  </a:rPr>
                  <a:t>членами многочлена</a:t>
                </a:r>
                <a:r>
                  <a:rPr lang="ru-RU" sz="2400" kern="1200" dirty="0" smtClean="0">
                    <a:solidFill>
                      <a:schemeClr val="bg1"/>
                    </a:solidFill>
                  </a:rPr>
                  <a:t>: если их два, то говорят, 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что дан </a:t>
                </a:r>
                <a:r>
                  <a:rPr lang="ru-RU" sz="2400" i="1" u="sng" dirty="0" smtClean="0">
                    <a:solidFill>
                      <a:srgbClr val="FFFF00"/>
                    </a:solidFill>
                  </a:rPr>
                  <a:t>двучлен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 (например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2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𝑏</m:t>
                    </m:r>
                  </m:oMath>
                </a14:m>
                <a:r>
                  <a:rPr lang="ru-RU" sz="2400" kern="1200" dirty="0" smtClean="0">
                    <a:solidFill>
                      <a:schemeClr val="bg1"/>
                    </a:solidFill>
                  </a:rPr>
                  <a:t> – двучлен), если их три, то говорят, что дан </a:t>
                </a:r>
                <a:r>
                  <a:rPr lang="ru-RU" sz="2400" i="1" u="sng" kern="1200" dirty="0" smtClean="0">
                    <a:solidFill>
                      <a:srgbClr val="FFFF00"/>
                    </a:solidFill>
                  </a:rPr>
                  <a:t>трёхчлен</a:t>
                </a:r>
                <a:r>
                  <a:rPr lang="ru-RU" sz="2400" kern="12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(например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5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𝑏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−3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+7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𝑐</m:t>
                    </m:r>
                  </m:oMath>
                </a14:m>
                <a:r>
                  <a:rPr lang="ru-RU" sz="24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400" dirty="0">
                    <a:solidFill>
                      <a:schemeClr val="bg1"/>
                    </a:solidFill>
                  </a:rPr>
                  <a:t>– 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трёхчлен). Одночлен является частным случаем многочлена. Ни «</a:t>
                </a:r>
                <a:r>
                  <a:rPr lang="ru-RU" sz="2400" dirty="0" err="1" smtClean="0">
                    <a:solidFill>
                      <a:schemeClr val="bg1"/>
                    </a:solidFill>
                  </a:rPr>
                  <a:t>четырёхчлен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», ни «</a:t>
                </a:r>
                <a:r>
                  <a:rPr lang="ru-RU" sz="2400" dirty="0" err="1" smtClean="0">
                    <a:solidFill>
                      <a:schemeClr val="bg1"/>
                    </a:solidFill>
                  </a:rPr>
                  <a:t>пятичлен</a:t>
                </a:r>
                <a:r>
                  <a:rPr lang="ru-RU" sz="2400" dirty="0" smtClean="0">
                    <a:solidFill>
                      <a:schemeClr val="bg1"/>
                    </a:solidFill>
                  </a:rPr>
                  <a:t>» не говорят.</a:t>
                </a:r>
                <a:endParaRPr lang="ru-RU" sz="2400" kern="1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9594" y="3802287"/>
                <a:ext cx="8229600" cy="2623043"/>
              </a:xfrm>
              <a:prstGeom prst="rect">
                <a:avLst/>
              </a:prstGeom>
              <a:blipFill rotWithShape="1">
                <a:blip r:embed="rId4"/>
                <a:stretch>
                  <a:fillRect l="-1185" t="-1628" r="-1704" b="-67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01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2140" y="332656"/>
            <a:ext cx="8229600" cy="936104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Стандартный вид многочлена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4429" y="1340768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n-lt"/>
                <a:cs typeface="+mn-cs"/>
              </a:rPr>
              <a:t>Если в многочлене все члены записаны в стандартном виде и приведены подобные слагаемые, то говорят, что многочлен приведён </a:t>
            </a:r>
            <a:r>
              <a:rPr lang="ru-RU" sz="2400" i="1" u="sng" dirty="0" smtClean="0">
                <a:solidFill>
                  <a:srgbClr val="FFFF00"/>
                </a:solidFill>
                <a:latin typeface="+mn-lt"/>
                <a:cs typeface="+mn-cs"/>
              </a:rPr>
              <a:t>к стандартному виду</a:t>
            </a:r>
            <a:r>
              <a:rPr lang="ru-RU" sz="2400" i="1" dirty="0" smtClean="0">
                <a:solidFill>
                  <a:srgbClr val="FFFF00"/>
                </a:solidFill>
                <a:latin typeface="+mn-lt"/>
                <a:cs typeface="+mn-cs"/>
              </a:rPr>
              <a:t>  </a:t>
            </a:r>
            <a:r>
              <a:rPr lang="ru-RU" sz="2400" dirty="0" smtClean="0">
                <a:solidFill>
                  <a:schemeClr val="bg1"/>
                </a:solidFill>
                <a:latin typeface="+mn-lt"/>
                <a:cs typeface="+mn-cs"/>
              </a:rPr>
              <a:t>(или записан в стандартном виде).</a:t>
            </a:r>
            <a:endParaRPr lang="ru-RU" sz="2400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pic>
        <p:nvPicPr>
          <p:cNvPr id="10" name="Picture 173" descr="C:\Documents and Settings\Admin\Мои документы\Downloads\Школа\115599736__17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04246" y="4532591"/>
            <a:ext cx="2028481" cy="221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78445" y="3068960"/>
                <a:ext cx="792088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ru-RU" sz="2400" dirty="0" smtClean="0">
                    <a:solidFill>
                      <a:schemeClr val="bg1"/>
                    </a:solidFill>
                  </a:rPr>
                  <a:t>Приведите многочлен к стандартному виду:</a:t>
                </a:r>
              </a:p>
              <a:p>
                <a:pPr>
                  <a:buNone/>
                </a:pPr>
                <a:r>
                  <a:rPr lang="ru-RU" sz="2400" dirty="0" smtClean="0">
                    <a:solidFill>
                      <a:schemeClr val="bg1"/>
                    </a:solidFill>
                  </a:rPr>
                  <a:t>а)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5</m:t>
                    </m:r>
                    <m:sSup>
                      <m:sSupPr>
                        <m:ctrlPr>
                          <a:rPr lang="ru-RU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−3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𝑥𝑦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−2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𝑥𝑦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ru-R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45" y="3068960"/>
                <a:ext cx="7920880" cy="830997"/>
              </a:xfrm>
              <a:prstGeom prst="rect">
                <a:avLst/>
              </a:prstGeom>
              <a:blipFill rotWithShape="1">
                <a:blip r:embed="rId3"/>
                <a:stretch>
                  <a:fillRect l="-1232" t="-5109" b="-160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07366" y="3448584"/>
                <a:ext cx="16387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−5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𝑥𝑦</m:t>
                      </m:r>
                    </m:oMath>
                  </m:oMathPara>
                </a14:m>
                <a:endParaRPr lang="ru-R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366" y="3448584"/>
                <a:ext cx="1638718" cy="461665"/>
              </a:xfrm>
              <a:prstGeom prst="rect">
                <a:avLst/>
              </a:prstGeom>
              <a:blipFill rotWithShape="1">
                <a:blip r:embed="rId4"/>
                <a:stretch>
                  <a:fillRect r="-746" b="-2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8445" y="4070926"/>
                <a:ext cx="61246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0" dirty="0" smtClean="0">
                    <a:solidFill>
                      <a:schemeClr val="bg1"/>
                    </a:solidFill>
                  </a:rPr>
                  <a:t>б)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∙2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+3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∙4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+2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∙2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−2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∙4=</m:t>
                    </m:r>
                  </m:oMath>
                </a14:m>
                <a:endParaRPr lang="ru-R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45" y="4070926"/>
                <a:ext cx="6124690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592"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2267" y="4645781"/>
                <a:ext cx="69678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  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8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  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  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12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     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4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    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    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8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2400" dirty="0" smtClean="0">
                    <a:solidFill>
                      <a:schemeClr val="bg1"/>
                    </a:solidFill>
                  </a:rPr>
                  <a:t>             </a:t>
                </a:r>
                <a:endParaRPr lang="ru-RU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67" y="4645781"/>
                <a:ext cx="6967805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784703" y="5409581"/>
                <a:ext cx="21019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12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03" y="5409581"/>
                <a:ext cx="2101986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>
            <a:off x="971600" y="3899957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491880" y="3866089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835696" y="3868960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835695" y="3955038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698503" y="3875210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699070" y="3962296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04786" y="5136020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47479" y="5093157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522604" y="5107446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36891" y="5187954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442426" y="5092708"/>
            <a:ext cx="589383" cy="4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5439943" y="5186363"/>
            <a:ext cx="589382" cy="11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59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8397" y="3913280"/>
                <a:ext cx="839234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+3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−8</m:t>
                      </m:r>
                      <m:r>
                        <a:rPr lang="ru-RU" sz="280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sz="2800" i="1">
                          <a:solidFill>
                            <a:schemeClr val="bg1"/>
                          </a:solidFill>
                          <a:latin typeface="Cambria Math"/>
                        </a:rPr>
                        <m:t>5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ru-RU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+2=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97" y="3913280"/>
                <a:ext cx="8392343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chemeClr val="bg1"/>
                </a:solidFill>
              </a:rPr>
              <a:t>Сложение и вычитание многочленов</a:t>
            </a:r>
            <a:endParaRPr lang="ru-RU" sz="3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5536" y="1700808"/>
                <a:ext cx="6650026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0" u="sng" dirty="0" smtClean="0">
                    <a:solidFill>
                      <a:srgbClr val="FFFF00"/>
                    </a:solidFill>
                  </a:rPr>
                  <a:t>Пример 1</a:t>
                </a:r>
                <a:r>
                  <a:rPr lang="ru-RU" sz="2800" b="0" dirty="0" smtClean="0">
                    <a:solidFill>
                      <a:schemeClr val="bg1"/>
                    </a:solidFill>
                  </a:rPr>
                  <a:t>. </a:t>
                </a:r>
                <a:r>
                  <a:rPr lang="ru-RU" sz="2400" b="0" dirty="0" smtClean="0">
                    <a:solidFill>
                      <a:schemeClr val="bg1"/>
                    </a:solidFill>
                  </a:rPr>
                  <a:t>Сложите многочлены: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=2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+3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−8</m:t>
                    </m:r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800" dirty="0" smtClean="0">
                    <a:solidFill>
                      <a:schemeClr val="bg1"/>
                    </a:solidFill>
                  </a:rPr>
                  <a:t> и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>
                      <a:rPr lang="ru-RU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5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ru-RU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+2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</a:rPr>
                  <a:t> </a:t>
                </a:r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700808"/>
                <a:ext cx="6650026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925" t="-6369" b="-16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8398" y="2891669"/>
                <a:ext cx="8392343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0" dirty="0" smtClean="0">
                    <a:solidFill>
                      <a:schemeClr val="bg1"/>
                    </a:solidFill>
                  </a:rPr>
                  <a:t>Решение. Обозначим сумму многочленов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ru-RU" sz="2400" b="0" i="0" smtClean="0">
                        <a:solidFill>
                          <a:schemeClr val="bg1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ru-RU" sz="2400" b="0" dirty="0" smtClean="0">
                    <a:solidFill>
                      <a:schemeClr val="bg1"/>
                    </a:solidFill>
                  </a:rPr>
                  <a:t> Тогда  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ru-RU" sz="28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ru-RU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ru-RU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28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+3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−8</m:t>
                          </m:r>
                        </m:e>
                      </m:d>
                      <m:r>
                        <a:rPr lang="ru-RU" sz="2800" b="0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ru-RU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ru-RU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ru-RU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+2</m:t>
                          </m:r>
                        </m:e>
                      </m:d>
                      <m:r>
                        <a:rPr lang="ru-RU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800" b="0" i="1" dirty="0" smtClean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98" y="2891669"/>
                <a:ext cx="8392343" cy="1107996"/>
              </a:xfrm>
              <a:prstGeom prst="rect">
                <a:avLst/>
              </a:prstGeom>
              <a:blipFill rotWithShape="1">
                <a:blip r:embed="rId4"/>
                <a:stretch>
                  <a:fillRect l="-1162" t="-3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>
            <a:off x="1835696" y="4430552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236810" y="4436500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88024" y="3921846"/>
                <a:ext cx="26281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8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−6.</m:t>
                      </m:r>
                    </m:oMath>
                  </m:oMathPara>
                </a14:m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921846"/>
                <a:ext cx="2628118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>
            <a:off x="2503398" y="4430552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96141" y="4510380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925798" y="4445066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918541" y="4524895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73" descr="C:\Documents and Settings\Admin\Мои документы\Downloads\Школа\115599736__17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04246" y="4532591"/>
            <a:ext cx="2028481" cy="221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53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chemeClr val="bg1"/>
                </a:solidFill>
              </a:rPr>
              <a:t>Сложение и вычитание многочленов</a:t>
            </a:r>
            <a:endParaRPr lang="ru-RU" sz="3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5536" y="1556792"/>
                <a:ext cx="5877250" cy="2246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0" u="sng" dirty="0" smtClean="0">
                    <a:solidFill>
                      <a:srgbClr val="FFFF00"/>
                    </a:solidFill>
                  </a:rPr>
                  <a:t>Пример 2</a:t>
                </a:r>
                <a:r>
                  <a:rPr lang="ru-RU" sz="2800" b="0" dirty="0" smtClean="0">
                    <a:solidFill>
                      <a:schemeClr val="bg1"/>
                    </a:solidFill>
                  </a:rPr>
                  <a:t>. </a:t>
                </a:r>
                <a:r>
                  <a:rPr lang="ru-RU" sz="2400" b="0" dirty="0" smtClean="0">
                    <a:solidFill>
                      <a:schemeClr val="bg1"/>
                    </a:solidFill>
                  </a:rPr>
                  <a:t>Сложите многочлены: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;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ru-RU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+2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𝑎𝑏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en-US" sz="2800" dirty="0" smtClean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;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+3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𝑎𝑏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+5,</m:t>
                      </m:r>
                    </m:oMath>
                  </m:oMathPara>
                </a14:m>
                <a:endParaRPr lang="en-US" sz="2800" dirty="0" smtClean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;</m:t>
                          </m:r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𝑎𝑏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−4.</m:t>
                      </m:r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</a:endParaRPr>
              </a:p>
              <a:p>
                <a:endParaRPr lang="ru-RU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556792"/>
                <a:ext cx="5877250" cy="2246769"/>
              </a:xfrm>
              <a:prstGeom prst="rect">
                <a:avLst/>
              </a:prstGeom>
              <a:blipFill rotWithShape="1">
                <a:blip r:embed="rId2"/>
                <a:stretch>
                  <a:fillRect l="-2178" t="-27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6706" y="3386664"/>
                <a:ext cx="864778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0" dirty="0" smtClean="0">
                    <a:solidFill>
                      <a:schemeClr val="bg1"/>
                    </a:solidFill>
                  </a:rPr>
                  <a:t>Решение. Обозначим сумму многочленов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en-US" sz="2400" b="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400" b="0" dirty="0" smtClean="0">
                    <a:solidFill>
                      <a:schemeClr val="bg1"/>
                    </a:solidFill>
                  </a:rPr>
                  <a:t>Тогда</a:t>
                </a:r>
                <a:r>
                  <a:rPr lang="ru-RU" sz="2800" b="0" dirty="0" smtClean="0">
                    <a:solidFill>
                      <a:schemeClr val="bg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𝑎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;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</m:d>
                        <m:r>
                          <a:rPr lang="ru-RU" sz="2400" b="0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ru-RU" sz="2400" i="1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en-US" sz="2400" b="0" i="1" dirty="0" smtClean="0">
                  <a:solidFill>
                    <a:schemeClr val="bg1"/>
                  </a:solidFill>
                  <a:latin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ru-RU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24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𝑎𝑏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ru-RU" sz="2400" b="0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ru-RU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+3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𝑎𝑏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+5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en-US" sz="2400" b="0" i="1" dirty="0" smtClean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𝑎𝑏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−4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ru-RU" sz="2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ru-RU" sz="2400" b="0" i="1" dirty="0" smtClean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06" y="3386664"/>
                <a:ext cx="8647782" cy="1815882"/>
              </a:xfrm>
              <a:prstGeom prst="rect">
                <a:avLst/>
              </a:prstGeom>
              <a:blipFill rotWithShape="1">
                <a:blip r:embed="rId3"/>
                <a:stretch>
                  <a:fillRect l="-1128" b="-4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7221" y="5159684"/>
                <a:ext cx="88467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ru-RU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+2</m:t>
                    </m:r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𝑎𝑏</m:t>
                    </m:r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+3</m:t>
                    </m:r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𝑎𝑏</m:t>
                    </m:r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+5</m:t>
                    </m:r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𝑎𝑏</m:t>
                    </m:r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−4</m:t>
                    </m:r>
                  </m:oMath>
                </a14:m>
                <a:r>
                  <a:rPr lang="en-US" sz="2400" dirty="0" smtClean="0">
                    <a:solidFill>
                      <a:schemeClr val="bg1"/>
                    </a:solidFill>
                  </a:rPr>
                  <a:t>=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21" y="5159684"/>
                <a:ext cx="8846765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9211" b="-30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9575" y="5818674"/>
                <a:ext cx="476790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ru-RU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𝑎𝑏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0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1.</m:t>
                      </m:r>
                    </m:oMath>
                  </m:oMathPara>
                </a14:m>
                <a:endParaRPr lang="en-US" sz="2400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75" y="5818674"/>
                <a:ext cx="476790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>
            <a:off x="483316" y="5599966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62748" y="5621808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440454" y="5245408"/>
            <a:ext cx="515302" cy="3916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462748" y="5253718"/>
            <a:ext cx="586057" cy="4091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308457" y="5600716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1290488" y="5586412"/>
            <a:ext cx="509737" cy="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290814" y="5615004"/>
            <a:ext cx="6480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037982" y="5605722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907704" y="5586412"/>
            <a:ext cx="51530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047481" y="5610241"/>
            <a:ext cx="51530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621914" y="5600716"/>
            <a:ext cx="51530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886309" y="5600716"/>
            <a:ext cx="25765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895834" y="5695966"/>
            <a:ext cx="25765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391384" y="5591191"/>
            <a:ext cx="25765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381859" y="5667391"/>
            <a:ext cx="25765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663528" y="5595953"/>
            <a:ext cx="51530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663528" y="5676915"/>
            <a:ext cx="51530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663528" y="5748336"/>
            <a:ext cx="51530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58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b="1" dirty="0" smtClean="0">
                <a:solidFill>
                  <a:schemeClr val="bg1"/>
                </a:solidFill>
              </a:rPr>
              <a:t>Сложение и вычитание многочленов</a:t>
            </a:r>
            <a:endParaRPr lang="ru-RU" sz="36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5536" y="1556792"/>
                <a:ext cx="6587509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b="0" u="sng" dirty="0" smtClean="0">
                    <a:solidFill>
                      <a:srgbClr val="FFFF00"/>
                    </a:solidFill>
                  </a:rPr>
                  <a:t>Пример </a:t>
                </a:r>
                <a:r>
                  <a:rPr lang="en-US" sz="2800" b="0" u="sng" dirty="0" smtClean="0">
                    <a:solidFill>
                      <a:srgbClr val="FFFF00"/>
                    </a:solidFill>
                  </a:rPr>
                  <a:t>3</a:t>
                </a:r>
                <a:r>
                  <a:rPr lang="ru-RU" sz="2800" b="0" dirty="0" smtClean="0">
                    <a:solidFill>
                      <a:schemeClr val="bg1"/>
                    </a:solidFill>
                  </a:rPr>
                  <a:t>. </a:t>
                </a:r>
                <a:r>
                  <a:rPr lang="ru-RU" sz="2400" dirty="0">
                    <a:solidFill>
                      <a:schemeClr val="bg1"/>
                    </a:solidFill>
                  </a:rPr>
                  <a:t>Найдите разность многочленов </a:t>
                </a:r>
                <a:endParaRPr lang="en-US" sz="2800" i="1" dirty="0">
                  <a:solidFill>
                    <a:schemeClr val="bg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;</m:t>
                          </m:r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+2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+3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+5</m:t>
                      </m:r>
                      <m:r>
                        <a:rPr lang="en-US" sz="2800" b="0" i="0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en-US" sz="2800" dirty="0" smtClean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−5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+3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−7</m:t>
                    </m:r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556792"/>
                <a:ext cx="6587509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1943" t="-4386" r="-370" b="-10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4704" y="3068960"/>
                <a:ext cx="8647782" cy="1375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0" dirty="0" smtClean="0">
                    <a:solidFill>
                      <a:schemeClr val="bg1"/>
                    </a:solidFill>
                  </a:rPr>
                  <a:t>Решение. Обозначим</a:t>
                </a:r>
                <a:r>
                  <a:rPr lang="en-US" sz="2400" b="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400" b="0" dirty="0" smtClean="0">
                    <a:solidFill>
                      <a:schemeClr val="bg1"/>
                    </a:solidFill>
                  </a:rPr>
                  <a:t>разность многочленов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bg1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en-US" sz="2400" b="0" dirty="0" smtClean="0">
                    <a:solidFill>
                      <a:schemeClr val="bg1"/>
                    </a:solidFill>
                  </a:rPr>
                  <a:t> </a:t>
                </a:r>
                <a:r>
                  <a:rPr lang="ru-RU" sz="2400" b="0" dirty="0" smtClean="0">
                    <a:solidFill>
                      <a:schemeClr val="bg1"/>
                    </a:solidFill>
                  </a:rPr>
                  <a:t>Тогда</a:t>
                </a:r>
                <a:r>
                  <a:rPr lang="ru-RU" sz="2800" b="0" dirty="0" smtClean="0">
                    <a:solidFill>
                      <a:schemeClr val="bg1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;</m:t>
                            </m:r>
                            <m:r>
                              <a:rPr lang="en-US" sz="28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ru-RU" sz="2800" b="0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ru-RU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sz="280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ru-RU" sz="28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+2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+3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+5</m:t>
                        </m:r>
                      </m:e>
                    </m:d>
                    <m:r>
                      <a:rPr lang="en-US" sz="2800" b="0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</m:t>
                    </m:r>
                    <m:d>
                      <m:dPr>
                        <m:ctrlPr>
                          <a:rPr lang="ru-RU" sz="2800" b="0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−5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+3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−7</m:t>
                        </m:r>
                      </m:e>
                    </m:d>
                    <m:r>
                      <a:rPr lang="ru-RU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ru-RU" sz="2800" b="0" i="1" dirty="0" smtClean="0">
                  <a:solidFill>
                    <a:schemeClr val="bg1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04" y="3068960"/>
                <a:ext cx="8647782" cy="1375056"/>
              </a:xfrm>
              <a:prstGeom prst="rect">
                <a:avLst/>
              </a:prstGeom>
              <a:blipFill rotWithShape="1">
                <a:blip r:embed="rId3"/>
                <a:stretch>
                  <a:fillRect l="-11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1288" y="4444016"/>
                <a:ext cx="86477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0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+2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+3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+5−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p>
                        <m: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5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3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7</m:t>
                    </m:r>
                  </m:oMath>
                </a14:m>
                <a:r>
                  <a:rPr lang="en-US" sz="2800" dirty="0" smtClean="0">
                    <a:solidFill>
                      <a:schemeClr val="bg1"/>
                    </a:solidFill>
                  </a:rPr>
                  <a:t>=</a:t>
                </a:r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88" y="4444016"/>
                <a:ext cx="8647782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1288" y="5093650"/>
                <a:ext cx="28953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8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+7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8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+12.</m:t>
                      </m:r>
                    </m:oMath>
                  </m:oMathPara>
                </a14:m>
                <a:endParaRPr lang="en-US" sz="2800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88" y="5093650"/>
                <a:ext cx="2895398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V="1">
            <a:off x="698105" y="4509803"/>
            <a:ext cx="515302" cy="3916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4592235" y="4510078"/>
            <a:ext cx="515302" cy="3916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504799" y="4952964"/>
            <a:ext cx="509737" cy="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364088" y="4967220"/>
            <a:ext cx="509737" cy="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322042" y="4972050"/>
            <a:ext cx="51530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193954" y="4943474"/>
            <a:ext cx="51530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173988" y="4561335"/>
            <a:ext cx="515302" cy="3916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6983045" y="4537541"/>
            <a:ext cx="515302" cy="3916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779912" y="4930613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793083" y="5030627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636421" y="4944902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636421" y="5059202"/>
            <a:ext cx="51530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15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5142</TotalTime>
  <Words>1252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Diseño predeterminado</vt:lpstr>
      <vt:lpstr>Презентация PowerPoint</vt:lpstr>
      <vt:lpstr>Повторение</vt:lpstr>
      <vt:lpstr>Сформулируйте  свойства степеней</vt:lpstr>
      <vt:lpstr>Упростите выражение</vt:lpstr>
      <vt:lpstr>Определение многочлена</vt:lpstr>
      <vt:lpstr>Стандартный вид многочлена</vt:lpstr>
      <vt:lpstr>Сложение и вычитание многочленов</vt:lpstr>
      <vt:lpstr>Сложение и вычитание многочленов</vt:lpstr>
      <vt:lpstr>Сложение и вычитание многочленов</vt:lpstr>
      <vt:lpstr>Умножение многочлена на одночлен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Догадова</cp:lastModifiedBy>
  <cp:revision>753</cp:revision>
  <dcterms:created xsi:type="dcterms:W3CDTF">2010-05-23T14:28:12Z</dcterms:created>
  <dcterms:modified xsi:type="dcterms:W3CDTF">2017-02-07T12:14:45Z</dcterms:modified>
</cp:coreProperties>
</file>