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95" r:id="rId2"/>
    <p:sldId id="297" r:id="rId3"/>
    <p:sldId id="298" r:id="rId4"/>
    <p:sldId id="293" r:id="rId5"/>
    <p:sldId id="314" r:id="rId6"/>
    <p:sldId id="283" r:id="rId7"/>
    <p:sldId id="304" r:id="rId8"/>
    <p:sldId id="284" r:id="rId9"/>
    <p:sldId id="305" r:id="rId10"/>
    <p:sldId id="299" r:id="rId11"/>
    <p:sldId id="301" r:id="rId12"/>
    <p:sldId id="313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27AC"/>
    <a:srgbClr val="0066CC"/>
    <a:srgbClr val="2720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32" autoAdjust="0"/>
  </p:normalViewPr>
  <p:slideViewPr>
    <p:cSldViewPr>
      <p:cViewPr varScale="1">
        <p:scale>
          <a:sx n="67" d="100"/>
          <a:sy n="67" d="100"/>
        </p:scale>
        <p:origin x="-5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2D9075-1CE9-4156-A0DE-1B135AEAD91F}" type="datetimeFigureOut">
              <a:rPr lang="ru-RU" smtClean="0"/>
              <a:t>04.02.2017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6F01A-CE21-4A84-B933-0AE6F1DBE3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654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8298E20-62C3-471F-A6A5-DC88BD79F0FD}" type="slidenum">
              <a:rPr lang="ru-RU" sz="1200" b="0"/>
              <a:pPr eaLnBrk="1" hangingPunct="1"/>
              <a:t>9</a:t>
            </a:fld>
            <a:endParaRPr lang="ru-RU" sz="1200" b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1932B16-1DA5-46D7-AE81-D5F9409B3319}" type="slidenum">
              <a:rPr lang="ru-RU" sz="1200" b="0"/>
              <a:pPr eaLnBrk="1" hangingPunct="1"/>
              <a:t>11</a:t>
            </a:fld>
            <a:endParaRPr lang="ru-RU" sz="1200" b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373085C-7596-4C0E-8B33-28356994C37B}" type="datetimeFigureOut">
              <a:rPr lang="ru-RU" smtClean="0"/>
              <a:pPr>
                <a:defRPr/>
              </a:pPr>
              <a:t>04.02.2017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2D328A2-64A0-4818-A702-5EDBBB49470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C3590B0-1B44-488D-91DF-5ED7C24C0A38}" type="datetimeFigureOut">
              <a:rPr lang="ru-RU" smtClean="0"/>
              <a:pPr>
                <a:defRPr/>
              </a:pPr>
              <a:t>04.02.2017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47B6DF7-504D-4F1E-B480-239A00EC84E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137EB3C-94E1-4F85-A97E-90CC964D2A36}" type="datetimeFigureOut">
              <a:rPr lang="ru-RU" smtClean="0"/>
              <a:pPr>
                <a:defRPr/>
              </a:pPr>
              <a:t>04.02.2017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686256A-076E-4F6E-82FC-E9C59A27832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8B8B717-DDBC-4E1B-AD51-EB67995A6BDD}" type="datetimeFigureOut">
              <a:rPr lang="ru-RU" smtClean="0"/>
              <a:pPr>
                <a:defRPr/>
              </a:pPr>
              <a:t>04.02.2017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9C5DE83-EB92-4A45-9A98-60EDA8DB796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CF4C89D-3811-4D21-8C6C-A1E2BC8FB3B2}" type="datetimeFigureOut">
              <a:rPr lang="ru-RU" smtClean="0"/>
              <a:pPr>
                <a:defRPr/>
              </a:pPr>
              <a:t>04.02.2017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178FCFC-5890-4ECD-8CE7-A56D593B133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D81DD30-7DF4-4020-BE15-99A3FFB93BF8}" type="datetimeFigureOut">
              <a:rPr lang="ru-RU" smtClean="0"/>
              <a:pPr>
                <a:defRPr/>
              </a:pPr>
              <a:t>04.02.2017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B6FAC2D-733A-4905-861C-2C5000720E8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B7F15C1-B763-4E46-82F7-39CDBEB1A76D}" type="datetimeFigureOut">
              <a:rPr lang="ru-RU" smtClean="0"/>
              <a:pPr>
                <a:defRPr/>
              </a:pPr>
              <a:t>04.02.2017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2CCBA8F-C0F6-4375-8218-8791265DB15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88D2D97-5EDF-4A40-8D45-42FA9D267496}" type="datetimeFigureOut">
              <a:rPr lang="ru-RU" smtClean="0"/>
              <a:pPr>
                <a:defRPr/>
              </a:pPr>
              <a:t>04.02.2017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8285004-51E2-4A38-A18E-58F29E7D156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90CB369-4971-42D3-AB04-0C71E9621A17}" type="datetimeFigureOut">
              <a:rPr lang="ru-RU" smtClean="0"/>
              <a:pPr>
                <a:defRPr/>
              </a:pPr>
              <a:t>04.02.2017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90D989B-98CA-4BF8-BAB8-2D8ED618CDA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ABB5FD14-DE91-4A97-8CE1-5B142F218166}" type="datetimeFigureOut">
              <a:rPr lang="ru-RU" smtClean="0"/>
              <a:pPr>
                <a:defRPr/>
              </a:pPr>
              <a:t>04.02.2017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5D76DBE-46C8-4142-8519-A4860F01A81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8CC277A-57BA-4821-AECD-C134E17884EC}" type="datetimeFigureOut">
              <a:rPr lang="ru-RU" smtClean="0"/>
              <a:pPr>
                <a:defRPr/>
              </a:pPr>
              <a:t>04.02.2017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F146A7C-3376-4FFC-B79D-AAE2936316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6D383E2-125B-4531-8A3E-288585E851A2}" type="datetimeFigureOut">
              <a:rPr lang="ru-RU" smtClean="0"/>
              <a:pPr>
                <a:defRPr/>
              </a:pPr>
              <a:t>04.02.2017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4C1D72A-6FF0-4B4F-989D-1BF9B0942C9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514350" y="1844824"/>
            <a:ext cx="8229600" cy="1584176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Построение правильных многоугольников</a:t>
            </a:r>
            <a:endParaRPr lang="ru-RU" sz="4800" b="1" dirty="0">
              <a:solidFill>
                <a:srgbClr val="0070C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Rectangle 5"/>
          <p:cNvSpPr txBox="1">
            <a:spLocks noChangeArrowheads="1"/>
          </p:cNvSpPr>
          <p:nvPr/>
        </p:nvSpPr>
        <p:spPr bwMode="auto">
          <a:xfrm>
            <a:off x="2324894" y="3571477"/>
            <a:ext cx="4608512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 eaLnBrk="1" hangingPunct="1">
              <a:spcBef>
                <a:spcPct val="20000"/>
              </a:spcBef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Геометрия, 9 класс</a:t>
            </a:r>
            <a:r>
              <a:rPr lang="ru-RU" sz="1600" dirty="0" smtClean="0">
                <a:latin typeface="Calibri" pitchFamily="34" charset="0"/>
              </a:rPr>
              <a:t>    </a:t>
            </a:r>
            <a:endParaRPr lang="ru-RU" sz="1600" dirty="0">
              <a:latin typeface="Calibri" pitchFamily="34" charset="0"/>
            </a:endParaRPr>
          </a:p>
        </p:txBody>
      </p:sp>
      <p:pic>
        <p:nvPicPr>
          <p:cNvPr id="5" name="Picture 3" descr="C:\Users\Марина\Desktop\Картинки к призентациям\10247_html_16e5d66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4255689"/>
            <a:ext cx="3203848" cy="240069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28094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1"/>
          <p:cNvPicPr preferRelativeResize="0"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4" r="19317" b="17799"/>
          <a:stretch/>
        </p:blipFill>
        <p:spPr bwMode="auto">
          <a:xfrm>
            <a:off x="179512" y="1556792"/>
            <a:ext cx="8856984" cy="35283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3" name="TextBox 31"/>
          <p:cNvSpPr txBox="1">
            <a:spLocks noChangeArrowheads="1"/>
          </p:cNvSpPr>
          <p:nvPr/>
        </p:nvSpPr>
        <p:spPr bwMode="auto">
          <a:xfrm>
            <a:off x="500063" y="357188"/>
            <a:ext cx="7858125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Построение правильного </a:t>
            </a: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5-угольника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4" name="Picture 3" descr="C:\Users\Марина\Desktop\Картинки к призентациям\10247_html_16e5d66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07759" y="4865481"/>
            <a:ext cx="2411760" cy="18071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95491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Oval 2"/>
          <p:cNvSpPr>
            <a:spLocks noChangeArrowheads="1"/>
          </p:cNvSpPr>
          <p:nvPr/>
        </p:nvSpPr>
        <p:spPr bwMode="auto">
          <a:xfrm>
            <a:off x="1835150" y="1052513"/>
            <a:ext cx="5399088" cy="5459412"/>
          </a:xfrm>
          <a:prstGeom prst="ellipse">
            <a:avLst/>
          </a:prstGeom>
          <a:noFill/>
          <a:ln w="254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7395" name="Oval 3"/>
          <p:cNvSpPr>
            <a:spLocks noChangeArrowheads="1"/>
          </p:cNvSpPr>
          <p:nvPr/>
        </p:nvSpPr>
        <p:spPr bwMode="auto">
          <a:xfrm>
            <a:off x="4500563" y="3716338"/>
            <a:ext cx="142875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7396" name="Oval 4"/>
          <p:cNvSpPr>
            <a:spLocks noChangeArrowheads="1"/>
          </p:cNvSpPr>
          <p:nvPr/>
        </p:nvSpPr>
        <p:spPr bwMode="auto">
          <a:xfrm>
            <a:off x="4500563" y="981075"/>
            <a:ext cx="142875" cy="142875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7397" name="Line 5"/>
          <p:cNvSpPr>
            <a:spLocks noChangeShapeType="1"/>
          </p:cNvSpPr>
          <p:nvPr/>
        </p:nvSpPr>
        <p:spPr bwMode="auto">
          <a:xfrm>
            <a:off x="4572000" y="836613"/>
            <a:ext cx="0" cy="5832475"/>
          </a:xfrm>
          <a:prstGeom prst="line">
            <a:avLst/>
          </a:prstGeom>
          <a:noFill/>
          <a:ln w="1905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7398" name="Arc 6"/>
          <p:cNvSpPr>
            <a:spLocks/>
          </p:cNvSpPr>
          <p:nvPr/>
        </p:nvSpPr>
        <p:spPr bwMode="auto">
          <a:xfrm>
            <a:off x="2266950" y="1052513"/>
            <a:ext cx="4611688" cy="3240087"/>
          </a:xfrm>
          <a:custGeom>
            <a:avLst/>
            <a:gdLst>
              <a:gd name="T0" fmla="*/ 4611688 w 30741"/>
              <a:gd name="T1" fmla="*/ 2272561 h 21600"/>
              <a:gd name="T2" fmla="*/ 0 w 30741"/>
              <a:gd name="T3" fmla="*/ 2280361 h 21600"/>
              <a:gd name="T4" fmla="*/ 2302019 w 30741"/>
              <a:gd name="T5" fmla="*/ 0 h 21600"/>
              <a:gd name="T6" fmla="*/ 0 60000 65536"/>
              <a:gd name="T7" fmla="*/ 0 60000 65536"/>
              <a:gd name="T8" fmla="*/ 0 60000 65536"/>
              <a:gd name="T9" fmla="*/ 0 w 30741"/>
              <a:gd name="T10" fmla="*/ 0 h 21600"/>
              <a:gd name="T11" fmla="*/ 30741 w 3074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741" h="21600" fill="none" extrusionOk="0">
                <a:moveTo>
                  <a:pt x="30741" y="15150"/>
                </a:moveTo>
                <a:cubicBezTo>
                  <a:pt x="26680" y="19276"/>
                  <a:pt x="21133" y="21599"/>
                  <a:pt x="15345" y="21600"/>
                </a:cubicBezTo>
                <a:cubicBezTo>
                  <a:pt x="9581" y="21600"/>
                  <a:pt x="4056" y="19296"/>
                  <a:pt x="0" y="15201"/>
                </a:cubicBezTo>
              </a:path>
              <a:path w="30741" h="21600" stroke="0" extrusionOk="0">
                <a:moveTo>
                  <a:pt x="30741" y="15150"/>
                </a:moveTo>
                <a:cubicBezTo>
                  <a:pt x="26680" y="19276"/>
                  <a:pt x="21133" y="21599"/>
                  <a:pt x="15345" y="21600"/>
                </a:cubicBezTo>
                <a:cubicBezTo>
                  <a:pt x="9581" y="21600"/>
                  <a:pt x="4056" y="19296"/>
                  <a:pt x="0" y="15201"/>
                </a:cubicBezTo>
                <a:lnTo>
                  <a:pt x="15345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7399" name="Arc 7"/>
          <p:cNvSpPr>
            <a:spLocks/>
          </p:cNvSpPr>
          <p:nvPr/>
        </p:nvSpPr>
        <p:spPr bwMode="auto">
          <a:xfrm>
            <a:off x="4573588" y="1050925"/>
            <a:ext cx="2101850" cy="2854325"/>
          </a:xfrm>
          <a:custGeom>
            <a:avLst/>
            <a:gdLst>
              <a:gd name="T0" fmla="*/ 2101850 w 14015"/>
              <a:gd name="T1" fmla="*/ 2464860 h 19033"/>
              <a:gd name="T2" fmla="*/ 1531809 w 14015"/>
              <a:gd name="T3" fmla="*/ 2854325 h 19033"/>
              <a:gd name="T4" fmla="*/ 0 w 14015"/>
              <a:gd name="T5" fmla="*/ 0 h 19033"/>
              <a:gd name="T6" fmla="*/ 0 60000 65536"/>
              <a:gd name="T7" fmla="*/ 0 60000 65536"/>
              <a:gd name="T8" fmla="*/ 0 60000 65536"/>
              <a:gd name="T9" fmla="*/ 0 w 14015"/>
              <a:gd name="T10" fmla="*/ 0 h 19033"/>
              <a:gd name="T11" fmla="*/ 14015 w 14015"/>
              <a:gd name="T12" fmla="*/ 19033 h 1903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015" h="19033" fill="none" extrusionOk="0">
                <a:moveTo>
                  <a:pt x="14014" y="16435"/>
                </a:moveTo>
                <a:cubicBezTo>
                  <a:pt x="12844" y="17434"/>
                  <a:pt x="11569" y="18304"/>
                  <a:pt x="10213" y="19032"/>
                </a:cubicBezTo>
              </a:path>
              <a:path w="14015" h="19033" stroke="0" extrusionOk="0">
                <a:moveTo>
                  <a:pt x="14014" y="16435"/>
                </a:moveTo>
                <a:cubicBezTo>
                  <a:pt x="12844" y="17434"/>
                  <a:pt x="11569" y="18304"/>
                  <a:pt x="10213" y="19032"/>
                </a:cubicBez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7400" name="Arc 8"/>
          <p:cNvSpPr>
            <a:spLocks/>
          </p:cNvSpPr>
          <p:nvPr/>
        </p:nvSpPr>
        <p:spPr bwMode="auto">
          <a:xfrm>
            <a:off x="2435225" y="1050925"/>
            <a:ext cx="2136775" cy="2905125"/>
          </a:xfrm>
          <a:custGeom>
            <a:avLst/>
            <a:gdLst>
              <a:gd name="T0" fmla="*/ 701856 w 14242"/>
              <a:gd name="T1" fmla="*/ 2905125 h 19367"/>
              <a:gd name="T2" fmla="*/ 0 w 14242"/>
              <a:gd name="T3" fmla="*/ 2436062 h 19367"/>
              <a:gd name="T4" fmla="*/ 2136775 w 14242"/>
              <a:gd name="T5" fmla="*/ 0 h 19367"/>
              <a:gd name="T6" fmla="*/ 0 60000 65536"/>
              <a:gd name="T7" fmla="*/ 0 60000 65536"/>
              <a:gd name="T8" fmla="*/ 0 60000 65536"/>
              <a:gd name="T9" fmla="*/ 0 w 14242"/>
              <a:gd name="T10" fmla="*/ 0 h 19367"/>
              <a:gd name="T11" fmla="*/ 14242 w 14242"/>
              <a:gd name="T12" fmla="*/ 19367 h 1936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242" h="19367" fill="none" extrusionOk="0">
                <a:moveTo>
                  <a:pt x="4677" y="19367"/>
                </a:moveTo>
                <a:cubicBezTo>
                  <a:pt x="2988" y="18533"/>
                  <a:pt x="1416" y="17481"/>
                  <a:pt x="0" y="16239"/>
                </a:cubicBezTo>
              </a:path>
              <a:path w="14242" h="19367" stroke="0" extrusionOk="0">
                <a:moveTo>
                  <a:pt x="4677" y="19367"/>
                </a:moveTo>
                <a:cubicBezTo>
                  <a:pt x="2988" y="18533"/>
                  <a:pt x="1416" y="17481"/>
                  <a:pt x="0" y="16239"/>
                </a:cubicBezTo>
                <a:lnTo>
                  <a:pt x="14242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7401" name="Arc 9"/>
          <p:cNvSpPr>
            <a:spLocks/>
          </p:cNvSpPr>
          <p:nvPr/>
        </p:nvSpPr>
        <p:spPr bwMode="auto">
          <a:xfrm>
            <a:off x="2339975" y="3213100"/>
            <a:ext cx="4371975" cy="3240088"/>
          </a:xfrm>
          <a:custGeom>
            <a:avLst/>
            <a:gdLst>
              <a:gd name="T0" fmla="*/ 0 w 29150"/>
              <a:gd name="T1" fmla="*/ 883524 h 21600"/>
              <a:gd name="T2" fmla="*/ 4371975 w 29150"/>
              <a:gd name="T3" fmla="*/ 815122 h 21600"/>
              <a:gd name="T4" fmla="*/ 2223483 w 29150"/>
              <a:gd name="T5" fmla="*/ 3240088 h 21600"/>
              <a:gd name="T6" fmla="*/ 0 60000 65536"/>
              <a:gd name="T7" fmla="*/ 0 60000 65536"/>
              <a:gd name="T8" fmla="*/ 0 60000 65536"/>
              <a:gd name="T9" fmla="*/ 0 w 29150"/>
              <a:gd name="T10" fmla="*/ 0 h 21600"/>
              <a:gd name="T11" fmla="*/ 29150 w 2915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150" h="21600" fill="none" extrusionOk="0">
                <a:moveTo>
                  <a:pt x="0" y="5890"/>
                </a:moveTo>
                <a:cubicBezTo>
                  <a:pt x="4009" y="2107"/>
                  <a:pt x="9312" y="-1"/>
                  <a:pt x="14825" y="0"/>
                </a:cubicBezTo>
                <a:cubicBezTo>
                  <a:pt x="20103" y="0"/>
                  <a:pt x="25199" y="1932"/>
                  <a:pt x="29150" y="5433"/>
                </a:cubicBezTo>
              </a:path>
              <a:path w="29150" h="21600" stroke="0" extrusionOk="0">
                <a:moveTo>
                  <a:pt x="0" y="5890"/>
                </a:moveTo>
                <a:cubicBezTo>
                  <a:pt x="4009" y="2107"/>
                  <a:pt x="9312" y="-1"/>
                  <a:pt x="14825" y="0"/>
                </a:cubicBezTo>
                <a:cubicBezTo>
                  <a:pt x="20103" y="0"/>
                  <a:pt x="25199" y="1932"/>
                  <a:pt x="29150" y="5433"/>
                </a:cubicBezTo>
                <a:lnTo>
                  <a:pt x="14825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7402" name="Arc 10"/>
          <p:cNvSpPr>
            <a:spLocks/>
          </p:cNvSpPr>
          <p:nvPr/>
        </p:nvSpPr>
        <p:spPr bwMode="auto">
          <a:xfrm>
            <a:off x="2555875" y="3573463"/>
            <a:ext cx="2052638" cy="2862262"/>
          </a:xfrm>
          <a:custGeom>
            <a:avLst/>
            <a:gdLst>
              <a:gd name="T0" fmla="*/ 0 w 13692"/>
              <a:gd name="T1" fmla="*/ 357839 h 19093"/>
              <a:gd name="T2" fmla="*/ 538495 w 13692"/>
              <a:gd name="T3" fmla="*/ 0 h 19093"/>
              <a:gd name="T4" fmla="*/ 2052638 w 13692"/>
              <a:gd name="T5" fmla="*/ 2862262 h 19093"/>
              <a:gd name="T6" fmla="*/ 0 60000 65536"/>
              <a:gd name="T7" fmla="*/ 0 60000 65536"/>
              <a:gd name="T8" fmla="*/ 0 60000 65536"/>
              <a:gd name="T9" fmla="*/ 0 w 13692"/>
              <a:gd name="T10" fmla="*/ 0 h 19093"/>
              <a:gd name="T11" fmla="*/ 13692 w 13692"/>
              <a:gd name="T12" fmla="*/ 19093 h 190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692" h="19093" fill="none" extrusionOk="0">
                <a:moveTo>
                  <a:pt x="0" y="2387"/>
                </a:moveTo>
                <a:cubicBezTo>
                  <a:pt x="1114" y="1473"/>
                  <a:pt x="2317" y="673"/>
                  <a:pt x="3591" y="-1"/>
                </a:cubicBezTo>
              </a:path>
              <a:path w="13692" h="19093" stroke="0" extrusionOk="0">
                <a:moveTo>
                  <a:pt x="0" y="2387"/>
                </a:moveTo>
                <a:cubicBezTo>
                  <a:pt x="1114" y="1473"/>
                  <a:pt x="2317" y="673"/>
                  <a:pt x="3591" y="-1"/>
                </a:cubicBezTo>
                <a:lnTo>
                  <a:pt x="13692" y="19093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7403" name="Arc 11"/>
          <p:cNvSpPr>
            <a:spLocks/>
          </p:cNvSpPr>
          <p:nvPr/>
        </p:nvSpPr>
        <p:spPr bwMode="auto">
          <a:xfrm>
            <a:off x="4608513" y="3644900"/>
            <a:ext cx="1960562" cy="2836863"/>
          </a:xfrm>
          <a:custGeom>
            <a:avLst/>
            <a:gdLst>
              <a:gd name="T0" fmla="*/ 1563889 w 13068"/>
              <a:gd name="T1" fmla="*/ 0 h 18918"/>
              <a:gd name="T2" fmla="*/ 1960562 w 13068"/>
              <a:gd name="T3" fmla="*/ 257924 h 18918"/>
              <a:gd name="T4" fmla="*/ 0 w 13068"/>
              <a:gd name="T5" fmla="*/ 2836863 h 18918"/>
              <a:gd name="T6" fmla="*/ 0 60000 65536"/>
              <a:gd name="T7" fmla="*/ 0 60000 65536"/>
              <a:gd name="T8" fmla="*/ 0 60000 65536"/>
              <a:gd name="T9" fmla="*/ 0 w 13068"/>
              <a:gd name="T10" fmla="*/ 0 h 18918"/>
              <a:gd name="T11" fmla="*/ 13068 w 13068"/>
              <a:gd name="T12" fmla="*/ 18918 h 189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068" h="18918" fill="none" extrusionOk="0">
                <a:moveTo>
                  <a:pt x="10424" y="-1"/>
                </a:moveTo>
                <a:cubicBezTo>
                  <a:pt x="11346" y="507"/>
                  <a:pt x="12229" y="1082"/>
                  <a:pt x="13068" y="1719"/>
                </a:cubicBezTo>
              </a:path>
              <a:path w="13068" h="18918" stroke="0" extrusionOk="0">
                <a:moveTo>
                  <a:pt x="10424" y="-1"/>
                </a:moveTo>
                <a:cubicBezTo>
                  <a:pt x="11346" y="507"/>
                  <a:pt x="12229" y="1082"/>
                  <a:pt x="13068" y="1719"/>
                </a:cubicBezTo>
                <a:lnTo>
                  <a:pt x="0" y="1891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7404" name="Line 12"/>
          <p:cNvSpPr>
            <a:spLocks noChangeShapeType="1"/>
          </p:cNvSpPr>
          <p:nvPr/>
        </p:nvSpPr>
        <p:spPr bwMode="auto">
          <a:xfrm>
            <a:off x="1403350" y="3789363"/>
            <a:ext cx="6697663" cy="0"/>
          </a:xfrm>
          <a:prstGeom prst="line">
            <a:avLst/>
          </a:prstGeom>
          <a:noFill/>
          <a:ln w="1905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7405" name="Oval 13"/>
          <p:cNvSpPr>
            <a:spLocks noChangeArrowheads="1"/>
          </p:cNvSpPr>
          <p:nvPr/>
        </p:nvSpPr>
        <p:spPr bwMode="auto">
          <a:xfrm>
            <a:off x="7164388" y="3716338"/>
            <a:ext cx="144462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7406" name="Arc 14"/>
          <p:cNvSpPr>
            <a:spLocks/>
          </p:cNvSpPr>
          <p:nvPr/>
        </p:nvSpPr>
        <p:spPr bwMode="auto">
          <a:xfrm>
            <a:off x="5726113" y="2773363"/>
            <a:ext cx="1530350" cy="2000250"/>
          </a:xfrm>
          <a:custGeom>
            <a:avLst/>
            <a:gdLst>
              <a:gd name="T0" fmla="*/ 343479 w 21600"/>
              <a:gd name="T1" fmla="*/ 2000250 h 28243"/>
              <a:gd name="T2" fmla="*/ 402992 w 21600"/>
              <a:gd name="T3" fmla="*/ 0 h 28243"/>
              <a:gd name="T4" fmla="*/ 1530350 w 21600"/>
              <a:gd name="T5" fmla="*/ 1034509 h 28243"/>
              <a:gd name="T6" fmla="*/ 0 60000 65536"/>
              <a:gd name="T7" fmla="*/ 0 60000 65536"/>
              <a:gd name="T8" fmla="*/ 0 60000 65536"/>
              <a:gd name="T9" fmla="*/ 0 w 21600"/>
              <a:gd name="T10" fmla="*/ 0 h 28243"/>
              <a:gd name="T11" fmla="*/ 21600 w 21600"/>
              <a:gd name="T12" fmla="*/ 28243 h 282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8243" fill="none" extrusionOk="0">
                <a:moveTo>
                  <a:pt x="4848" y="28242"/>
                </a:moveTo>
                <a:cubicBezTo>
                  <a:pt x="1712" y="24390"/>
                  <a:pt x="0" y="19574"/>
                  <a:pt x="0" y="14607"/>
                </a:cubicBezTo>
                <a:cubicBezTo>
                  <a:pt x="-1" y="9197"/>
                  <a:pt x="2029" y="3984"/>
                  <a:pt x="5687" y="-1"/>
                </a:cubicBezTo>
              </a:path>
              <a:path w="21600" h="28243" stroke="0" extrusionOk="0">
                <a:moveTo>
                  <a:pt x="4848" y="28242"/>
                </a:moveTo>
                <a:cubicBezTo>
                  <a:pt x="1712" y="24390"/>
                  <a:pt x="0" y="19574"/>
                  <a:pt x="0" y="14607"/>
                </a:cubicBezTo>
                <a:cubicBezTo>
                  <a:pt x="-1" y="9197"/>
                  <a:pt x="2029" y="3984"/>
                  <a:pt x="5687" y="-1"/>
                </a:cubicBezTo>
                <a:lnTo>
                  <a:pt x="21600" y="14607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7407" name="Arc 15"/>
          <p:cNvSpPr>
            <a:spLocks/>
          </p:cNvSpPr>
          <p:nvPr/>
        </p:nvSpPr>
        <p:spPr bwMode="auto">
          <a:xfrm>
            <a:off x="4572000" y="2708275"/>
            <a:ext cx="1530350" cy="2051050"/>
          </a:xfrm>
          <a:custGeom>
            <a:avLst/>
            <a:gdLst>
              <a:gd name="T0" fmla="*/ 1081376 w 21600"/>
              <a:gd name="T1" fmla="*/ 0 h 28967"/>
              <a:gd name="T2" fmla="*/ 1184108 w 21600"/>
              <a:gd name="T3" fmla="*/ 2051050 h 28967"/>
              <a:gd name="T4" fmla="*/ 0 w 21600"/>
              <a:gd name="T5" fmla="*/ 1082206 h 28967"/>
              <a:gd name="T6" fmla="*/ 0 60000 65536"/>
              <a:gd name="T7" fmla="*/ 0 60000 65536"/>
              <a:gd name="T8" fmla="*/ 0 60000 65536"/>
              <a:gd name="T9" fmla="*/ 0 w 21600"/>
              <a:gd name="T10" fmla="*/ 0 h 28967"/>
              <a:gd name="T11" fmla="*/ 21600 w 21600"/>
              <a:gd name="T12" fmla="*/ 28967 h 2896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8967" fill="none" extrusionOk="0">
                <a:moveTo>
                  <a:pt x="15263" y="-1"/>
                </a:moveTo>
                <a:cubicBezTo>
                  <a:pt x="19320" y="4051"/>
                  <a:pt x="21600" y="9550"/>
                  <a:pt x="21600" y="15284"/>
                </a:cubicBezTo>
                <a:cubicBezTo>
                  <a:pt x="21600" y="20272"/>
                  <a:pt x="19873" y="25107"/>
                  <a:pt x="16713" y="28967"/>
                </a:cubicBezTo>
              </a:path>
              <a:path w="21600" h="28967" stroke="0" extrusionOk="0">
                <a:moveTo>
                  <a:pt x="15263" y="-1"/>
                </a:moveTo>
                <a:cubicBezTo>
                  <a:pt x="19320" y="4051"/>
                  <a:pt x="21600" y="9550"/>
                  <a:pt x="21600" y="15284"/>
                </a:cubicBezTo>
                <a:cubicBezTo>
                  <a:pt x="21600" y="20272"/>
                  <a:pt x="19873" y="25107"/>
                  <a:pt x="16713" y="28967"/>
                </a:cubicBezTo>
                <a:lnTo>
                  <a:pt x="0" y="15284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7408" name="Line 16"/>
          <p:cNvSpPr>
            <a:spLocks noChangeShapeType="1"/>
          </p:cNvSpPr>
          <p:nvPr/>
        </p:nvSpPr>
        <p:spPr bwMode="auto">
          <a:xfrm>
            <a:off x="5940425" y="2636838"/>
            <a:ext cx="0" cy="2305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7409" name="Oval 17"/>
          <p:cNvSpPr>
            <a:spLocks noChangeArrowheads="1"/>
          </p:cNvSpPr>
          <p:nvPr/>
        </p:nvSpPr>
        <p:spPr bwMode="auto">
          <a:xfrm>
            <a:off x="5867400" y="3716338"/>
            <a:ext cx="142875" cy="142875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7410" name="Line 18"/>
          <p:cNvSpPr>
            <a:spLocks noChangeShapeType="1"/>
          </p:cNvSpPr>
          <p:nvPr/>
        </p:nvSpPr>
        <p:spPr bwMode="auto">
          <a:xfrm rot="896166" flipH="1" flipV="1">
            <a:off x="4284663" y="1341438"/>
            <a:ext cx="2011362" cy="2236787"/>
          </a:xfrm>
          <a:prstGeom prst="line">
            <a:avLst/>
          </a:prstGeom>
          <a:noFill/>
          <a:ln w="76200">
            <a:solidFill>
              <a:srgbClr val="3366FF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7411" name="Arc 19"/>
          <p:cNvSpPr>
            <a:spLocks/>
          </p:cNvSpPr>
          <p:nvPr/>
        </p:nvSpPr>
        <p:spPr bwMode="auto">
          <a:xfrm>
            <a:off x="2843213" y="836613"/>
            <a:ext cx="3059112" cy="3384550"/>
          </a:xfrm>
          <a:custGeom>
            <a:avLst/>
            <a:gdLst>
              <a:gd name="T0" fmla="*/ 34132 w 21600"/>
              <a:gd name="T1" fmla="*/ 3384550 h 23892"/>
              <a:gd name="T2" fmla="*/ 2173810 w 21600"/>
              <a:gd name="T3" fmla="*/ 0 h 23892"/>
              <a:gd name="T4" fmla="*/ 3059112 w 21600"/>
              <a:gd name="T5" fmla="*/ 2928970 h 23892"/>
              <a:gd name="T6" fmla="*/ 0 60000 65536"/>
              <a:gd name="T7" fmla="*/ 0 60000 65536"/>
              <a:gd name="T8" fmla="*/ 0 60000 65536"/>
              <a:gd name="T9" fmla="*/ 0 w 21600"/>
              <a:gd name="T10" fmla="*/ 0 h 23892"/>
              <a:gd name="T11" fmla="*/ 21600 w 21600"/>
              <a:gd name="T12" fmla="*/ 23892 h 238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3892" fill="none" extrusionOk="0">
                <a:moveTo>
                  <a:pt x="240" y="23892"/>
                </a:moveTo>
                <a:cubicBezTo>
                  <a:pt x="80" y="22827"/>
                  <a:pt x="0" y="21752"/>
                  <a:pt x="0" y="20676"/>
                </a:cubicBezTo>
                <a:cubicBezTo>
                  <a:pt x="-1" y="11154"/>
                  <a:pt x="6234" y="2755"/>
                  <a:pt x="15349" y="0"/>
                </a:cubicBezTo>
              </a:path>
              <a:path w="21600" h="23892" stroke="0" extrusionOk="0">
                <a:moveTo>
                  <a:pt x="240" y="23892"/>
                </a:moveTo>
                <a:cubicBezTo>
                  <a:pt x="80" y="22827"/>
                  <a:pt x="0" y="21752"/>
                  <a:pt x="0" y="20676"/>
                </a:cubicBezTo>
                <a:cubicBezTo>
                  <a:pt x="-1" y="11154"/>
                  <a:pt x="6234" y="2755"/>
                  <a:pt x="15349" y="0"/>
                </a:cubicBezTo>
                <a:lnTo>
                  <a:pt x="21600" y="20676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7412" name="Oval 20"/>
          <p:cNvSpPr>
            <a:spLocks noChangeArrowheads="1"/>
          </p:cNvSpPr>
          <p:nvPr/>
        </p:nvSpPr>
        <p:spPr bwMode="auto">
          <a:xfrm>
            <a:off x="2771775" y="3716338"/>
            <a:ext cx="142875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7413" name="Line 21"/>
          <p:cNvSpPr>
            <a:spLocks noChangeShapeType="1"/>
          </p:cNvSpPr>
          <p:nvPr/>
        </p:nvSpPr>
        <p:spPr bwMode="auto">
          <a:xfrm rot="896166" flipH="1">
            <a:off x="3203575" y="836613"/>
            <a:ext cx="933450" cy="3094037"/>
          </a:xfrm>
          <a:prstGeom prst="line">
            <a:avLst/>
          </a:prstGeom>
          <a:noFill/>
          <a:ln w="76200">
            <a:solidFill>
              <a:srgbClr val="3366FF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7414" name="Arc 22"/>
          <p:cNvSpPr>
            <a:spLocks/>
          </p:cNvSpPr>
          <p:nvPr/>
        </p:nvSpPr>
        <p:spPr bwMode="auto">
          <a:xfrm>
            <a:off x="1763713" y="1052513"/>
            <a:ext cx="5599112" cy="3240087"/>
          </a:xfrm>
          <a:custGeom>
            <a:avLst/>
            <a:gdLst>
              <a:gd name="T0" fmla="*/ 5599112 w 37331"/>
              <a:gd name="T1" fmla="*/ 1650044 h 21600"/>
              <a:gd name="T2" fmla="*/ 0 w 37331"/>
              <a:gd name="T3" fmla="*/ 1610593 h 21600"/>
              <a:gd name="T4" fmla="*/ 2811030 w 37331"/>
              <a:gd name="T5" fmla="*/ 0 h 21600"/>
              <a:gd name="T6" fmla="*/ 0 60000 65536"/>
              <a:gd name="T7" fmla="*/ 0 60000 65536"/>
              <a:gd name="T8" fmla="*/ 0 60000 65536"/>
              <a:gd name="T9" fmla="*/ 0 w 37331"/>
              <a:gd name="T10" fmla="*/ 0 h 21600"/>
              <a:gd name="T11" fmla="*/ 37331 w 3733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331" h="21600" fill="none" extrusionOk="0">
                <a:moveTo>
                  <a:pt x="37331" y="11000"/>
                </a:moveTo>
                <a:cubicBezTo>
                  <a:pt x="33443" y="17570"/>
                  <a:pt x="26376" y="21599"/>
                  <a:pt x="18742" y="21600"/>
                </a:cubicBezTo>
                <a:cubicBezTo>
                  <a:pt x="10999" y="21600"/>
                  <a:pt x="3848" y="17455"/>
                  <a:pt x="-1" y="10737"/>
                </a:cubicBezTo>
              </a:path>
              <a:path w="37331" h="21600" stroke="0" extrusionOk="0">
                <a:moveTo>
                  <a:pt x="37331" y="11000"/>
                </a:moveTo>
                <a:cubicBezTo>
                  <a:pt x="33443" y="17570"/>
                  <a:pt x="26376" y="21599"/>
                  <a:pt x="18742" y="21600"/>
                </a:cubicBezTo>
                <a:cubicBezTo>
                  <a:pt x="10999" y="21600"/>
                  <a:pt x="3848" y="17455"/>
                  <a:pt x="-1" y="10737"/>
                </a:cubicBezTo>
                <a:lnTo>
                  <a:pt x="18742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7415" name="Line 23"/>
          <p:cNvSpPr>
            <a:spLocks noChangeShapeType="1"/>
          </p:cNvSpPr>
          <p:nvPr/>
        </p:nvSpPr>
        <p:spPr bwMode="auto">
          <a:xfrm rot="896166" flipV="1">
            <a:off x="2266950" y="692150"/>
            <a:ext cx="2060575" cy="2582863"/>
          </a:xfrm>
          <a:prstGeom prst="line">
            <a:avLst/>
          </a:prstGeom>
          <a:noFill/>
          <a:ln w="76200">
            <a:solidFill>
              <a:srgbClr val="3366FF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7416" name="Arc 24"/>
          <p:cNvSpPr>
            <a:spLocks/>
          </p:cNvSpPr>
          <p:nvPr/>
        </p:nvSpPr>
        <p:spPr bwMode="auto">
          <a:xfrm>
            <a:off x="4572000" y="1052513"/>
            <a:ext cx="2732088" cy="2130425"/>
          </a:xfrm>
          <a:custGeom>
            <a:avLst/>
            <a:gdLst>
              <a:gd name="T0" fmla="*/ 2732088 w 18217"/>
              <a:gd name="T1" fmla="*/ 1741125 h 14201"/>
              <a:gd name="T2" fmla="*/ 2440987 w 18217"/>
              <a:gd name="T3" fmla="*/ 2130425 h 14201"/>
              <a:gd name="T4" fmla="*/ 0 w 18217"/>
              <a:gd name="T5" fmla="*/ 0 h 14201"/>
              <a:gd name="T6" fmla="*/ 0 60000 65536"/>
              <a:gd name="T7" fmla="*/ 0 60000 65536"/>
              <a:gd name="T8" fmla="*/ 0 60000 65536"/>
              <a:gd name="T9" fmla="*/ 0 w 18217"/>
              <a:gd name="T10" fmla="*/ 0 h 14201"/>
              <a:gd name="T11" fmla="*/ 18217 w 18217"/>
              <a:gd name="T12" fmla="*/ 14201 h 1420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217" h="14201" fill="none" extrusionOk="0">
                <a:moveTo>
                  <a:pt x="18217" y="11606"/>
                </a:moveTo>
                <a:cubicBezTo>
                  <a:pt x="17635" y="12518"/>
                  <a:pt x="16986" y="13385"/>
                  <a:pt x="16275" y="14200"/>
                </a:cubicBezTo>
              </a:path>
              <a:path w="18217" h="14201" stroke="0" extrusionOk="0">
                <a:moveTo>
                  <a:pt x="18217" y="11606"/>
                </a:moveTo>
                <a:cubicBezTo>
                  <a:pt x="17635" y="12518"/>
                  <a:pt x="16986" y="13385"/>
                  <a:pt x="16275" y="14200"/>
                </a:cubicBez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7417" name="Arc 25"/>
          <p:cNvSpPr>
            <a:spLocks/>
          </p:cNvSpPr>
          <p:nvPr/>
        </p:nvSpPr>
        <p:spPr bwMode="auto">
          <a:xfrm>
            <a:off x="1808163" y="1046163"/>
            <a:ext cx="2763837" cy="2101850"/>
          </a:xfrm>
          <a:custGeom>
            <a:avLst/>
            <a:gdLst>
              <a:gd name="T0" fmla="*/ 299028 w 18430"/>
              <a:gd name="T1" fmla="*/ 2101850 h 14015"/>
              <a:gd name="T2" fmla="*/ 0 w 18430"/>
              <a:gd name="T3" fmla="*/ 1689429 h 14015"/>
              <a:gd name="T4" fmla="*/ 2763837 w 18430"/>
              <a:gd name="T5" fmla="*/ 0 h 14015"/>
              <a:gd name="T6" fmla="*/ 0 60000 65536"/>
              <a:gd name="T7" fmla="*/ 0 60000 65536"/>
              <a:gd name="T8" fmla="*/ 0 60000 65536"/>
              <a:gd name="T9" fmla="*/ 0 w 18430"/>
              <a:gd name="T10" fmla="*/ 0 h 14015"/>
              <a:gd name="T11" fmla="*/ 18430 w 18430"/>
              <a:gd name="T12" fmla="*/ 14015 h 140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430" h="14015" fill="none" extrusionOk="0">
                <a:moveTo>
                  <a:pt x="1994" y="14014"/>
                </a:moveTo>
                <a:cubicBezTo>
                  <a:pt x="1258" y="13152"/>
                  <a:pt x="591" y="12232"/>
                  <a:pt x="0" y="11264"/>
                </a:cubicBezTo>
              </a:path>
              <a:path w="18430" h="14015" stroke="0" extrusionOk="0">
                <a:moveTo>
                  <a:pt x="1994" y="14014"/>
                </a:moveTo>
                <a:cubicBezTo>
                  <a:pt x="1258" y="13152"/>
                  <a:pt x="591" y="12232"/>
                  <a:pt x="0" y="11264"/>
                </a:cubicBezTo>
                <a:lnTo>
                  <a:pt x="1843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7418" name="Arc 26"/>
          <p:cNvSpPr>
            <a:spLocks/>
          </p:cNvSpPr>
          <p:nvPr/>
        </p:nvSpPr>
        <p:spPr bwMode="auto">
          <a:xfrm>
            <a:off x="1979613" y="765175"/>
            <a:ext cx="3240087" cy="5427663"/>
          </a:xfrm>
          <a:custGeom>
            <a:avLst/>
            <a:gdLst>
              <a:gd name="T0" fmla="*/ 2341713 w 21600"/>
              <a:gd name="T1" fmla="*/ 0 h 36192"/>
              <a:gd name="T2" fmla="*/ 569865 w 21600"/>
              <a:gd name="T3" fmla="*/ 5427663 h 36192"/>
              <a:gd name="T4" fmla="*/ 0 w 21600"/>
              <a:gd name="T5" fmla="*/ 2238881 h 36192"/>
              <a:gd name="T6" fmla="*/ 0 60000 65536"/>
              <a:gd name="T7" fmla="*/ 0 60000 65536"/>
              <a:gd name="T8" fmla="*/ 0 60000 65536"/>
              <a:gd name="T9" fmla="*/ 0 w 21600"/>
              <a:gd name="T10" fmla="*/ 0 h 36192"/>
              <a:gd name="T11" fmla="*/ 21600 w 21600"/>
              <a:gd name="T12" fmla="*/ 36192 h 36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6192" fill="none" extrusionOk="0">
                <a:moveTo>
                  <a:pt x="15610" y="0"/>
                </a:moveTo>
                <a:cubicBezTo>
                  <a:pt x="19454" y="4019"/>
                  <a:pt x="21600" y="9367"/>
                  <a:pt x="21600" y="14929"/>
                </a:cubicBezTo>
                <a:cubicBezTo>
                  <a:pt x="21600" y="25392"/>
                  <a:pt x="14099" y="34351"/>
                  <a:pt x="3799" y="36192"/>
                </a:cubicBezTo>
              </a:path>
              <a:path w="21600" h="36192" stroke="0" extrusionOk="0">
                <a:moveTo>
                  <a:pt x="15610" y="0"/>
                </a:moveTo>
                <a:cubicBezTo>
                  <a:pt x="19454" y="4019"/>
                  <a:pt x="21600" y="9367"/>
                  <a:pt x="21600" y="14929"/>
                </a:cubicBezTo>
                <a:cubicBezTo>
                  <a:pt x="21600" y="25392"/>
                  <a:pt x="14099" y="34351"/>
                  <a:pt x="3799" y="36192"/>
                </a:cubicBezTo>
                <a:lnTo>
                  <a:pt x="0" y="14929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7419" name="Arc 27"/>
          <p:cNvSpPr>
            <a:spLocks/>
          </p:cNvSpPr>
          <p:nvPr/>
        </p:nvSpPr>
        <p:spPr bwMode="auto">
          <a:xfrm>
            <a:off x="1979613" y="2995613"/>
            <a:ext cx="1287462" cy="3135312"/>
          </a:xfrm>
          <a:custGeom>
            <a:avLst/>
            <a:gdLst>
              <a:gd name="T0" fmla="*/ 1287462 w 8582"/>
              <a:gd name="T1" fmla="*/ 2972885 h 20905"/>
              <a:gd name="T2" fmla="*/ 815353 w 8582"/>
              <a:gd name="T3" fmla="*/ 3135312 h 20905"/>
              <a:gd name="T4" fmla="*/ 0 w 8582"/>
              <a:gd name="T5" fmla="*/ 0 h 20905"/>
              <a:gd name="T6" fmla="*/ 0 60000 65536"/>
              <a:gd name="T7" fmla="*/ 0 60000 65536"/>
              <a:gd name="T8" fmla="*/ 0 60000 65536"/>
              <a:gd name="T9" fmla="*/ 0 w 8582"/>
              <a:gd name="T10" fmla="*/ 0 h 20905"/>
              <a:gd name="T11" fmla="*/ 8582 w 8582"/>
              <a:gd name="T12" fmla="*/ 20905 h 209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2" h="20905" fill="none" extrusionOk="0">
                <a:moveTo>
                  <a:pt x="8581" y="19821"/>
                </a:moveTo>
                <a:cubicBezTo>
                  <a:pt x="7562" y="20263"/>
                  <a:pt x="6510" y="20625"/>
                  <a:pt x="5435" y="20905"/>
                </a:cubicBezTo>
              </a:path>
              <a:path w="8582" h="20905" stroke="0" extrusionOk="0">
                <a:moveTo>
                  <a:pt x="8581" y="19821"/>
                </a:moveTo>
                <a:cubicBezTo>
                  <a:pt x="7562" y="20263"/>
                  <a:pt x="6510" y="20625"/>
                  <a:pt x="5435" y="20905"/>
                </a:cubicBez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7420" name="Arc 28"/>
          <p:cNvSpPr>
            <a:spLocks/>
          </p:cNvSpPr>
          <p:nvPr/>
        </p:nvSpPr>
        <p:spPr bwMode="auto">
          <a:xfrm>
            <a:off x="3924300" y="776288"/>
            <a:ext cx="3240088" cy="5426075"/>
          </a:xfrm>
          <a:custGeom>
            <a:avLst/>
            <a:gdLst>
              <a:gd name="T0" fmla="*/ 2780326 w 21600"/>
              <a:gd name="T1" fmla="*/ 5426075 h 36182"/>
              <a:gd name="T2" fmla="*/ 880224 w 21600"/>
              <a:gd name="T3" fmla="*/ 0 h 36182"/>
              <a:gd name="T4" fmla="*/ 3240088 w 21600"/>
              <a:gd name="T5" fmla="*/ 2219649 h 36182"/>
              <a:gd name="T6" fmla="*/ 0 60000 65536"/>
              <a:gd name="T7" fmla="*/ 0 60000 65536"/>
              <a:gd name="T8" fmla="*/ 0 60000 65536"/>
              <a:gd name="T9" fmla="*/ 0 w 21600"/>
              <a:gd name="T10" fmla="*/ 0 h 36182"/>
              <a:gd name="T11" fmla="*/ 21600 w 21600"/>
              <a:gd name="T12" fmla="*/ 36182 h 3618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6182" fill="none" extrusionOk="0">
                <a:moveTo>
                  <a:pt x="18534" y="36182"/>
                </a:moveTo>
                <a:cubicBezTo>
                  <a:pt x="7898" y="34657"/>
                  <a:pt x="0" y="25546"/>
                  <a:pt x="0" y="14801"/>
                </a:cubicBezTo>
                <a:cubicBezTo>
                  <a:pt x="-1" y="9300"/>
                  <a:pt x="2098" y="4006"/>
                  <a:pt x="5868" y="0"/>
                </a:cubicBezTo>
              </a:path>
              <a:path w="21600" h="36182" stroke="0" extrusionOk="0">
                <a:moveTo>
                  <a:pt x="18534" y="36182"/>
                </a:moveTo>
                <a:cubicBezTo>
                  <a:pt x="7898" y="34657"/>
                  <a:pt x="0" y="25546"/>
                  <a:pt x="0" y="14801"/>
                </a:cubicBezTo>
                <a:cubicBezTo>
                  <a:pt x="-1" y="9300"/>
                  <a:pt x="2098" y="4006"/>
                  <a:pt x="5868" y="0"/>
                </a:cubicBezTo>
                <a:lnTo>
                  <a:pt x="21600" y="1480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7421" name="Arc 29"/>
          <p:cNvSpPr>
            <a:spLocks/>
          </p:cNvSpPr>
          <p:nvPr/>
        </p:nvSpPr>
        <p:spPr bwMode="auto">
          <a:xfrm>
            <a:off x="5795963" y="2995613"/>
            <a:ext cx="1368425" cy="3101975"/>
          </a:xfrm>
          <a:custGeom>
            <a:avLst/>
            <a:gdLst>
              <a:gd name="T0" fmla="*/ 433532 w 9119"/>
              <a:gd name="T1" fmla="*/ 3101975 h 20682"/>
              <a:gd name="T2" fmla="*/ 0 w 9119"/>
              <a:gd name="T3" fmla="*/ 2936842 h 20682"/>
              <a:gd name="T4" fmla="*/ 1368425 w 9119"/>
              <a:gd name="T5" fmla="*/ 0 h 20682"/>
              <a:gd name="T6" fmla="*/ 0 60000 65536"/>
              <a:gd name="T7" fmla="*/ 0 60000 65536"/>
              <a:gd name="T8" fmla="*/ 0 60000 65536"/>
              <a:gd name="T9" fmla="*/ 0 w 9119"/>
              <a:gd name="T10" fmla="*/ 0 h 20682"/>
              <a:gd name="T11" fmla="*/ 9119 w 9119"/>
              <a:gd name="T12" fmla="*/ 20682 h 2068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19" h="20682" fill="none" extrusionOk="0">
                <a:moveTo>
                  <a:pt x="2888" y="20682"/>
                </a:moveTo>
                <a:cubicBezTo>
                  <a:pt x="1900" y="20384"/>
                  <a:pt x="935" y="20016"/>
                  <a:pt x="0" y="19580"/>
                </a:cubicBezTo>
              </a:path>
              <a:path w="9119" h="20682" stroke="0" extrusionOk="0">
                <a:moveTo>
                  <a:pt x="2888" y="20682"/>
                </a:moveTo>
                <a:cubicBezTo>
                  <a:pt x="1900" y="20384"/>
                  <a:pt x="935" y="20016"/>
                  <a:pt x="0" y="19580"/>
                </a:cubicBezTo>
                <a:lnTo>
                  <a:pt x="9119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7422" name="Line 30"/>
          <p:cNvSpPr>
            <a:spLocks noChangeShapeType="1"/>
          </p:cNvSpPr>
          <p:nvPr/>
        </p:nvSpPr>
        <p:spPr bwMode="auto">
          <a:xfrm flipV="1">
            <a:off x="1979613" y="1052513"/>
            <a:ext cx="2592387" cy="1944687"/>
          </a:xfrm>
          <a:prstGeom prst="line">
            <a:avLst/>
          </a:prstGeom>
          <a:noFill/>
          <a:ln w="6350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7423" name="Line 31"/>
          <p:cNvSpPr>
            <a:spLocks noChangeShapeType="1"/>
          </p:cNvSpPr>
          <p:nvPr/>
        </p:nvSpPr>
        <p:spPr bwMode="auto">
          <a:xfrm>
            <a:off x="4648200" y="1066800"/>
            <a:ext cx="2520950" cy="1944688"/>
          </a:xfrm>
          <a:prstGeom prst="line">
            <a:avLst/>
          </a:prstGeom>
          <a:noFill/>
          <a:ln w="6350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7424" name="Line 32"/>
          <p:cNvSpPr>
            <a:spLocks noChangeShapeType="1"/>
          </p:cNvSpPr>
          <p:nvPr/>
        </p:nvSpPr>
        <p:spPr bwMode="auto">
          <a:xfrm flipH="1">
            <a:off x="6096000" y="2971800"/>
            <a:ext cx="1066800" cy="3100388"/>
          </a:xfrm>
          <a:prstGeom prst="line">
            <a:avLst/>
          </a:prstGeom>
          <a:noFill/>
          <a:ln w="6350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7425" name="Line 33"/>
          <p:cNvSpPr>
            <a:spLocks noChangeShapeType="1"/>
          </p:cNvSpPr>
          <p:nvPr/>
        </p:nvSpPr>
        <p:spPr bwMode="auto">
          <a:xfrm>
            <a:off x="2987675" y="6021388"/>
            <a:ext cx="3097213" cy="0"/>
          </a:xfrm>
          <a:prstGeom prst="line">
            <a:avLst/>
          </a:prstGeom>
          <a:noFill/>
          <a:ln w="6350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7426" name="Line 34"/>
          <p:cNvSpPr>
            <a:spLocks noChangeShapeType="1"/>
          </p:cNvSpPr>
          <p:nvPr/>
        </p:nvSpPr>
        <p:spPr bwMode="auto">
          <a:xfrm>
            <a:off x="1981200" y="2971800"/>
            <a:ext cx="1084263" cy="3100388"/>
          </a:xfrm>
          <a:prstGeom prst="line">
            <a:avLst/>
          </a:prstGeom>
          <a:noFill/>
          <a:ln w="6350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7427" name="Line 35"/>
          <p:cNvSpPr>
            <a:spLocks noChangeShapeType="1"/>
          </p:cNvSpPr>
          <p:nvPr/>
        </p:nvSpPr>
        <p:spPr bwMode="auto">
          <a:xfrm>
            <a:off x="5940425" y="2636838"/>
            <a:ext cx="0" cy="2305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" name="TextBox 31"/>
          <p:cNvSpPr txBox="1">
            <a:spLocks noChangeArrowheads="1"/>
          </p:cNvSpPr>
          <p:nvPr/>
        </p:nvSpPr>
        <p:spPr bwMode="auto">
          <a:xfrm>
            <a:off x="590925" y="325704"/>
            <a:ext cx="7858125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34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Построение правильного 5-угольника</a:t>
            </a:r>
            <a:endParaRPr lang="ru-RU" sz="3400" b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37" name="Picture 3" descr="C:\Users\Марина\Desktop\Картинки к призентациям\10247_html_16e5d66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07759" y="4865481"/>
            <a:ext cx="2411760" cy="18071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8163920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7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7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87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9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7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7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87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87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1000"/>
                                        <p:tgtEl>
                                          <p:spTgt spid="187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1000"/>
                                        <p:tgtEl>
                                          <p:spTgt spid="187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3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87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1000"/>
                                        <p:tgtEl>
                                          <p:spTgt spid="187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1000"/>
                                        <p:tgtEl>
                                          <p:spTgt spid="187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4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87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5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5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6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6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67" presetID="2" presetClass="entr" presetSubtype="3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87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87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187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187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80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187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84" presetID="2" presetClass="entr" presetSubtype="3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7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87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98" presetID="2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18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0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1000"/>
                                        <p:tgtEl>
                                          <p:spTgt spid="18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106" presetID="2" presetClass="entr" presetSubtype="9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8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8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11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1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17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18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21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1000"/>
                                        <p:tgtEl>
                                          <p:spTgt spid="18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36000"/>
                            </p:stCondLst>
                            <p:childTnLst>
                              <p:par>
                                <p:cTn id="125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1000"/>
                                        <p:tgtEl>
                                          <p:spTgt spid="18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1000"/>
                                        <p:tgtEl>
                                          <p:spTgt spid="18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3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3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40000"/>
                            </p:stCondLst>
                            <p:childTnLst>
                              <p:par>
                                <p:cTn id="138" presetID="2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18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42500"/>
                            </p:stCondLst>
                            <p:childTnLst>
                              <p:par>
                                <p:cTn id="142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1000"/>
                                        <p:tgtEl>
                                          <p:spTgt spid="18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44500"/>
                            </p:stCondLst>
                            <p:childTnLst>
                              <p:par>
                                <p:cTn id="1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8" dur="500"/>
                                        <p:tgtEl>
                                          <p:spTgt spid="18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150" presetID="1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47000"/>
                            </p:stCondLst>
                            <p:childTnLst>
                              <p:par>
                                <p:cTn id="15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 nodeType="afterGroup">
                            <p:stCondLst>
                              <p:cond delay="47000"/>
                            </p:stCondLst>
                            <p:childTnLst>
                              <p:par>
                                <p:cTn id="156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8" dur="1000"/>
                                        <p:tgtEl>
                                          <p:spTgt spid="18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49000"/>
                            </p:stCondLst>
                            <p:childTnLst>
                              <p:par>
                                <p:cTn id="1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2" dur="1000"/>
                                        <p:tgtEl>
                                          <p:spTgt spid="18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6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6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1000"/>
                                        <p:tgtEl>
                                          <p:spTgt spid="18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7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1000"/>
                                        <p:tgtEl>
                                          <p:spTgt spid="18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75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7" dur="1000"/>
                                        <p:tgtEl>
                                          <p:spTgt spid="18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79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1" dur="1000"/>
                                        <p:tgtEl>
                                          <p:spTgt spid="18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8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5" dur="500"/>
                                        <p:tgtEl>
                                          <p:spTgt spid="18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8500"/>
                            </p:stCondLst>
                            <p:childTnLst>
                              <p:par>
                                <p:cTn id="18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9" dur="1000"/>
                                        <p:tgtEl>
                                          <p:spTgt spid="18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60500"/>
                            </p:stCondLst>
                            <p:childTnLst>
                              <p:par>
                                <p:cTn id="19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4" grpId="0" animBg="1"/>
      <p:bldP spid="187395" grpId="0" animBg="1"/>
      <p:bldP spid="187396" grpId="0" animBg="1"/>
      <p:bldP spid="187397" grpId="0" animBg="1"/>
      <p:bldP spid="187398" grpId="0" animBg="1"/>
      <p:bldP spid="187398" grpId="1" animBg="1"/>
      <p:bldP spid="187399" grpId="0" animBg="1"/>
      <p:bldP spid="187399" grpId="1" animBg="1"/>
      <p:bldP spid="187400" grpId="0" animBg="1"/>
      <p:bldP spid="187400" grpId="1" animBg="1"/>
      <p:bldP spid="187401" grpId="0" animBg="1"/>
      <p:bldP spid="187401" grpId="1" animBg="1"/>
      <p:bldP spid="187402" grpId="0" animBg="1"/>
      <p:bldP spid="187402" grpId="1" animBg="1"/>
      <p:bldP spid="187403" grpId="0" animBg="1"/>
      <p:bldP spid="187403" grpId="1" animBg="1"/>
      <p:bldP spid="187404" grpId="0" animBg="1"/>
      <p:bldP spid="187405" grpId="0" animBg="1"/>
      <p:bldP spid="187406" grpId="0" animBg="1"/>
      <p:bldP spid="187406" grpId="1" animBg="1"/>
      <p:bldP spid="187407" grpId="0" animBg="1"/>
      <p:bldP spid="187407" grpId="1" animBg="1"/>
      <p:bldP spid="187408" grpId="0" animBg="1"/>
      <p:bldP spid="187408" grpId="1" animBg="1"/>
      <p:bldP spid="187409" grpId="0" animBg="1"/>
      <p:bldP spid="187410" grpId="0" animBg="1"/>
      <p:bldP spid="187410" grpId="1" animBg="1"/>
      <p:bldP spid="187411" grpId="0" animBg="1"/>
      <p:bldP spid="187411" grpId="1" animBg="1"/>
      <p:bldP spid="187412" grpId="0" animBg="1"/>
      <p:bldP spid="187413" grpId="0" animBg="1"/>
      <p:bldP spid="187413" grpId="1" animBg="1"/>
      <p:bldP spid="187414" grpId="0" animBg="1"/>
      <p:bldP spid="187414" grpId="1" animBg="1"/>
      <p:bldP spid="187415" grpId="0" animBg="1"/>
      <p:bldP spid="187415" grpId="1" animBg="1"/>
      <p:bldP spid="187416" grpId="0" animBg="1"/>
      <p:bldP spid="187417" grpId="0" animBg="1"/>
      <p:bldP spid="187418" grpId="0" animBg="1"/>
      <p:bldP spid="187418" grpId="1" animBg="1"/>
      <p:bldP spid="187419" grpId="0" animBg="1"/>
      <p:bldP spid="187420" grpId="0" animBg="1"/>
      <p:bldP spid="187420" grpId="1" animBg="1"/>
      <p:bldP spid="187421" grpId="0" animBg="1"/>
      <p:bldP spid="187422" grpId="0" animBg="1"/>
      <p:bldP spid="187423" grpId="0" animBg="1"/>
      <p:bldP spid="187424" grpId="0" animBg="1"/>
      <p:bldP spid="187425" grpId="0" animBg="1"/>
      <p:bldP spid="187426" grpId="0" animBg="1"/>
      <p:bldP spid="187427" grpId="0" animBg="1"/>
      <p:bldP spid="187427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Oval 4"/>
          <p:cNvSpPr>
            <a:spLocks noChangeArrowheads="1"/>
          </p:cNvSpPr>
          <p:nvPr/>
        </p:nvSpPr>
        <p:spPr bwMode="auto">
          <a:xfrm>
            <a:off x="1979613" y="719138"/>
            <a:ext cx="5757862" cy="57578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1979613" y="3573463"/>
            <a:ext cx="57610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 flipV="1">
            <a:off x="4859338" y="692150"/>
            <a:ext cx="0" cy="5761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6" name="Oval 8"/>
          <p:cNvSpPr>
            <a:spLocks noChangeAspect="1" noChangeArrowheads="1"/>
          </p:cNvSpPr>
          <p:nvPr/>
        </p:nvSpPr>
        <p:spPr bwMode="auto">
          <a:xfrm>
            <a:off x="-900113" y="719138"/>
            <a:ext cx="5757863" cy="57578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3419475" y="1125538"/>
            <a:ext cx="0" cy="4967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 flipV="1">
            <a:off x="3419475" y="692150"/>
            <a:ext cx="1439863" cy="28813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79388" y="336550"/>
            <a:ext cx="6405562" cy="6405563"/>
            <a:chOff x="703" y="164"/>
            <a:chExt cx="4035" cy="4035"/>
          </a:xfrm>
        </p:grpSpPr>
        <p:sp>
          <p:nvSpPr>
            <p:cNvPr id="14358" name="Oval 14"/>
            <p:cNvSpPr>
              <a:spLocks noChangeArrowheads="1"/>
            </p:cNvSpPr>
            <p:nvPr/>
          </p:nvSpPr>
          <p:spPr bwMode="auto">
            <a:xfrm>
              <a:off x="703" y="164"/>
              <a:ext cx="4035" cy="403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sp>
          <p:nvSpPr>
            <p:cNvPr id="14359" name="Oval 15"/>
            <p:cNvSpPr>
              <a:spLocks noChangeArrowheads="1"/>
            </p:cNvSpPr>
            <p:nvPr/>
          </p:nvSpPr>
          <p:spPr bwMode="auto">
            <a:xfrm>
              <a:off x="2722" y="2183"/>
              <a:ext cx="45" cy="4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</p:grpSp>
      <p:sp>
        <p:nvSpPr>
          <p:cNvPr id="2064" name="Line 16"/>
          <p:cNvSpPr>
            <a:spLocks noChangeShapeType="1"/>
          </p:cNvSpPr>
          <p:nvPr/>
        </p:nvSpPr>
        <p:spPr bwMode="auto">
          <a:xfrm>
            <a:off x="4859338" y="692150"/>
            <a:ext cx="1728787" cy="2881313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65" name="Line 17"/>
          <p:cNvSpPr>
            <a:spLocks noChangeShapeType="1"/>
          </p:cNvSpPr>
          <p:nvPr/>
        </p:nvSpPr>
        <p:spPr bwMode="auto">
          <a:xfrm>
            <a:off x="4859338" y="692150"/>
            <a:ext cx="2665412" cy="180022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 flipH="1">
            <a:off x="2195513" y="692150"/>
            <a:ext cx="2663825" cy="1728788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>
            <a:off x="2195513" y="2420938"/>
            <a:ext cx="863600" cy="338455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68" name="Line 20"/>
          <p:cNvSpPr>
            <a:spLocks noChangeShapeType="1"/>
          </p:cNvSpPr>
          <p:nvPr/>
        </p:nvSpPr>
        <p:spPr bwMode="auto">
          <a:xfrm flipH="1">
            <a:off x="6732588" y="2492375"/>
            <a:ext cx="792162" cy="3313113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 flipH="1">
            <a:off x="3059113" y="5805488"/>
            <a:ext cx="3673475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70" name="Oval 22"/>
          <p:cNvSpPr>
            <a:spLocks noChangeArrowheads="1"/>
          </p:cNvSpPr>
          <p:nvPr/>
        </p:nvSpPr>
        <p:spPr bwMode="auto">
          <a:xfrm>
            <a:off x="1943100" y="353695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2071" name="Line 23"/>
          <p:cNvSpPr>
            <a:spLocks noChangeShapeType="1"/>
          </p:cNvSpPr>
          <p:nvPr/>
        </p:nvSpPr>
        <p:spPr bwMode="auto">
          <a:xfrm>
            <a:off x="1979613" y="3573463"/>
            <a:ext cx="2879725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72" name="Oval 24"/>
          <p:cNvSpPr>
            <a:spLocks noChangeArrowheads="1"/>
          </p:cNvSpPr>
          <p:nvPr/>
        </p:nvSpPr>
        <p:spPr bwMode="auto">
          <a:xfrm>
            <a:off x="3381375" y="1085850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2073" name="Oval 25"/>
          <p:cNvSpPr>
            <a:spLocks noChangeArrowheads="1"/>
          </p:cNvSpPr>
          <p:nvPr/>
        </p:nvSpPr>
        <p:spPr bwMode="auto">
          <a:xfrm>
            <a:off x="3381375" y="6056313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2074" name="Oval 26"/>
          <p:cNvSpPr>
            <a:spLocks noChangeArrowheads="1"/>
          </p:cNvSpPr>
          <p:nvPr/>
        </p:nvSpPr>
        <p:spPr bwMode="auto">
          <a:xfrm>
            <a:off x="3381375" y="3536950"/>
            <a:ext cx="71438" cy="71438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2075" name="Oval 27"/>
          <p:cNvSpPr>
            <a:spLocks noChangeArrowheads="1"/>
          </p:cNvSpPr>
          <p:nvPr/>
        </p:nvSpPr>
        <p:spPr bwMode="auto">
          <a:xfrm>
            <a:off x="6553200" y="3536950"/>
            <a:ext cx="71438" cy="71438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/>
          </a:p>
        </p:txBody>
      </p:sp>
      <p:pic>
        <p:nvPicPr>
          <p:cNvPr id="23" name="Picture 3" descr="C:\Users\Марина\Desktop\Картинки к призентациям\10247_html_16e5d66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7759" y="4865481"/>
            <a:ext cx="2411760" cy="18071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38547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3" grpId="0" animBg="1"/>
      <p:bldP spid="2054" grpId="0" animBg="1"/>
      <p:bldP spid="2056" grpId="0" animBg="1"/>
      <p:bldP spid="2057" grpId="0" animBg="1"/>
      <p:bldP spid="2058" grpId="0" animBg="1"/>
      <p:bldP spid="2064" grpId="0" animBg="1"/>
      <p:bldP spid="2065" grpId="0" animBg="1"/>
      <p:bldP spid="2066" grpId="0" animBg="1"/>
      <p:bldP spid="2067" grpId="0" animBg="1"/>
      <p:bldP spid="2068" grpId="0" animBg="1"/>
      <p:bldP spid="2069" grpId="0" animBg="1"/>
      <p:bldP spid="2070" grpId="0" animBg="1"/>
      <p:bldP spid="2071" grpId="0" animBg="1"/>
      <p:bldP spid="2072" grpId="0" animBg="1"/>
      <p:bldP spid="2073" grpId="0" animBg="1"/>
      <p:bldP spid="2074" grpId="0" animBg="1"/>
      <p:bldP spid="207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Documents and Settings\Admin\Мои документы\Учёные\Архимед\Копия Копия 01_clip_image008_00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2015" y="3719584"/>
            <a:ext cx="3612406" cy="2888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20055" y="1098501"/>
            <a:ext cx="8223895" cy="3154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Древнегреческие ученые стали проявлять большой интерес к правильным многоугольникам еще со времен Пифагора.</a:t>
            </a:r>
          </a:p>
          <a:p>
            <a:pPr>
              <a:defRPr/>
            </a:pPr>
            <a:r>
              <a:rPr lang="ru-RU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Учение </a:t>
            </a:r>
            <a:r>
              <a:rPr lang="ru-RU" sz="2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 правильных многоугольниках было систематизировано и изложено в 4 книге «Начал» </a:t>
            </a:r>
            <a:r>
              <a:rPr lang="ru-RU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Евклида. Евклид описал </a:t>
            </a:r>
            <a:r>
              <a:rPr lang="ru-RU" sz="2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построение </a:t>
            </a:r>
            <a:r>
              <a:rPr lang="ru-RU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циркулем </a:t>
            </a:r>
            <a:r>
              <a:rPr lang="ru-RU" sz="2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линейкой </a:t>
            </a:r>
            <a:r>
              <a:rPr lang="ru-RU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4, 5, 6, 15 </a:t>
            </a:r>
            <a:r>
              <a:rPr lang="ru-RU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угольников.</a:t>
            </a:r>
            <a:endParaRPr lang="ru-RU" sz="25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14351" y="332656"/>
            <a:ext cx="8229600" cy="765845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Историческая справка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9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3944441" y="980728"/>
                <a:ext cx="4788050" cy="43530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ru-RU" sz="21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К.Ф. Гаусс </a:t>
                </a:r>
                <a:r>
                  <a:rPr lang="ru-RU" sz="21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ru-RU" sz="21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1777 – 1855) – великий </a:t>
                </a:r>
                <a:r>
                  <a:rPr lang="ru-RU" sz="21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немецкий математик. Открыл способ построения правильного 17-угольника  и указал все значения </a:t>
                </a:r>
                <a:r>
                  <a:rPr lang="ru-RU" sz="21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ru-RU" sz="21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, при которых возможно построение правильного </a:t>
                </a:r>
                <a:endParaRPr lang="ru-RU" sz="21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defRPr/>
                </a:pPr>
                <a:r>
                  <a:rPr lang="ru-RU" sz="2100" i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n </a:t>
                </a:r>
                <a:r>
                  <a:rPr lang="ru-RU" sz="21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-угольника </a:t>
                </a:r>
                <a:r>
                  <a:rPr lang="ru-RU" sz="21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с помощью циркуля и линейки. Этими многоугольниками оказались лишь многоугольники, у которых количество сторон является простым числом  </a:t>
                </a:r>
                <a:r>
                  <a:rPr lang="ru-RU" sz="21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вида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100" b="1" i="1" smtClean="0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ru-RU" sz="2100" b="1" i="1" smtClean="0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e>
                      <m:sup>
                        <m:sSup>
                          <m:sSupPr>
                            <m:ctrlPr>
                              <a:rPr lang="ru-RU" sz="21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ru-RU" sz="21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en-US" sz="21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𝒌</m:t>
                            </m:r>
                          </m:sup>
                        </m:sSup>
                      </m:sup>
                    </m:sSup>
                    <m:r>
                      <a:rPr lang="en-US" sz="2100" b="1" i="1" smtClean="0">
                        <a:solidFill>
                          <a:srgbClr val="002060"/>
                        </a:solidFill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en-US" sz="2100" b="1" i="1" smtClean="0">
                        <a:solidFill>
                          <a:srgbClr val="002060"/>
                        </a:solidFill>
                        <a:latin typeface="Cambria Math"/>
                        <a:cs typeface="Times New Roman" pitchFamily="18" charset="0"/>
                      </a:rPr>
                      <m:t>𝟏</m:t>
                    </m:r>
                    <m:r>
                      <a:rPr lang="ru-RU" sz="2100" b="1" i="0" smtClean="0">
                        <a:solidFill>
                          <a:srgbClr val="002060"/>
                        </a:solidFill>
                        <a:latin typeface="Cambria Math"/>
                        <a:cs typeface="Times New Roman" pitchFamily="18" charset="0"/>
                      </a:rPr>
                      <m:t>,</m:t>
                    </m:r>
                  </m:oMath>
                </a14:m>
                <a:endParaRPr lang="ru-RU" sz="21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defRPr/>
                </a:pPr>
                <a:r>
                  <a:rPr lang="ru-RU" sz="21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где </a:t>
                </a:r>
                <a:r>
                  <a:rPr lang="ru-RU" sz="21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ru-RU" sz="21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1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– натуральное </a:t>
                </a:r>
                <a:r>
                  <a:rPr lang="ru-RU" sz="21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или </a:t>
                </a:r>
                <a:r>
                  <a:rPr lang="ru-RU" sz="21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нуль,</a:t>
                </a:r>
                <a:endParaRPr lang="ru-RU" sz="21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defRPr/>
                </a:pPr>
                <a:r>
                  <a:rPr lang="ru-RU" sz="21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а также те, которые получаются из них удвоением числа сторон</a:t>
                </a:r>
                <a:r>
                  <a:rPr lang="ru-RU" sz="21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sz="21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441" y="980728"/>
                <a:ext cx="4788050" cy="4353051"/>
              </a:xfrm>
              <a:prstGeom prst="rect">
                <a:avLst/>
              </a:prstGeom>
              <a:blipFill rotWithShape="1">
                <a:blip r:embed="rId2"/>
                <a:stretch>
                  <a:fillRect l="-1401" t="-840" b="-18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14351" y="332656"/>
            <a:ext cx="8229600" cy="765845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Историческая справка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8434" name="Picture 2" descr="C:\Documents and Settings\Admin\Мои документы\Учёные\Гаусс\Гаусс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687" y="1199441"/>
            <a:ext cx="2939803" cy="3772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14351" y="5195879"/>
            <a:ext cx="825984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3,4,5,6,8,10,12,15,16,17,20,24,30,32,34,40 … - угольники можно построить!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9,11, 13, 14, 18, 19, 21, 22, 23, 25, 27, 28… – угольники невозможно построить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91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449759" y="1063753"/>
            <a:ext cx="8272463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ru-RU" sz="2200" b="0" dirty="0" smtClean="0">
                <a:solidFill>
                  <a:srgbClr val="002060"/>
                </a:solidFill>
                <a:latin typeface="Times New Roman" pitchFamily="18" charset="0"/>
              </a:rPr>
              <a:t>В </a:t>
            </a:r>
            <a:r>
              <a:rPr lang="ru-RU" sz="2200" b="0" dirty="0">
                <a:solidFill>
                  <a:srgbClr val="002060"/>
                </a:solidFill>
                <a:latin typeface="Times New Roman" pitchFamily="18" charset="0"/>
              </a:rPr>
              <a:t>геометрии выделяют задачи на построение, которые можно решить только с помощью двух инструментов: циркуля и линейки без масштабных делений</a:t>
            </a:r>
            <a:r>
              <a:rPr lang="ru-RU" sz="2200" b="0" dirty="0" smtClean="0">
                <a:solidFill>
                  <a:srgbClr val="002060"/>
                </a:solidFill>
                <a:latin typeface="Times New Roman" pitchFamily="18" charset="0"/>
              </a:rPr>
              <a:t>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ru-RU" sz="2200" b="0" dirty="0" smtClean="0">
                <a:solidFill>
                  <a:srgbClr val="002060"/>
                </a:solidFill>
                <a:latin typeface="Times New Roman" pitchFamily="18" charset="0"/>
              </a:rPr>
              <a:t>Линейка </a:t>
            </a:r>
            <a:r>
              <a:rPr lang="ru-RU" sz="2200" b="0" dirty="0">
                <a:solidFill>
                  <a:srgbClr val="002060"/>
                </a:solidFill>
                <a:latin typeface="Times New Roman" pitchFamily="18" charset="0"/>
              </a:rPr>
              <a:t>позволяет провести произвольную </a:t>
            </a:r>
            <a:r>
              <a:rPr lang="ru-RU" sz="2200" b="0" dirty="0" smtClean="0">
                <a:solidFill>
                  <a:srgbClr val="002060"/>
                </a:solidFill>
                <a:latin typeface="Times New Roman" pitchFamily="18" charset="0"/>
              </a:rPr>
              <a:t>прямую</a:t>
            </a:r>
            <a:r>
              <a:rPr lang="ru-RU" sz="2200" b="0" dirty="0">
                <a:solidFill>
                  <a:srgbClr val="002060"/>
                </a:solidFill>
                <a:latin typeface="Times New Roman" pitchFamily="18" charset="0"/>
              </a:rPr>
              <a:t>, а также построить прямую, проходящую </a:t>
            </a:r>
            <a:r>
              <a:rPr lang="ru-RU" sz="2200" b="0" dirty="0" smtClean="0">
                <a:solidFill>
                  <a:srgbClr val="002060"/>
                </a:solidFill>
                <a:latin typeface="Times New Roman" pitchFamily="18" charset="0"/>
              </a:rPr>
              <a:t>через </a:t>
            </a:r>
            <a:r>
              <a:rPr lang="ru-RU" sz="2200" b="0" dirty="0">
                <a:solidFill>
                  <a:srgbClr val="002060"/>
                </a:solidFill>
                <a:latin typeface="Times New Roman" pitchFamily="18" charset="0"/>
              </a:rPr>
              <a:t>две данные точки; </a:t>
            </a:r>
            <a:endParaRPr lang="ru-RU" sz="2200" b="0" dirty="0" smtClean="0">
              <a:solidFill>
                <a:srgbClr val="002060"/>
              </a:solidFill>
              <a:latin typeface="Times New Roman" pitchFamily="18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ru-RU" sz="2200" b="0" dirty="0" smtClean="0">
                <a:solidFill>
                  <a:srgbClr val="002060"/>
                </a:solidFill>
                <a:latin typeface="Times New Roman" pitchFamily="18" charset="0"/>
              </a:rPr>
              <a:t>с </a:t>
            </a:r>
            <a:r>
              <a:rPr lang="ru-RU" sz="2200" b="0" dirty="0">
                <a:solidFill>
                  <a:srgbClr val="002060"/>
                </a:solidFill>
                <a:latin typeface="Times New Roman" pitchFamily="18" charset="0"/>
              </a:rPr>
              <a:t>помощью циркуля </a:t>
            </a:r>
            <a:r>
              <a:rPr lang="ru-RU" sz="2200" b="0" dirty="0" smtClean="0">
                <a:solidFill>
                  <a:srgbClr val="002060"/>
                </a:solidFill>
                <a:latin typeface="Times New Roman" pitchFamily="18" charset="0"/>
              </a:rPr>
              <a:t>можно </a:t>
            </a:r>
            <a:r>
              <a:rPr lang="ru-RU" sz="2200" b="0" dirty="0">
                <a:solidFill>
                  <a:srgbClr val="002060"/>
                </a:solidFill>
                <a:latin typeface="Times New Roman" pitchFamily="18" charset="0"/>
              </a:rPr>
              <a:t>провести окружность произвольного </a:t>
            </a:r>
            <a:r>
              <a:rPr lang="ru-RU" sz="2200" b="0" dirty="0" smtClean="0">
                <a:solidFill>
                  <a:srgbClr val="002060"/>
                </a:solidFill>
                <a:latin typeface="Times New Roman" pitchFamily="18" charset="0"/>
              </a:rPr>
              <a:t>радиуса</a:t>
            </a:r>
            <a:r>
              <a:rPr lang="ru-RU" sz="2200" b="0" dirty="0">
                <a:solidFill>
                  <a:srgbClr val="002060"/>
                </a:solidFill>
                <a:latin typeface="Times New Roman" pitchFamily="18" charset="0"/>
              </a:rPr>
              <a:t>, а также окружность с центром в </a:t>
            </a:r>
            <a:r>
              <a:rPr lang="ru-RU" sz="2200" b="0" dirty="0" smtClean="0">
                <a:solidFill>
                  <a:srgbClr val="002060"/>
                </a:solidFill>
                <a:latin typeface="Times New Roman" pitchFamily="18" charset="0"/>
              </a:rPr>
              <a:t>данной </a:t>
            </a:r>
            <a:r>
              <a:rPr lang="ru-RU" sz="2200" b="0" dirty="0">
                <a:solidFill>
                  <a:srgbClr val="002060"/>
                </a:solidFill>
                <a:latin typeface="Times New Roman" pitchFamily="18" charset="0"/>
              </a:rPr>
              <a:t>точке и радиусом, равным данному </a:t>
            </a:r>
            <a:r>
              <a:rPr lang="ru-RU" sz="2200" b="0" dirty="0" smtClean="0">
                <a:solidFill>
                  <a:srgbClr val="002060"/>
                </a:solidFill>
                <a:latin typeface="Times New Roman" pitchFamily="18" charset="0"/>
              </a:rPr>
              <a:t>отрезку</a:t>
            </a:r>
            <a:r>
              <a:rPr lang="ru-RU" sz="2200" b="0" dirty="0">
                <a:solidFill>
                  <a:srgbClr val="00206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2292" name="Freeform 22" descr="Папирус"/>
          <p:cNvSpPr>
            <a:spLocks/>
          </p:cNvSpPr>
          <p:nvPr/>
        </p:nvSpPr>
        <p:spPr bwMode="auto">
          <a:xfrm>
            <a:off x="471488" y="6019800"/>
            <a:ext cx="6159500" cy="560388"/>
          </a:xfrm>
          <a:custGeom>
            <a:avLst/>
            <a:gdLst>
              <a:gd name="T0" fmla="*/ 0 w 3880"/>
              <a:gd name="T1" fmla="*/ 0 h 344"/>
              <a:gd name="T2" fmla="*/ 0 w 3880"/>
              <a:gd name="T3" fmla="*/ 344 h 344"/>
              <a:gd name="T4" fmla="*/ 3872 w 3880"/>
              <a:gd name="T5" fmla="*/ 344 h 344"/>
              <a:gd name="T6" fmla="*/ 3880 w 3880"/>
              <a:gd name="T7" fmla="*/ 0 h 344"/>
              <a:gd name="T8" fmla="*/ 0 w 3880"/>
              <a:gd name="T9" fmla="*/ 0 h 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80"/>
              <a:gd name="T16" fmla="*/ 0 h 344"/>
              <a:gd name="T17" fmla="*/ 3880 w 3880"/>
              <a:gd name="T18" fmla="*/ 344 h 3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80" h="344">
                <a:moveTo>
                  <a:pt x="0" y="0"/>
                </a:moveTo>
                <a:lnTo>
                  <a:pt x="0" y="344"/>
                </a:lnTo>
                <a:lnTo>
                  <a:pt x="3872" y="344"/>
                </a:lnTo>
                <a:lnTo>
                  <a:pt x="3880" y="0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tl"/>
          </a:blip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2293" name="Oval 23"/>
          <p:cNvSpPr>
            <a:spLocks noChangeArrowheads="1"/>
          </p:cNvSpPr>
          <p:nvPr/>
        </p:nvSpPr>
        <p:spPr bwMode="auto">
          <a:xfrm rot="-4023734">
            <a:off x="753269" y="6231732"/>
            <a:ext cx="149225" cy="141287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0680" name="Text Box 24"/>
          <p:cNvSpPr txBox="1">
            <a:spLocks noChangeArrowheads="1"/>
          </p:cNvSpPr>
          <p:nvPr/>
        </p:nvSpPr>
        <p:spPr bwMode="auto">
          <a:xfrm rot="10800000">
            <a:off x="465138" y="5948363"/>
            <a:ext cx="619442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b="0" dirty="0">
                <a:solidFill>
                  <a:srgbClr val="000000"/>
                </a:solidFill>
              </a:rPr>
              <a:t>I</a:t>
            </a:r>
            <a:r>
              <a:rPr lang="en-US" sz="800" b="0" dirty="0">
                <a:solidFill>
                  <a:srgbClr val="000000"/>
                </a:solidFill>
              </a:rPr>
              <a:t>IIII</a:t>
            </a:r>
            <a:r>
              <a:rPr lang="en-US" sz="1400" b="0" dirty="0">
                <a:solidFill>
                  <a:srgbClr val="000000"/>
                </a:solidFill>
              </a:rPr>
              <a:t>I</a:t>
            </a:r>
            <a:r>
              <a:rPr lang="en-US" sz="800" b="0" dirty="0">
                <a:solidFill>
                  <a:srgbClr val="000000"/>
                </a:solidFill>
              </a:rPr>
              <a:t>IIII</a:t>
            </a:r>
            <a:r>
              <a:rPr lang="en-US" sz="1400" b="0" dirty="0">
                <a:solidFill>
                  <a:srgbClr val="000000"/>
                </a:solidFill>
              </a:rPr>
              <a:t>I</a:t>
            </a:r>
            <a:r>
              <a:rPr lang="en-US" sz="800" b="0" dirty="0">
                <a:solidFill>
                  <a:srgbClr val="000000"/>
                </a:solidFill>
              </a:rPr>
              <a:t>IIII</a:t>
            </a:r>
            <a:r>
              <a:rPr lang="en-US" sz="1400" b="0" dirty="0">
                <a:solidFill>
                  <a:srgbClr val="000000"/>
                </a:solidFill>
              </a:rPr>
              <a:t>I</a:t>
            </a:r>
            <a:r>
              <a:rPr lang="en-US" sz="800" b="0" dirty="0">
                <a:solidFill>
                  <a:srgbClr val="000000"/>
                </a:solidFill>
              </a:rPr>
              <a:t>IIII</a:t>
            </a:r>
            <a:r>
              <a:rPr lang="en-US" sz="1400" b="0" dirty="0">
                <a:solidFill>
                  <a:srgbClr val="000000"/>
                </a:solidFill>
              </a:rPr>
              <a:t>I</a:t>
            </a:r>
            <a:r>
              <a:rPr lang="en-US" sz="800" b="0" dirty="0">
                <a:solidFill>
                  <a:srgbClr val="000000"/>
                </a:solidFill>
              </a:rPr>
              <a:t>IIII</a:t>
            </a:r>
            <a:r>
              <a:rPr lang="en-US" sz="1400" b="0" dirty="0">
                <a:solidFill>
                  <a:srgbClr val="000000"/>
                </a:solidFill>
              </a:rPr>
              <a:t>I</a:t>
            </a:r>
            <a:r>
              <a:rPr lang="en-US" sz="800" b="0" dirty="0">
                <a:solidFill>
                  <a:srgbClr val="000000"/>
                </a:solidFill>
              </a:rPr>
              <a:t>IIII</a:t>
            </a:r>
            <a:r>
              <a:rPr lang="en-US" sz="1400" b="0" dirty="0">
                <a:solidFill>
                  <a:srgbClr val="000000"/>
                </a:solidFill>
              </a:rPr>
              <a:t>I</a:t>
            </a:r>
            <a:r>
              <a:rPr lang="en-US" sz="900" b="0" dirty="0">
                <a:solidFill>
                  <a:srgbClr val="000000"/>
                </a:solidFill>
              </a:rPr>
              <a:t>IIII</a:t>
            </a:r>
            <a:r>
              <a:rPr lang="en-US" sz="1400" b="0" dirty="0">
                <a:solidFill>
                  <a:srgbClr val="000000"/>
                </a:solidFill>
              </a:rPr>
              <a:t>I</a:t>
            </a:r>
            <a:r>
              <a:rPr lang="en-US" sz="900" b="0" dirty="0">
                <a:solidFill>
                  <a:srgbClr val="000000"/>
                </a:solidFill>
              </a:rPr>
              <a:t>IIII</a:t>
            </a:r>
            <a:r>
              <a:rPr lang="en-US" sz="1400" b="0" dirty="0">
                <a:solidFill>
                  <a:srgbClr val="000000"/>
                </a:solidFill>
              </a:rPr>
              <a:t>I</a:t>
            </a:r>
            <a:r>
              <a:rPr lang="en-US" sz="900" b="0" dirty="0">
                <a:solidFill>
                  <a:srgbClr val="000000"/>
                </a:solidFill>
              </a:rPr>
              <a:t>IIII</a:t>
            </a:r>
            <a:r>
              <a:rPr lang="en-US" sz="1400" b="0" dirty="0">
                <a:solidFill>
                  <a:srgbClr val="000000"/>
                </a:solidFill>
              </a:rPr>
              <a:t>I</a:t>
            </a:r>
            <a:r>
              <a:rPr lang="en-US" sz="900" b="0" dirty="0">
                <a:solidFill>
                  <a:srgbClr val="000000"/>
                </a:solidFill>
              </a:rPr>
              <a:t>IIII</a:t>
            </a:r>
            <a:r>
              <a:rPr lang="en-US" sz="1400" b="0" dirty="0">
                <a:solidFill>
                  <a:srgbClr val="000000"/>
                </a:solidFill>
              </a:rPr>
              <a:t>I</a:t>
            </a:r>
            <a:r>
              <a:rPr lang="en-US" sz="900" b="0" dirty="0">
                <a:solidFill>
                  <a:srgbClr val="000000"/>
                </a:solidFill>
              </a:rPr>
              <a:t>IIII</a:t>
            </a:r>
            <a:r>
              <a:rPr lang="en-US" sz="1400" b="0" dirty="0">
                <a:solidFill>
                  <a:srgbClr val="000000"/>
                </a:solidFill>
              </a:rPr>
              <a:t>I</a:t>
            </a:r>
            <a:r>
              <a:rPr lang="en-US" sz="900" b="0" dirty="0">
                <a:solidFill>
                  <a:srgbClr val="000000"/>
                </a:solidFill>
              </a:rPr>
              <a:t>IIII</a:t>
            </a:r>
            <a:r>
              <a:rPr lang="en-US" sz="1400" b="0" dirty="0">
                <a:solidFill>
                  <a:srgbClr val="000000"/>
                </a:solidFill>
              </a:rPr>
              <a:t>I</a:t>
            </a:r>
            <a:r>
              <a:rPr lang="en-US" sz="900" b="0" dirty="0">
                <a:solidFill>
                  <a:srgbClr val="000000"/>
                </a:solidFill>
              </a:rPr>
              <a:t>IIII</a:t>
            </a:r>
            <a:r>
              <a:rPr lang="en-US" sz="1400" b="0" dirty="0">
                <a:solidFill>
                  <a:srgbClr val="000000"/>
                </a:solidFill>
              </a:rPr>
              <a:t>I</a:t>
            </a:r>
            <a:r>
              <a:rPr lang="en-US" sz="900" b="0" dirty="0">
                <a:solidFill>
                  <a:srgbClr val="000000"/>
                </a:solidFill>
              </a:rPr>
              <a:t>IIII</a:t>
            </a:r>
            <a:r>
              <a:rPr lang="en-US" sz="1400" b="0" dirty="0">
                <a:solidFill>
                  <a:srgbClr val="000000"/>
                </a:solidFill>
              </a:rPr>
              <a:t>I</a:t>
            </a:r>
            <a:r>
              <a:rPr lang="en-US" sz="900" b="0" dirty="0">
                <a:solidFill>
                  <a:srgbClr val="000000"/>
                </a:solidFill>
              </a:rPr>
              <a:t>IIII</a:t>
            </a:r>
            <a:r>
              <a:rPr lang="en-US" sz="1400" b="0" dirty="0">
                <a:solidFill>
                  <a:srgbClr val="000000"/>
                </a:solidFill>
              </a:rPr>
              <a:t>I</a:t>
            </a:r>
            <a:r>
              <a:rPr lang="en-US" sz="900" b="0" dirty="0">
                <a:solidFill>
                  <a:srgbClr val="000000"/>
                </a:solidFill>
              </a:rPr>
              <a:t>IIII</a:t>
            </a:r>
            <a:r>
              <a:rPr lang="en-US" sz="1400" b="0" dirty="0">
                <a:solidFill>
                  <a:srgbClr val="000000"/>
                </a:solidFill>
              </a:rPr>
              <a:t>I</a:t>
            </a:r>
            <a:r>
              <a:rPr lang="en-US" sz="900" b="0" dirty="0">
                <a:solidFill>
                  <a:srgbClr val="000000"/>
                </a:solidFill>
              </a:rPr>
              <a:t>IIII</a:t>
            </a:r>
            <a:r>
              <a:rPr lang="en-US" sz="1400" b="0" dirty="0">
                <a:solidFill>
                  <a:srgbClr val="000000"/>
                </a:solidFill>
              </a:rPr>
              <a:t>I</a:t>
            </a:r>
            <a:r>
              <a:rPr lang="en-US" sz="900" b="0" dirty="0">
                <a:solidFill>
                  <a:srgbClr val="000000"/>
                </a:solidFill>
              </a:rPr>
              <a:t>IIII</a:t>
            </a:r>
            <a:r>
              <a:rPr lang="en-US" sz="1400" b="0" dirty="0">
                <a:solidFill>
                  <a:srgbClr val="000000"/>
                </a:solidFill>
              </a:rPr>
              <a:t>I</a:t>
            </a:r>
            <a:r>
              <a:rPr lang="en-US" sz="900" b="0" dirty="0">
                <a:solidFill>
                  <a:srgbClr val="000000"/>
                </a:solidFill>
              </a:rPr>
              <a:t>IIII</a:t>
            </a:r>
            <a:r>
              <a:rPr lang="en-US" sz="1400" b="0" dirty="0">
                <a:solidFill>
                  <a:srgbClr val="000000"/>
                </a:solidFill>
              </a:rPr>
              <a:t>I</a:t>
            </a:r>
            <a:r>
              <a:rPr lang="en-US" sz="900" b="0" dirty="0">
                <a:solidFill>
                  <a:srgbClr val="000000"/>
                </a:solidFill>
              </a:rPr>
              <a:t>IIII</a:t>
            </a:r>
            <a:r>
              <a:rPr lang="en-US" sz="1400" b="0" dirty="0">
                <a:solidFill>
                  <a:srgbClr val="000000"/>
                </a:solidFill>
              </a:rPr>
              <a:t>I</a:t>
            </a:r>
            <a:r>
              <a:rPr lang="en-US" sz="900" b="0" dirty="0">
                <a:solidFill>
                  <a:srgbClr val="000000"/>
                </a:solidFill>
              </a:rPr>
              <a:t>IIII</a:t>
            </a:r>
            <a:r>
              <a:rPr lang="en-US" sz="1400" b="0" dirty="0">
                <a:solidFill>
                  <a:srgbClr val="000000"/>
                </a:solidFill>
              </a:rPr>
              <a:t>I</a:t>
            </a:r>
            <a:r>
              <a:rPr lang="en-US" sz="900" b="0" dirty="0">
                <a:solidFill>
                  <a:srgbClr val="000000"/>
                </a:solidFill>
              </a:rPr>
              <a:t>IIII</a:t>
            </a:r>
            <a:r>
              <a:rPr lang="en-US" sz="1400" b="0" dirty="0">
                <a:solidFill>
                  <a:srgbClr val="000000"/>
                </a:solidFill>
              </a:rPr>
              <a:t>I</a:t>
            </a:r>
            <a:r>
              <a:rPr lang="en-US" sz="900" b="0" dirty="0">
                <a:solidFill>
                  <a:srgbClr val="000000"/>
                </a:solidFill>
              </a:rPr>
              <a:t>IIII</a:t>
            </a:r>
            <a:r>
              <a:rPr lang="en-US" sz="1400" b="0" dirty="0">
                <a:solidFill>
                  <a:srgbClr val="000000"/>
                </a:solidFill>
              </a:rPr>
              <a:t>I</a:t>
            </a:r>
            <a:r>
              <a:rPr lang="en-US" sz="900" b="0" dirty="0">
                <a:solidFill>
                  <a:srgbClr val="000000"/>
                </a:solidFill>
              </a:rPr>
              <a:t>IIII</a:t>
            </a:r>
            <a:r>
              <a:rPr lang="en-US" sz="1400" b="0" dirty="0">
                <a:solidFill>
                  <a:srgbClr val="000000"/>
                </a:solidFill>
              </a:rPr>
              <a:t>I</a:t>
            </a:r>
            <a:r>
              <a:rPr lang="en-US" sz="900" b="0" dirty="0">
                <a:solidFill>
                  <a:srgbClr val="000000"/>
                </a:solidFill>
              </a:rPr>
              <a:t>IIII</a:t>
            </a:r>
            <a:r>
              <a:rPr lang="en-US" sz="1400" b="0" dirty="0">
                <a:solidFill>
                  <a:srgbClr val="000000"/>
                </a:solidFill>
              </a:rPr>
              <a:t>I</a:t>
            </a:r>
            <a:r>
              <a:rPr lang="en-US" sz="900" b="0" dirty="0">
                <a:solidFill>
                  <a:srgbClr val="000000"/>
                </a:solidFill>
              </a:rPr>
              <a:t>IIII</a:t>
            </a:r>
            <a:r>
              <a:rPr lang="en-US" sz="1400" b="0" dirty="0">
                <a:solidFill>
                  <a:srgbClr val="000000"/>
                </a:solidFill>
              </a:rPr>
              <a:t>I</a:t>
            </a:r>
            <a:r>
              <a:rPr lang="en-US" sz="900" b="0" dirty="0">
                <a:solidFill>
                  <a:srgbClr val="000000"/>
                </a:solidFill>
              </a:rPr>
              <a:t>IIII</a:t>
            </a:r>
            <a:r>
              <a:rPr lang="en-US" sz="1400" b="0" dirty="0">
                <a:solidFill>
                  <a:srgbClr val="000000"/>
                </a:solidFill>
              </a:rPr>
              <a:t>I</a:t>
            </a:r>
            <a:r>
              <a:rPr lang="en-US" sz="900" b="0" dirty="0">
                <a:solidFill>
                  <a:srgbClr val="000000"/>
                </a:solidFill>
              </a:rPr>
              <a:t>IIII</a:t>
            </a:r>
            <a:r>
              <a:rPr lang="en-US" sz="1400" b="0" dirty="0">
                <a:solidFill>
                  <a:srgbClr val="000000"/>
                </a:solidFill>
              </a:rPr>
              <a:t>I</a:t>
            </a:r>
            <a:r>
              <a:rPr lang="en-US" sz="900" b="0" dirty="0">
                <a:solidFill>
                  <a:srgbClr val="000000"/>
                </a:solidFill>
              </a:rPr>
              <a:t>IIII</a:t>
            </a:r>
            <a:r>
              <a:rPr lang="en-US" sz="1400" b="0" dirty="0">
                <a:solidFill>
                  <a:srgbClr val="000000"/>
                </a:solidFill>
              </a:rPr>
              <a:t>I</a:t>
            </a:r>
            <a:r>
              <a:rPr lang="en-US" sz="900" b="0" dirty="0">
                <a:solidFill>
                  <a:srgbClr val="000000"/>
                </a:solidFill>
              </a:rPr>
              <a:t>IIII</a:t>
            </a:r>
            <a:r>
              <a:rPr lang="en-US" sz="1400" b="0" dirty="0">
                <a:solidFill>
                  <a:srgbClr val="000000"/>
                </a:solidFill>
              </a:rPr>
              <a:t>I</a:t>
            </a:r>
            <a:r>
              <a:rPr lang="en-US" sz="900" b="0" dirty="0">
                <a:solidFill>
                  <a:srgbClr val="000000"/>
                </a:solidFill>
              </a:rPr>
              <a:t>IIII</a:t>
            </a:r>
            <a:r>
              <a:rPr lang="en-US" sz="1400" b="0" dirty="0">
                <a:solidFill>
                  <a:srgbClr val="000000"/>
                </a:solidFill>
              </a:rPr>
              <a:t>I</a:t>
            </a:r>
            <a:r>
              <a:rPr lang="en-US" sz="900" b="0" dirty="0">
                <a:solidFill>
                  <a:srgbClr val="000000"/>
                </a:solidFill>
              </a:rPr>
              <a:t>IIII</a:t>
            </a:r>
            <a:r>
              <a:rPr lang="en-US" sz="1400" b="0" dirty="0">
                <a:solidFill>
                  <a:srgbClr val="000000"/>
                </a:solidFill>
              </a:rPr>
              <a:t>I</a:t>
            </a:r>
            <a:r>
              <a:rPr lang="en-US" sz="900" b="0" dirty="0">
                <a:solidFill>
                  <a:srgbClr val="000000"/>
                </a:solidFill>
              </a:rPr>
              <a:t>IIII</a:t>
            </a:r>
            <a:r>
              <a:rPr lang="en-US" sz="1400" b="0" dirty="0">
                <a:solidFill>
                  <a:srgbClr val="000000"/>
                </a:solidFill>
              </a:rPr>
              <a:t>I</a:t>
            </a:r>
            <a:r>
              <a:rPr lang="en-US" sz="900" b="0" dirty="0">
                <a:solidFill>
                  <a:srgbClr val="000000"/>
                </a:solidFill>
              </a:rPr>
              <a:t>IIII</a:t>
            </a:r>
            <a:r>
              <a:rPr lang="en-US" sz="1400" b="0" dirty="0">
                <a:solidFill>
                  <a:srgbClr val="000000"/>
                </a:solidFill>
              </a:rPr>
              <a:t>I</a:t>
            </a:r>
            <a:endParaRPr lang="ru-RU" sz="900" b="0" dirty="0">
              <a:solidFill>
                <a:srgbClr val="000000"/>
              </a:solidFill>
            </a:endParaRPr>
          </a:p>
        </p:txBody>
      </p:sp>
      <p:sp>
        <p:nvSpPr>
          <p:cNvPr id="70681" name="Text Box 25"/>
          <p:cNvSpPr txBox="1">
            <a:spLocks noChangeArrowheads="1"/>
          </p:cNvSpPr>
          <p:nvPr/>
        </p:nvSpPr>
        <p:spPr bwMode="auto">
          <a:xfrm>
            <a:off x="395288" y="6164263"/>
            <a:ext cx="61960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900">
                <a:solidFill>
                  <a:srgbClr val="000000"/>
                </a:solidFill>
                <a:latin typeface="Tahoma" pitchFamily="34" charset="0"/>
              </a:rPr>
              <a:t>   </a:t>
            </a:r>
            <a:r>
              <a:rPr lang="en-US" sz="900">
                <a:solidFill>
                  <a:srgbClr val="000000"/>
                </a:solidFill>
                <a:latin typeface="Tahoma" pitchFamily="34" charset="0"/>
              </a:rPr>
              <a:t>0      </a:t>
            </a:r>
            <a:r>
              <a:rPr lang="ru-RU" sz="90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en-US" sz="900">
                <a:solidFill>
                  <a:srgbClr val="000000"/>
                </a:solidFill>
                <a:latin typeface="Tahoma" pitchFamily="34" charset="0"/>
              </a:rPr>
              <a:t> 1     </a:t>
            </a:r>
            <a:r>
              <a:rPr lang="ru-RU" sz="900">
                <a:solidFill>
                  <a:srgbClr val="000000"/>
                </a:solidFill>
                <a:latin typeface="Tahoma" pitchFamily="34" charset="0"/>
              </a:rPr>
              <a:t>  </a:t>
            </a:r>
            <a:r>
              <a:rPr lang="en-US" sz="90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ru-RU" sz="90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en-US" sz="900">
                <a:solidFill>
                  <a:srgbClr val="000000"/>
                </a:solidFill>
                <a:latin typeface="Tahoma" pitchFamily="34" charset="0"/>
              </a:rPr>
              <a:t>2      </a:t>
            </a:r>
            <a:r>
              <a:rPr lang="ru-RU" sz="90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en-US" sz="900">
                <a:solidFill>
                  <a:srgbClr val="000000"/>
                </a:solidFill>
                <a:latin typeface="Tahoma" pitchFamily="34" charset="0"/>
              </a:rPr>
              <a:t> 3       </a:t>
            </a:r>
            <a:r>
              <a:rPr lang="ru-RU" sz="90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en-US" sz="900">
                <a:solidFill>
                  <a:srgbClr val="000000"/>
                </a:solidFill>
                <a:latin typeface="Tahoma" pitchFamily="34" charset="0"/>
              </a:rPr>
              <a:t>4       </a:t>
            </a:r>
            <a:r>
              <a:rPr lang="ru-RU" sz="90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en-US" sz="900">
                <a:solidFill>
                  <a:srgbClr val="000000"/>
                </a:solidFill>
                <a:latin typeface="Tahoma" pitchFamily="34" charset="0"/>
              </a:rPr>
              <a:t> 5        </a:t>
            </a:r>
            <a:r>
              <a:rPr lang="ru-RU" sz="90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en-US" sz="900">
                <a:solidFill>
                  <a:srgbClr val="000000"/>
                </a:solidFill>
                <a:latin typeface="Tahoma" pitchFamily="34" charset="0"/>
              </a:rPr>
              <a:t>6        7        8        </a:t>
            </a:r>
            <a:r>
              <a:rPr lang="ru-RU" sz="90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en-US" sz="900">
                <a:solidFill>
                  <a:srgbClr val="000000"/>
                </a:solidFill>
                <a:latin typeface="Tahoma" pitchFamily="34" charset="0"/>
              </a:rPr>
              <a:t>9       10      11      12       13      14      15      16   </a:t>
            </a:r>
            <a:endParaRPr lang="ru-RU" sz="9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514351" y="332656"/>
            <a:ext cx="8229600" cy="765845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Задачи на построение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6387" name="Picture 3" descr="C:\Documents and Settings\Admin\Мои документы\РИСУНКИ\Школа\Школьные принадлежности\Рисунок31.wm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1504" y="3933056"/>
            <a:ext cx="2805955" cy="2789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50895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0"/>
                                        <p:tgtEl>
                                          <p:spTgt spid="706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70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" dur="5000"/>
                                        <p:tgtEl>
                                          <p:spTgt spid="706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80" grpId="0"/>
      <p:bldP spid="7068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3498" y="1618972"/>
            <a:ext cx="5803776" cy="4282282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Построить 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окружность  с  радиусом,  равным  </a:t>
            </a:r>
            <a:r>
              <a:rPr lang="en-US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PQ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Отметить 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 окружности  произвольную  точку  </a:t>
            </a:r>
            <a:r>
              <a:rPr lang="ru-RU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Т.к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PQ</a:t>
            </a:r>
            <a:r>
              <a:rPr lang="ru-RU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  отметим  на  окружности  точки  </a:t>
            </a:r>
            <a:r>
              <a:rPr lang="ru-RU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А</a:t>
            </a:r>
            <a:r>
              <a:rPr lang="ru-RU" sz="2400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А</a:t>
            </a:r>
            <a:r>
              <a:rPr lang="ru-RU" sz="2400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А</a:t>
            </a:r>
            <a:r>
              <a:rPr lang="ru-RU" sz="2400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А</a:t>
            </a:r>
            <a:r>
              <a:rPr lang="ru-RU" sz="2400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А</a:t>
            </a:r>
            <a:r>
              <a:rPr lang="ru-RU" sz="2400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так,  чтобы  </a:t>
            </a:r>
            <a:r>
              <a:rPr lang="ru-RU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А</a:t>
            </a:r>
            <a:r>
              <a:rPr lang="ru-RU" sz="2400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=А</a:t>
            </a:r>
            <a:r>
              <a:rPr lang="ru-RU" sz="2400" i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i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i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i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А</a:t>
            </a:r>
            <a:r>
              <a:rPr lang="ru-RU" sz="2400" i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i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Последовательно 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соединить  отрезками  полученные  точки.</a:t>
            </a:r>
          </a:p>
          <a:p>
            <a:pPr marL="609600" indent="-609600">
              <a:buFont typeface="Wingdings" pitchFamily="2" charset="2"/>
              <a:buAutoNum type="arabicPeriod"/>
            </a:pPr>
            <a:endParaRPr lang="ru-RU" sz="2400" b="1" i="1" dirty="0">
              <a:solidFill>
                <a:srgbClr val="CC0000"/>
              </a:solidFill>
            </a:endParaRPr>
          </a:p>
          <a:p>
            <a:pPr marL="609600" indent="-609600">
              <a:buFont typeface="Wingdings" pitchFamily="2" charset="2"/>
              <a:buAutoNum type="arabicPeriod"/>
            </a:pPr>
            <a:endParaRPr lang="ru-RU" sz="2400" b="1" i="1" dirty="0">
              <a:solidFill>
                <a:srgbClr val="006600"/>
              </a:solidFill>
            </a:endParaRPr>
          </a:p>
        </p:txBody>
      </p:sp>
      <p:sp>
        <p:nvSpPr>
          <p:cNvPr id="43014" name="Oval 6"/>
          <p:cNvSpPr>
            <a:spLocks noChangeArrowheads="1"/>
          </p:cNvSpPr>
          <p:nvPr/>
        </p:nvSpPr>
        <p:spPr bwMode="auto">
          <a:xfrm>
            <a:off x="6227763" y="3429000"/>
            <a:ext cx="2376487" cy="22320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015" name="Line 7"/>
          <p:cNvSpPr>
            <a:spLocks noChangeShapeType="1"/>
          </p:cNvSpPr>
          <p:nvPr/>
        </p:nvSpPr>
        <p:spPr bwMode="auto">
          <a:xfrm>
            <a:off x="6804025" y="2276475"/>
            <a:ext cx="1152525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6640513" y="1719263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b="1" i="1" dirty="0">
                <a:solidFill>
                  <a:schemeClr val="tx1"/>
                </a:solidFill>
              </a:rPr>
              <a:t>P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7720013" y="15748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7720013" y="1719263"/>
            <a:ext cx="3642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b="1" i="1" dirty="0">
                <a:solidFill>
                  <a:schemeClr val="tx1"/>
                </a:solidFill>
              </a:rPr>
              <a:t>Q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43019" name="Line 11"/>
          <p:cNvSpPr>
            <a:spLocks noChangeShapeType="1"/>
          </p:cNvSpPr>
          <p:nvPr/>
        </p:nvSpPr>
        <p:spPr bwMode="auto">
          <a:xfrm>
            <a:off x="7451725" y="4581525"/>
            <a:ext cx="1152525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20" name="Oval 12"/>
          <p:cNvSpPr>
            <a:spLocks noChangeArrowheads="1"/>
          </p:cNvSpPr>
          <p:nvPr/>
        </p:nvSpPr>
        <p:spPr bwMode="auto">
          <a:xfrm>
            <a:off x="6948488" y="5516563"/>
            <a:ext cx="144462" cy="122237"/>
          </a:xfrm>
          <a:prstGeom prst="ellipse">
            <a:avLst/>
          </a:prstGeom>
          <a:solidFill>
            <a:srgbClr val="00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021" name="Text Box 13"/>
          <p:cNvSpPr txBox="1">
            <a:spLocks noChangeArrowheads="1"/>
          </p:cNvSpPr>
          <p:nvPr/>
        </p:nvSpPr>
        <p:spPr bwMode="auto">
          <a:xfrm>
            <a:off x="6856413" y="5668963"/>
            <a:ext cx="436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ru-RU" b="1" i="1" dirty="0">
                <a:solidFill>
                  <a:schemeClr val="tx1"/>
                </a:solidFill>
              </a:rPr>
              <a:t>А</a:t>
            </a:r>
            <a:r>
              <a:rPr lang="ru-RU" b="1" i="1" baseline="-25000" dirty="0">
                <a:solidFill>
                  <a:schemeClr val="tx1"/>
                </a:solidFill>
              </a:rPr>
              <a:t>1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43023" name="Oval 15"/>
          <p:cNvSpPr>
            <a:spLocks noChangeArrowheads="1"/>
          </p:cNvSpPr>
          <p:nvPr/>
        </p:nvSpPr>
        <p:spPr bwMode="auto">
          <a:xfrm>
            <a:off x="8101013" y="5373688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025" name="Arc 17"/>
          <p:cNvSpPr>
            <a:spLocks/>
          </p:cNvSpPr>
          <p:nvPr/>
        </p:nvSpPr>
        <p:spPr bwMode="auto">
          <a:xfrm rot="2080955">
            <a:off x="7451725" y="5013325"/>
            <a:ext cx="903288" cy="914400"/>
          </a:xfrm>
          <a:custGeom>
            <a:avLst/>
            <a:gdLst>
              <a:gd name="G0" fmla="+- 27 0 0"/>
              <a:gd name="G1" fmla="+- 21600 0 0"/>
              <a:gd name="G2" fmla="+- 21600 0 0"/>
              <a:gd name="T0" fmla="*/ 0 w 21338"/>
              <a:gd name="T1" fmla="*/ 0 h 21600"/>
              <a:gd name="T2" fmla="*/ 21338 w 21338"/>
              <a:gd name="T3" fmla="*/ 18076 h 21600"/>
              <a:gd name="T4" fmla="*/ 27 w 2133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338" h="21600" fill="none" extrusionOk="0">
                <a:moveTo>
                  <a:pt x="0" y="0"/>
                </a:moveTo>
                <a:cubicBezTo>
                  <a:pt x="9" y="0"/>
                  <a:pt x="18" y="-1"/>
                  <a:pt x="27" y="0"/>
                </a:cubicBezTo>
                <a:cubicBezTo>
                  <a:pt x="10596" y="0"/>
                  <a:pt x="19613" y="7648"/>
                  <a:pt x="21337" y="18076"/>
                </a:cubicBezTo>
              </a:path>
              <a:path w="21338" h="21600" stroke="0" extrusionOk="0">
                <a:moveTo>
                  <a:pt x="0" y="0"/>
                </a:moveTo>
                <a:cubicBezTo>
                  <a:pt x="9" y="0"/>
                  <a:pt x="18" y="-1"/>
                  <a:pt x="27" y="0"/>
                </a:cubicBezTo>
                <a:cubicBezTo>
                  <a:pt x="10596" y="0"/>
                  <a:pt x="19613" y="7648"/>
                  <a:pt x="21337" y="18076"/>
                </a:cubicBezTo>
                <a:lnTo>
                  <a:pt x="27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026" name="Text Box 18"/>
          <p:cNvSpPr txBox="1">
            <a:spLocks noChangeArrowheads="1"/>
          </p:cNvSpPr>
          <p:nvPr/>
        </p:nvSpPr>
        <p:spPr bwMode="auto">
          <a:xfrm>
            <a:off x="8239350" y="5429250"/>
            <a:ext cx="436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ru-RU" b="1" i="1" dirty="0">
                <a:solidFill>
                  <a:schemeClr val="tx1"/>
                </a:solidFill>
              </a:rPr>
              <a:t>А</a:t>
            </a:r>
            <a:r>
              <a:rPr lang="ru-RU" b="1" i="1" baseline="-25000" dirty="0">
                <a:solidFill>
                  <a:schemeClr val="tx1"/>
                </a:solidFill>
              </a:rPr>
              <a:t>2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43027" name="Arc 19"/>
          <p:cNvSpPr>
            <a:spLocks/>
          </p:cNvSpPr>
          <p:nvPr/>
        </p:nvSpPr>
        <p:spPr bwMode="auto">
          <a:xfrm rot="-1109496">
            <a:off x="8027988" y="4149725"/>
            <a:ext cx="903287" cy="914400"/>
          </a:xfrm>
          <a:custGeom>
            <a:avLst/>
            <a:gdLst>
              <a:gd name="G0" fmla="+- 27 0 0"/>
              <a:gd name="G1" fmla="+- 21600 0 0"/>
              <a:gd name="G2" fmla="+- 21600 0 0"/>
              <a:gd name="T0" fmla="*/ 0 w 21338"/>
              <a:gd name="T1" fmla="*/ 0 h 21600"/>
              <a:gd name="T2" fmla="*/ 21338 w 21338"/>
              <a:gd name="T3" fmla="*/ 18076 h 21600"/>
              <a:gd name="T4" fmla="*/ 27 w 2133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338" h="21600" fill="none" extrusionOk="0">
                <a:moveTo>
                  <a:pt x="0" y="0"/>
                </a:moveTo>
                <a:cubicBezTo>
                  <a:pt x="9" y="0"/>
                  <a:pt x="18" y="-1"/>
                  <a:pt x="27" y="0"/>
                </a:cubicBezTo>
                <a:cubicBezTo>
                  <a:pt x="10596" y="0"/>
                  <a:pt x="19613" y="7648"/>
                  <a:pt x="21337" y="18076"/>
                </a:cubicBezTo>
              </a:path>
              <a:path w="21338" h="21600" stroke="0" extrusionOk="0">
                <a:moveTo>
                  <a:pt x="0" y="0"/>
                </a:moveTo>
                <a:cubicBezTo>
                  <a:pt x="9" y="0"/>
                  <a:pt x="18" y="-1"/>
                  <a:pt x="27" y="0"/>
                </a:cubicBezTo>
                <a:cubicBezTo>
                  <a:pt x="10596" y="0"/>
                  <a:pt x="19613" y="7648"/>
                  <a:pt x="21337" y="18076"/>
                </a:cubicBezTo>
                <a:lnTo>
                  <a:pt x="27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029" name="Oval 21"/>
          <p:cNvSpPr>
            <a:spLocks noChangeArrowheads="1"/>
          </p:cNvSpPr>
          <p:nvPr/>
        </p:nvSpPr>
        <p:spPr bwMode="auto">
          <a:xfrm>
            <a:off x="8532813" y="4292600"/>
            <a:ext cx="142875" cy="122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030" name="Text Box 22"/>
          <p:cNvSpPr txBox="1">
            <a:spLocks noChangeArrowheads="1"/>
          </p:cNvSpPr>
          <p:nvPr/>
        </p:nvSpPr>
        <p:spPr bwMode="auto">
          <a:xfrm>
            <a:off x="8590644" y="3984387"/>
            <a:ext cx="436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ru-RU" b="1" i="1" dirty="0">
                <a:solidFill>
                  <a:schemeClr val="tx1"/>
                </a:solidFill>
              </a:rPr>
              <a:t>А</a:t>
            </a:r>
            <a:r>
              <a:rPr lang="ru-RU" b="1" i="1" baseline="-25000" dirty="0">
                <a:solidFill>
                  <a:schemeClr val="tx1"/>
                </a:solidFill>
              </a:rPr>
              <a:t>3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43031" name="AutoShape 23"/>
          <p:cNvSpPr>
            <a:spLocks noChangeArrowheads="1"/>
          </p:cNvSpPr>
          <p:nvPr/>
        </p:nvSpPr>
        <p:spPr bwMode="auto">
          <a:xfrm rot="-628940">
            <a:off x="6234113" y="3571875"/>
            <a:ext cx="2305050" cy="1943100"/>
          </a:xfrm>
          <a:prstGeom prst="hexagon">
            <a:avLst>
              <a:gd name="adj" fmla="val 29657"/>
              <a:gd name="vf" fmla="val 115470"/>
            </a:avLst>
          </a:prstGeom>
          <a:solidFill>
            <a:srgbClr val="FFCCCC"/>
          </a:solidFill>
          <a:ln w="41275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033" name="Text Box 25"/>
          <p:cNvSpPr txBox="1">
            <a:spLocks noChangeArrowheads="1"/>
          </p:cNvSpPr>
          <p:nvPr/>
        </p:nvSpPr>
        <p:spPr bwMode="auto">
          <a:xfrm>
            <a:off x="7648575" y="3045380"/>
            <a:ext cx="4411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ru-RU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b="1" i="1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034" name="Text Box 26"/>
          <p:cNvSpPr txBox="1">
            <a:spLocks noChangeArrowheads="1"/>
          </p:cNvSpPr>
          <p:nvPr/>
        </p:nvSpPr>
        <p:spPr bwMode="auto">
          <a:xfrm>
            <a:off x="6300788" y="3193741"/>
            <a:ext cx="436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ru-RU" b="1" i="1" dirty="0">
                <a:solidFill>
                  <a:schemeClr val="tx1"/>
                </a:solidFill>
              </a:rPr>
              <a:t>А</a:t>
            </a:r>
            <a:r>
              <a:rPr lang="ru-RU" b="1" i="1" baseline="-25000" dirty="0">
                <a:solidFill>
                  <a:schemeClr val="tx1"/>
                </a:solidFill>
              </a:rPr>
              <a:t>5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43035" name="Text Box 27"/>
          <p:cNvSpPr txBox="1">
            <a:spLocks noChangeArrowheads="1"/>
          </p:cNvSpPr>
          <p:nvPr/>
        </p:nvSpPr>
        <p:spPr bwMode="auto">
          <a:xfrm>
            <a:off x="5786078" y="4468230"/>
            <a:ext cx="436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ru-RU" b="1" i="1" dirty="0">
                <a:solidFill>
                  <a:schemeClr val="tx1"/>
                </a:solidFill>
              </a:rPr>
              <a:t>А</a:t>
            </a:r>
            <a:r>
              <a:rPr lang="ru-RU" b="1" i="1" baseline="-25000" dirty="0">
                <a:solidFill>
                  <a:schemeClr val="tx1"/>
                </a:solidFill>
              </a:rPr>
              <a:t>6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23" name="TextBox 16"/>
          <p:cNvSpPr txBox="1">
            <a:spLocks noChangeArrowheads="1"/>
          </p:cNvSpPr>
          <p:nvPr/>
        </p:nvSpPr>
        <p:spPr bwMode="auto">
          <a:xfrm>
            <a:off x="500063" y="357188"/>
            <a:ext cx="7858125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Построение правильного шестиугольника</a:t>
            </a:r>
          </a:p>
        </p:txBody>
      </p:sp>
    </p:spTree>
    <p:extLst>
      <p:ext uri="{BB962C8B-B14F-4D97-AF65-F5344CB8AC3E}">
        <p14:creationId xmlns:p14="http://schemas.microsoft.com/office/powerpoint/2010/main" val="2965344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64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640"/>
                            </p:stCondLst>
                            <p:childTnLst>
                              <p:par>
                                <p:cTn id="2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720"/>
                            </p:stCondLst>
                            <p:childTnLst>
                              <p:par>
                                <p:cTn id="43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30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30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3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3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43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3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3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3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3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3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3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43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3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3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3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3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3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3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3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3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3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3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0" dur="8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1" dur="8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8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43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3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3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3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3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43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3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3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3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3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43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3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3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43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3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43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4" grpId="0" animBg="1"/>
      <p:bldP spid="43015" grpId="0" animBg="1"/>
      <p:bldP spid="43016" grpId="0"/>
      <p:bldP spid="43018" grpId="0"/>
      <p:bldP spid="43019" grpId="0" animBg="1"/>
      <p:bldP spid="43020" grpId="0" animBg="1"/>
      <p:bldP spid="43021" grpId="0"/>
      <p:bldP spid="43023" grpId="0" animBg="1"/>
      <p:bldP spid="43025" grpId="0" animBg="1"/>
      <p:bldP spid="43026" grpId="0"/>
      <p:bldP spid="43027" grpId="0" animBg="1"/>
      <p:bldP spid="43029" grpId="0" animBg="1"/>
      <p:bldP spid="43030" grpId="0"/>
      <p:bldP spid="43031" grpId="0" animBg="1"/>
      <p:bldP spid="43033" grpId="0"/>
      <p:bldP spid="43034" grpId="0"/>
      <p:bldP spid="430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317750" y="1703388"/>
            <a:ext cx="3929063" cy="4000500"/>
          </a:xfrm>
          <a:prstGeom prst="ellipse">
            <a:avLst/>
          </a:prstGeom>
          <a:solidFill>
            <a:schemeClr val="accent6">
              <a:lumMod val="60000"/>
              <a:lumOff val="40000"/>
              <a:alpha val="51000"/>
            </a:schemeClr>
          </a:solidFill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Дуга 2"/>
          <p:cNvSpPr/>
          <p:nvPr/>
        </p:nvSpPr>
        <p:spPr>
          <a:xfrm>
            <a:off x="2928938" y="1928813"/>
            <a:ext cx="428625" cy="428625"/>
          </a:xfrm>
          <a:prstGeom prst="arc">
            <a:avLst>
              <a:gd name="adj1" fmla="val 16285632"/>
              <a:gd name="adj2" fmla="val 2082474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Шестиугольник 6"/>
          <p:cNvSpPr/>
          <p:nvPr/>
        </p:nvSpPr>
        <p:spPr>
          <a:xfrm>
            <a:off x="2357438" y="2000250"/>
            <a:ext cx="3857625" cy="3429000"/>
          </a:xfrm>
          <a:prstGeom prst="hexagon">
            <a:avLst>
              <a:gd name="adj" fmla="val 27912"/>
              <a:gd name="vf" fmla="val 115470"/>
            </a:avLst>
          </a:prstGeom>
          <a:noFill/>
          <a:ln w="38100">
            <a:solidFill>
              <a:srgbClr val="0C27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Дуга 7"/>
          <p:cNvSpPr/>
          <p:nvPr/>
        </p:nvSpPr>
        <p:spPr>
          <a:xfrm rot="18797756">
            <a:off x="1993900" y="3719513"/>
            <a:ext cx="512763" cy="401637"/>
          </a:xfrm>
          <a:prstGeom prst="arc">
            <a:avLst>
              <a:gd name="adj1" fmla="val 16285632"/>
              <a:gd name="adj2" fmla="val 1320565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Дуга 9"/>
          <p:cNvSpPr/>
          <p:nvPr/>
        </p:nvSpPr>
        <p:spPr>
          <a:xfrm rot="2971617">
            <a:off x="4811713" y="1662112"/>
            <a:ext cx="357188" cy="785813"/>
          </a:xfrm>
          <a:prstGeom prst="arc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Дуга 10"/>
          <p:cNvSpPr/>
          <p:nvPr/>
        </p:nvSpPr>
        <p:spPr>
          <a:xfrm rot="14240268">
            <a:off x="3374232" y="5028406"/>
            <a:ext cx="571500" cy="785813"/>
          </a:xfrm>
          <a:prstGeom prst="arc">
            <a:avLst>
              <a:gd name="adj1" fmla="val 16200000"/>
              <a:gd name="adj2" fmla="val 20398315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Дуга 11"/>
          <p:cNvSpPr/>
          <p:nvPr/>
        </p:nvSpPr>
        <p:spPr>
          <a:xfrm rot="10341922">
            <a:off x="5175250" y="4895850"/>
            <a:ext cx="500063" cy="642938"/>
          </a:xfrm>
          <a:prstGeom prst="arc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Дуга 12"/>
          <p:cNvSpPr/>
          <p:nvPr/>
        </p:nvSpPr>
        <p:spPr>
          <a:xfrm rot="7748306">
            <a:off x="5913437" y="3125788"/>
            <a:ext cx="500063" cy="642938"/>
          </a:xfrm>
          <a:prstGeom prst="arc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4254500" y="3668713"/>
            <a:ext cx="71438" cy="71437"/>
          </a:xfrm>
          <a:prstGeom prst="ellipse">
            <a:avLst/>
          </a:prstGeom>
          <a:solidFill>
            <a:srgbClr val="C00000"/>
          </a:solidFill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16" name="Прямая соединительная линия 15"/>
          <p:cNvCxnSpPr>
            <a:stCxn id="7" idx="1"/>
            <a:endCxn id="14" idx="0"/>
          </p:cNvCxnSpPr>
          <p:nvPr/>
        </p:nvCxnSpPr>
        <p:spPr>
          <a:xfrm rot="16200000" flipH="1">
            <a:off x="2967831" y="2347119"/>
            <a:ext cx="1668463" cy="974725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8" name="TextBox 16"/>
          <p:cNvSpPr txBox="1">
            <a:spLocks noChangeArrowheads="1"/>
          </p:cNvSpPr>
          <p:nvPr/>
        </p:nvSpPr>
        <p:spPr bwMode="auto">
          <a:xfrm>
            <a:off x="500063" y="357188"/>
            <a:ext cx="7858125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Построение правильного шестиугольника</a:t>
            </a:r>
          </a:p>
        </p:txBody>
      </p:sp>
      <p:graphicFrame>
        <p:nvGraphicFramePr>
          <p:cNvPr id="1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004349"/>
              </p:ext>
            </p:extLst>
          </p:nvPr>
        </p:nvGraphicFramePr>
        <p:xfrm>
          <a:off x="6566013" y="1342596"/>
          <a:ext cx="1951037" cy="110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2" name="Формула" r:id="rId3" imgW="444307" imgH="228501" progId="Equation.3">
                  <p:embed/>
                </p:oleObj>
              </mc:Choice>
              <mc:Fallback>
                <p:oleObj name="Формула" r:id="rId3" imgW="444307" imgH="228501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6013" y="1342596"/>
                        <a:ext cx="1951037" cy="1103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Picture 3" descr="C:\Users\Марина\Desktop\Картинки к призентациям\10247_html_16e5d666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07759" y="4865481"/>
            <a:ext cx="2411760" cy="18071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Oval 2"/>
          <p:cNvSpPr>
            <a:spLocks noChangeArrowheads="1"/>
          </p:cNvSpPr>
          <p:nvPr/>
        </p:nvSpPr>
        <p:spPr bwMode="auto">
          <a:xfrm>
            <a:off x="1835150" y="1052513"/>
            <a:ext cx="5399088" cy="545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9923" name="Oval 3"/>
          <p:cNvSpPr>
            <a:spLocks noChangeArrowheads="1"/>
          </p:cNvSpPr>
          <p:nvPr/>
        </p:nvSpPr>
        <p:spPr bwMode="auto">
          <a:xfrm>
            <a:off x="4500563" y="3716338"/>
            <a:ext cx="142875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9924" name="Oval 4"/>
          <p:cNvSpPr>
            <a:spLocks noChangeArrowheads="1"/>
          </p:cNvSpPr>
          <p:nvPr/>
        </p:nvSpPr>
        <p:spPr bwMode="auto">
          <a:xfrm>
            <a:off x="2133600" y="2362200"/>
            <a:ext cx="142875" cy="142875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9925" name="Arc 5"/>
          <p:cNvSpPr>
            <a:spLocks/>
          </p:cNvSpPr>
          <p:nvPr/>
        </p:nvSpPr>
        <p:spPr bwMode="auto">
          <a:xfrm>
            <a:off x="1839913" y="2420938"/>
            <a:ext cx="609600" cy="2700337"/>
          </a:xfrm>
          <a:custGeom>
            <a:avLst/>
            <a:gdLst>
              <a:gd name="T0" fmla="*/ 0 w 4878"/>
              <a:gd name="T1" fmla="*/ 53632 h 21600"/>
              <a:gd name="T2" fmla="*/ 609600 w 4878"/>
              <a:gd name="T3" fmla="*/ 1000 h 21600"/>
              <a:gd name="T4" fmla="*/ 535493 w 4878"/>
              <a:gd name="T5" fmla="*/ 2700337 h 21600"/>
              <a:gd name="T6" fmla="*/ 0 60000 65536"/>
              <a:gd name="T7" fmla="*/ 0 60000 65536"/>
              <a:gd name="T8" fmla="*/ 0 60000 65536"/>
              <a:gd name="T9" fmla="*/ 0 w 4878"/>
              <a:gd name="T10" fmla="*/ 0 h 21600"/>
              <a:gd name="T11" fmla="*/ 4878 w 487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78" h="21600" fill="none" extrusionOk="0">
                <a:moveTo>
                  <a:pt x="0" y="429"/>
                </a:moveTo>
                <a:cubicBezTo>
                  <a:pt x="1410" y="143"/>
                  <a:pt x="2845" y="-1"/>
                  <a:pt x="4285" y="0"/>
                </a:cubicBezTo>
                <a:cubicBezTo>
                  <a:pt x="4482" y="0"/>
                  <a:pt x="4680" y="2"/>
                  <a:pt x="4877" y="8"/>
                </a:cubicBezTo>
              </a:path>
              <a:path w="4878" h="21600" stroke="0" extrusionOk="0">
                <a:moveTo>
                  <a:pt x="0" y="429"/>
                </a:moveTo>
                <a:cubicBezTo>
                  <a:pt x="1410" y="143"/>
                  <a:pt x="2845" y="-1"/>
                  <a:pt x="4285" y="0"/>
                </a:cubicBezTo>
                <a:cubicBezTo>
                  <a:pt x="4482" y="0"/>
                  <a:pt x="4680" y="2"/>
                  <a:pt x="4877" y="8"/>
                </a:cubicBezTo>
                <a:lnTo>
                  <a:pt x="4285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9926" name="Oval 6"/>
          <p:cNvSpPr>
            <a:spLocks noChangeArrowheads="1"/>
          </p:cNvSpPr>
          <p:nvPr/>
        </p:nvSpPr>
        <p:spPr bwMode="auto">
          <a:xfrm>
            <a:off x="6732588" y="2205038"/>
            <a:ext cx="142875" cy="144462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9927" name="Line 7"/>
          <p:cNvSpPr>
            <a:spLocks noChangeShapeType="1"/>
          </p:cNvSpPr>
          <p:nvPr/>
        </p:nvSpPr>
        <p:spPr bwMode="auto">
          <a:xfrm flipV="1">
            <a:off x="2209800" y="2286000"/>
            <a:ext cx="4532313" cy="152400"/>
          </a:xfrm>
          <a:prstGeom prst="line">
            <a:avLst/>
          </a:prstGeom>
          <a:noFill/>
          <a:ln w="635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9928" name="Line 8"/>
          <p:cNvSpPr>
            <a:spLocks noChangeShapeType="1"/>
          </p:cNvSpPr>
          <p:nvPr/>
        </p:nvSpPr>
        <p:spPr bwMode="auto">
          <a:xfrm flipH="1">
            <a:off x="4724400" y="2286000"/>
            <a:ext cx="2016125" cy="4176713"/>
          </a:xfrm>
          <a:prstGeom prst="line">
            <a:avLst/>
          </a:prstGeom>
          <a:noFill/>
          <a:ln w="635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9929" name="Line 9"/>
          <p:cNvSpPr>
            <a:spLocks noChangeShapeType="1"/>
          </p:cNvSpPr>
          <p:nvPr/>
        </p:nvSpPr>
        <p:spPr bwMode="auto">
          <a:xfrm>
            <a:off x="2209800" y="2438400"/>
            <a:ext cx="2514600" cy="4038600"/>
          </a:xfrm>
          <a:prstGeom prst="line">
            <a:avLst/>
          </a:prstGeom>
          <a:noFill/>
          <a:ln w="635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9931" name="Oval 11"/>
          <p:cNvSpPr>
            <a:spLocks noChangeArrowheads="1"/>
          </p:cNvSpPr>
          <p:nvPr/>
        </p:nvSpPr>
        <p:spPr bwMode="auto">
          <a:xfrm>
            <a:off x="4343400" y="990600"/>
            <a:ext cx="142875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9932" name="Oval 12"/>
          <p:cNvSpPr>
            <a:spLocks noChangeArrowheads="1"/>
          </p:cNvSpPr>
          <p:nvPr/>
        </p:nvSpPr>
        <p:spPr bwMode="auto">
          <a:xfrm>
            <a:off x="6934200" y="4724400"/>
            <a:ext cx="142875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9933" name="Oval 13"/>
          <p:cNvSpPr>
            <a:spLocks noChangeArrowheads="1"/>
          </p:cNvSpPr>
          <p:nvPr/>
        </p:nvSpPr>
        <p:spPr bwMode="auto">
          <a:xfrm>
            <a:off x="2209800" y="5181600"/>
            <a:ext cx="142875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9934" name="Oval 14"/>
          <p:cNvSpPr>
            <a:spLocks noChangeArrowheads="1"/>
          </p:cNvSpPr>
          <p:nvPr/>
        </p:nvSpPr>
        <p:spPr bwMode="auto">
          <a:xfrm>
            <a:off x="4648200" y="6400800"/>
            <a:ext cx="142875" cy="144463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1676400" y="304800"/>
            <a:ext cx="6705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>
                <a:solidFill>
                  <a:srgbClr val="FF0066"/>
                </a:solidFill>
              </a:rPr>
              <a:t>         </a:t>
            </a:r>
            <a:endParaRPr lang="ru-RU" sz="1800">
              <a:solidFill>
                <a:srgbClr val="FF0066"/>
              </a:solidFill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01092" y="385764"/>
            <a:ext cx="8141815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34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Построение правильного </a:t>
            </a:r>
            <a:r>
              <a:rPr lang="ru-RU" sz="34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треугольника</a:t>
            </a:r>
            <a:endParaRPr lang="ru-RU" sz="3400" b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6" name="Picture 3" descr="C:\Users\Марина\Desktop\Картинки к призентациям\10247_html_16e5d66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7759" y="4865481"/>
            <a:ext cx="2411760" cy="18071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259156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9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9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09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09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8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9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9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99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99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8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9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9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8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9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9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3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9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9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209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1000"/>
                                        <p:tgtEl>
                                          <p:spTgt spid="209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1000"/>
                                        <p:tgtEl>
                                          <p:spTgt spid="209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2" grpId="0" animBg="1"/>
      <p:bldP spid="209923" grpId="0" animBg="1"/>
      <p:bldP spid="209924" grpId="0" animBg="1"/>
      <p:bldP spid="209925" grpId="0" animBg="1"/>
      <p:bldP spid="209926" grpId="0" animBg="1"/>
      <p:bldP spid="209927" grpId="0" animBg="1"/>
      <p:bldP spid="209928" grpId="0" animBg="1"/>
      <p:bldP spid="209929" grpId="0" animBg="1"/>
      <p:bldP spid="209931" grpId="0" animBg="1"/>
      <p:bldP spid="209932" grpId="0" animBg="1"/>
      <p:bldP spid="209933" grpId="0" animBg="1"/>
      <p:bldP spid="2099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286000" y="1714500"/>
            <a:ext cx="3929063" cy="4000500"/>
          </a:xfrm>
          <a:prstGeom prst="ellipse">
            <a:avLst/>
          </a:prstGeom>
          <a:solidFill>
            <a:schemeClr val="accent6">
              <a:lumMod val="60000"/>
              <a:lumOff val="40000"/>
              <a:alpha val="51000"/>
            </a:schemeClr>
          </a:solidFill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Дуга 2"/>
          <p:cNvSpPr/>
          <p:nvPr/>
        </p:nvSpPr>
        <p:spPr>
          <a:xfrm>
            <a:off x="2928938" y="1928813"/>
            <a:ext cx="428625" cy="428625"/>
          </a:xfrm>
          <a:prstGeom prst="arc">
            <a:avLst>
              <a:gd name="adj1" fmla="val 16285632"/>
              <a:gd name="adj2" fmla="val 2082474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Дуга 7"/>
          <p:cNvSpPr/>
          <p:nvPr/>
        </p:nvSpPr>
        <p:spPr>
          <a:xfrm rot="18797756">
            <a:off x="1993900" y="3719513"/>
            <a:ext cx="512763" cy="401637"/>
          </a:xfrm>
          <a:prstGeom prst="arc">
            <a:avLst>
              <a:gd name="adj1" fmla="val 16285632"/>
              <a:gd name="adj2" fmla="val 1320565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Дуга 9"/>
          <p:cNvSpPr/>
          <p:nvPr/>
        </p:nvSpPr>
        <p:spPr>
          <a:xfrm rot="2971617">
            <a:off x="4811713" y="1662112"/>
            <a:ext cx="357188" cy="785813"/>
          </a:xfrm>
          <a:prstGeom prst="arc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Дуга 10"/>
          <p:cNvSpPr/>
          <p:nvPr/>
        </p:nvSpPr>
        <p:spPr>
          <a:xfrm rot="14240268">
            <a:off x="3374232" y="5028406"/>
            <a:ext cx="571500" cy="785813"/>
          </a:xfrm>
          <a:prstGeom prst="arc">
            <a:avLst>
              <a:gd name="adj1" fmla="val 16200000"/>
              <a:gd name="adj2" fmla="val 20398315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Дуга 11"/>
          <p:cNvSpPr/>
          <p:nvPr/>
        </p:nvSpPr>
        <p:spPr>
          <a:xfrm rot="10341922">
            <a:off x="5175250" y="4895850"/>
            <a:ext cx="500063" cy="642938"/>
          </a:xfrm>
          <a:prstGeom prst="arc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Дуга 12"/>
          <p:cNvSpPr/>
          <p:nvPr/>
        </p:nvSpPr>
        <p:spPr>
          <a:xfrm rot="7748306">
            <a:off x="5913437" y="3125788"/>
            <a:ext cx="500063" cy="642938"/>
          </a:xfrm>
          <a:prstGeom prst="arc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4254500" y="3668713"/>
            <a:ext cx="71438" cy="71437"/>
          </a:xfrm>
          <a:prstGeom prst="ellipse">
            <a:avLst/>
          </a:prstGeom>
          <a:solidFill>
            <a:srgbClr val="C00000"/>
          </a:solidFill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16" name="Прямая соединительная линия 15"/>
          <p:cNvCxnSpPr>
            <a:endCxn id="14" idx="0"/>
          </p:cNvCxnSpPr>
          <p:nvPr/>
        </p:nvCxnSpPr>
        <p:spPr>
          <a:xfrm rot="16200000" flipH="1">
            <a:off x="2967831" y="2347119"/>
            <a:ext cx="1668463" cy="974725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71" name="TextBox 16"/>
          <p:cNvSpPr txBox="1">
            <a:spLocks noChangeArrowheads="1"/>
          </p:cNvSpPr>
          <p:nvPr/>
        </p:nvSpPr>
        <p:spPr bwMode="auto">
          <a:xfrm>
            <a:off x="500063" y="357188"/>
            <a:ext cx="7858125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Построение правильного треугольника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rot="5400000">
            <a:off x="1534319" y="3750469"/>
            <a:ext cx="3502025" cy="1587"/>
          </a:xfrm>
          <a:prstGeom prst="line">
            <a:avLst/>
          </a:prstGeom>
          <a:ln w="31750">
            <a:solidFill>
              <a:srgbClr val="0C2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3286125" y="3714750"/>
            <a:ext cx="2928938" cy="1785938"/>
          </a:xfrm>
          <a:prstGeom prst="line">
            <a:avLst/>
          </a:prstGeom>
          <a:ln w="31750">
            <a:solidFill>
              <a:srgbClr val="0C2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endCxn id="2" idx="6"/>
          </p:cNvCxnSpPr>
          <p:nvPr/>
        </p:nvCxnSpPr>
        <p:spPr>
          <a:xfrm>
            <a:off x="3286125" y="2000250"/>
            <a:ext cx="2928938" cy="1714500"/>
          </a:xfrm>
          <a:prstGeom prst="line">
            <a:avLst/>
          </a:prstGeom>
          <a:ln w="31750">
            <a:solidFill>
              <a:srgbClr val="0C2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3" descr="C:\Users\Марина\Desktop\Картинки к призентациям\10247_html_16e5d66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7759" y="4865481"/>
            <a:ext cx="2411760" cy="18071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Oval 3"/>
          <p:cNvSpPr>
            <a:spLocks noChangeArrowheads="1"/>
          </p:cNvSpPr>
          <p:nvPr/>
        </p:nvSpPr>
        <p:spPr bwMode="auto">
          <a:xfrm>
            <a:off x="1828800" y="1066800"/>
            <a:ext cx="5399088" cy="5459413"/>
          </a:xfrm>
          <a:prstGeom prst="ellipse">
            <a:avLst/>
          </a:prstGeom>
          <a:noFill/>
          <a:ln w="254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444" name="Oval 4"/>
          <p:cNvSpPr>
            <a:spLocks noChangeArrowheads="1"/>
          </p:cNvSpPr>
          <p:nvPr/>
        </p:nvSpPr>
        <p:spPr bwMode="auto">
          <a:xfrm>
            <a:off x="4500563" y="3716338"/>
            <a:ext cx="142875" cy="144462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445" name="Oval 5"/>
          <p:cNvSpPr>
            <a:spLocks noChangeArrowheads="1"/>
          </p:cNvSpPr>
          <p:nvPr/>
        </p:nvSpPr>
        <p:spPr bwMode="auto">
          <a:xfrm>
            <a:off x="2124075" y="2349500"/>
            <a:ext cx="142875" cy="142875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447" name="Line 7"/>
          <p:cNvSpPr>
            <a:spLocks noChangeShapeType="1"/>
          </p:cNvSpPr>
          <p:nvPr/>
        </p:nvSpPr>
        <p:spPr bwMode="auto">
          <a:xfrm>
            <a:off x="2195513" y="2420938"/>
            <a:ext cx="4681537" cy="273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48" name="Oval 8"/>
          <p:cNvSpPr>
            <a:spLocks noChangeArrowheads="1"/>
          </p:cNvSpPr>
          <p:nvPr/>
        </p:nvSpPr>
        <p:spPr bwMode="auto">
          <a:xfrm>
            <a:off x="6804025" y="5084763"/>
            <a:ext cx="144463" cy="142875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450" name="Arc 10"/>
          <p:cNvSpPr>
            <a:spLocks/>
          </p:cNvSpPr>
          <p:nvPr/>
        </p:nvSpPr>
        <p:spPr bwMode="auto">
          <a:xfrm>
            <a:off x="3492500" y="1989138"/>
            <a:ext cx="3417888" cy="3956050"/>
          </a:xfrm>
          <a:custGeom>
            <a:avLst/>
            <a:gdLst>
              <a:gd name="T0" fmla="*/ 65510 w 21600"/>
              <a:gd name="T1" fmla="*/ 3956050 h 25004"/>
              <a:gd name="T2" fmla="*/ 2493317 w 21600"/>
              <a:gd name="T3" fmla="*/ 0 h 25004"/>
              <a:gd name="T4" fmla="*/ 3417888 w 21600"/>
              <a:gd name="T5" fmla="*/ 3290116 h 25004"/>
              <a:gd name="T6" fmla="*/ 0 60000 65536"/>
              <a:gd name="T7" fmla="*/ 0 60000 65536"/>
              <a:gd name="T8" fmla="*/ 0 60000 65536"/>
              <a:gd name="T9" fmla="*/ 0 w 21600"/>
              <a:gd name="T10" fmla="*/ 0 h 25004"/>
              <a:gd name="T11" fmla="*/ 21600 w 21600"/>
              <a:gd name="T12" fmla="*/ 25004 h 250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5004" fill="none" extrusionOk="0">
                <a:moveTo>
                  <a:pt x="414" y="25003"/>
                </a:moveTo>
                <a:cubicBezTo>
                  <a:pt x="138" y="23617"/>
                  <a:pt x="0" y="22208"/>
                  <a:pt x="0" y="20795"/>
                </a:cubicBezTo>
                <a:cubicBezTo>
                  <a:pt x="-1" y="11115"/>
                  <a:pt x="6438" y="2618"/>
                  <a:pt x="15757" y="0"/>
                </a:cubicBezTo>
              </a:path>
              <a:path w="21600" h="25004" stroke="0" extrusionOk="0">
                <a:moveTo>
                  <a:pt x="414" y="25003"/>
                </a:moveTo>
                <a:cubicBezTo>
                  <a:pt x="138" y="23617"/>
                  <a:pt x="0" y="22208"/>
                  <a:pt x="0" y="20795"/>
                </a:cubicBezTo>
                <a:cubicBezTo>
                  <a:pt x="-1" y="11115"/>
                  <a:pt x="6438" y="2618"/>
                  <a:pt x="15757" y="0"/>
                </a:cubicBezTo>
                <a:lnTo>
                  <a:pt x="21600" y="20795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451" name="Arc 11"/>
          <p:cNvSpPr>
            <a:spLocks/>
          </p:cNvSpPr>
          <p:nvPr/>
        </p:nvSpPr>
        <p:spPr bwMode="auto">
          <a:xfrm>
            <a:off x="2268538" y="1628775"/>
            <a:ext cx="3419475" cy="4076700"/>
          </a:xfrm>
          <a:custGeom>
            <a:avLst/>
            <a:gdLst>
              <a:gd name="T0" fmla="*/ 3337154 w 21600"/>
              <a:gd name="T1" fmla="*/ 0 h 25756"/>
              <a:gd name="T2" fmla="*/ 768749 w 21600"/>
              <a:gd name="T3" fmla="*/ 4076700 h 25756"/>
              <a:gd name="T4" fmla="*/ 0 w 21600"/>
              <a:gd name="T5" fmla="*/ 745348 h 25756"/>
              <a:gd name="T6" fmla="*/ 0 60000 65536"/>
              <a:gd name="T7" fmla="*/ 0 60000 65536"/>
              <a:gd name="T8" fmla="*/ 0 60000 65536"/>
              <a:gd name="T9" fmla="*/ 0 w 21600"/>
              <a:gd name="T10" fmla="*/ 0 h 25756"/>
              <a:gd name="T11" fmla="*/ 21600 w 21600"/>
              <a:gd name="T12" fmla="*/ 25756 h 257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5756" fill="none" extrusionOk="0">
                <a:moveTo>
                  <a:pt x="21080" y="-1"/>
                </a:moveTo>
                <a:cubicBezTo>
                  <a:pt x="21425" y="1545"/>
                  <a:pt x="21600" y="3124"/>
                  <a:pt x="21600" y="4709"/>
                </a:cubicBezTo>
                <a:cubicBezTo>
                  <a:pt x="21600" y="14767"/>
                  <a:pt x="14657" y="23494"/>
                  <a:pt x="4856" y="25756"/>
                </a:cubicBezTo>
              </a:path>
              <a:path w="21600" h="25756" stroke="0" extrusionOk="0">
                <a:moveTo>
                  <a:pt x="21080" y="-1"/>
                </a:moveTo>
                <a:cubicBezTo>
                  <a:pt x="21425" y="1545"/>
                  <a:pt x="21600" y="3124"/>
                  <a:pt x="21600" y="4709"/>
                </a:cubicBezTo>
                <a:cubicBezTo>
                  <a:pt x="21600" y="14767"/>
                  <a:pt x="14657" y="23494"/>
                  <a:pt x="4856" y="25756"/>
                </a:cubicBezTo>
                <a:lnTo>
                  <a:pt x="0" y="4709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453" name="Arc 13"/>
          <p:cNvSpPr>
            <a:spLocks/>
          </p:cNvSpPr>
          <p:nvPr/>
        </p:nvSpPr>
        <p:spPr bwMode="auto">
          <a:xfrm>
            <a:off x="5235575" y="1947863"/>
            <a:ext cx="1676400" cy="3314700"/>
          </a:xfrm>
          <a:custGeom>
            <a:avLst/>
            <a:gdLst>
              <a:gd name="T0" fmla="*/ 0 w 10591"/>
              <a:gd name="T1" fmla="*/ 336217 h 20950"/>
              <a:gd name="T2" fmla="*/ 843977 w 10591"/>
              <a:gd name="T3" fmla="*/ 0 h 20950"/>
              <a:gd name="T4" fmla="*/ 1676400 w 10591"/>
              <a:gd name="T5" fmla="*/ 3314700 h 20950"/>
              <a:gd name="T6" fmla="*/ 0 60000 65536"/>
              <a:gd name="T7" fmla="*/ 0 60000 65536"/>
              <a:gd name="T8" fmla="*/ 0 60000 65536"/>
              <a:gd name="T9" fmla="*/ 0 w 10591"/>
              <a:gd name="T10" fmla="*/ 0 h 20950"/>
              <a:gd name="T11" fmla="*/ 10591 w 10591"/>
              <a:gd name="T12" fmla="*/ 20950 h 209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591" h="20950" fill="none" extrusionOk="0">
                <a:moveTo>
                  <a:pt x="-1" y="2124"/>
                </a:moveTo>
                <a:cubicBezTo>
                  <a:pt x="1674" y="1182"/>
                  <a:pt x="3468" y="467"/>
                  <a:pt x="5331" y="-1"/>
                </a:cubicBezTo>
              </a:path>
              <a:path w="10591" h="20950" stroke="0" extrusionOk="0">
                <a:moveTo>
                  <a:pt x="-1" y="2124"/>
                </a:moveTo>
                <a:cubicBezTo>
                  <a:pt x="1674" y="1182"/>
                  <a:pt x="3468" y="467"/>
                  <a:pt x="5331" y="-1"/>
                </a:cubicBezTo>
                <a:lnTo>
                  <a:pt x="10591" y="20950"/>
                </a:lnTo>
                <a:close/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454" name="Arc 14"/>
          <p:cNvSpPr>
            <a:spLocks/>
          </p:cNvSpPr>
          <p:nvPr/>
        </p:nvSpPr>
        <p:spPr bwMode="auto">
          <a:xfrm>
            <a:off x="3494088" y="5076825"/>
            <a:ext cx="3419475" cy="963613"/>
          </a:xfrm>
          <a:custGeom>
            <a:avLst/>
            <a:gdLst>
              <a:gd name="T0" fmla="*/ 89128 w 21600"/>
              <a:gd name="T1" fmla="*/ 963613 h 6086"/>
              <a:gd name="T2" fmla="*/ 5224 w 21600"/>
              <a:gd name="T3" fmla="*/ 0 h 6086"/>
              <a:gd name="T4" fmla="*/ 3419475 w 21600"/>
              <a:gd name="T5" fmla="*/ 188099 h 6086"/>
              <a:gd name="T6" fmla="*/ 0 60000 65536"/>
              <a:gd name="T7" fmla="*/ 0 60000 65536"/>
              <a:gd name="T8" fmla="*/ 0 60000 65536"/>
              <a:gd name="T9" fmla="*/ 0 w 21600"/>
              <a:gd name="T10" fmla="*/ 0 h 6086"/>
              <a:gd name="T11" fmla="*/ 21600 w 21600"/>
              <a:gd name="T12" fmla="*/ 6086 h 608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6086" fill="none" extrusionOk="0">
                <a:moveTo>
                  <a:pt x="562" y="6086"/>
                </a:moveTo>
                <a:cubicBezTo>
                  <a:pt x="188" y="4480"/>
                  <a:pt x="0" y="2836"/>
                  <a:pt x="0" y="1188"/>
                </a:cubicBezTo>
                <a:cubicBezTo>
                  <a:pt x="-1" y="791"/>
                  <a:pt x="10" y="395"/>
                  <a:pt x="32" y="-1"/>
                </a:cubicBezTo>
              </a:path>
              <a:path w="21600" h="6086" stroke="0" extrusionOk="0">
                <a:moveTo>
                  <a:pt x="562" y="6086"/>
                </a:moveTo>
                <a:cubicBezTo>
                  <a:pt x="188" y="4480"/>
                  <a:pt x="0" y="2836"/>
                  <a:pt x="0" y="1188"/>
                </a:cubicBezTo>
                <a:cubicBezTo>
                  <a:pt x="-1" y="791"/>
                  <a:pt x="10" y="395"/>
                  <a:pt x="32" y="-1"/>
                </a:cubicBezTo>
                <a:lnTo>
                  <a:pt x="21600" y="1188"/>
                </a:lnTo>
                <a:close/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455" name="Arc 15"/>
          <p:cNvSpPr>
            <a:spLocks/>
          </p:cNvSpPr>
          <p:nvPr/>
        </p:nvSpPr>
        <p:spPr bwMode="auto">
          <a:xfrm>
            <a:off x="2268538" y="1700213"/>
            <a:ext cx="3419475" cy="781050"/>
          </a:xfrm>
          <a:custGeom>
            <a:avLst/>
            <a:gdLst>
              <a:gd name="T0" fmla="*/ 3347444 w 21600"/>
              <a:gd name="T1" fmla="*/ 0 h 4934"/>
              <a:gd name="T2" fmla="*/ 3418525 w 21600"/>
              <a:gd name="T3" fmla="*/ 781050 h 4934"/>
              <a:gd name="T4" fmla="*/ 0 w 21600"/>
              <a:gd name="T5" fmla="*/ 697784 h 4934"/>
              <a:gd name="T6" fmla="*/ 0 60000 65536"/>
              <a:gd name="T7" fmla="*/ 0 60000 65536"/>
              <a:gd name="T8" fmla="*/ 0 60000 65536"/>
              <a:gd name="T9" fmla="*/ 0 w 21600"/>
              <a:gd name="T10" fmla="*/ 0 h 4934"/>
              <a:gd name="T11" fmla="*/ 21600 w 21600"/>
              <a:gd name="T12" fmla="*/ 4934 h 49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934" fill="none" extrusionOk="0">
                <a:moveTo>
                  <a:pt x="21145" y="-1"/>
                </a:moveTo>
                <a:cubicBezTo>
                  <a:pt x="21447" y="1449"/>
                  <a:pt x="21600" y="2926"/>
                  <a:pt x="21600" y="4408"/>
                </a:cubicBezTo>
                <a:cubicBezTo>
                  <a:pt x="21600" y="4583"/>
                  <a:pt x="21597" y="4758"/>
                  <a:pt x="21593" y="4933"/>
                </a:cubicBezTo>
              </a:path>
              <a:path w="21600" h="4934" stroke="0" extrusionOk="0">
                <a:moveTo>
                  <a:pt x="21145" y="-1"/>
                </a:moveTo>
                <a:cubicBezTo>
                  <a:pt x="21447" y="1449"/>
                  <a:pt x="21600" y="2926"/>
                  <a:pt x="21600" y="4408"/>
                </a:cubicBezTo>
                <a:cubicBezTo>
                  <a:pt x="21600" y="4583"/>
                  <a:pt x="21597" y="4758"/>
                  <a:pt x="21593" y="4933"/>
                </a:cubicBezTo>
                <a:lnTo>
                  <a:pt x="0" y="4408"/>
                </a:lnTo>
                <a:close/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456" name="Arc 16"/>
          <p:cNvSpPr>
            <a:spLocks/>
          </p:cNvSpPr>
          <p:nvPr/>
        </p:nvSpPr>
        <p:spPr bwMode="auto">
          <a:xfrm>
            <a:off x="2339975" y="2349500"/>
            <a:ext cx="1555750" cy="3341688"/>
          </a:xfrm>
          <a:custGeom>
            <a:avLst/>
            <a:gdLst>
              <a:gd name="T0" fmla="*/ 1555750 w 9829"/>
              <a:gd name="T1" fmla="*/ 3043854 h 21116"/>
              <a:gd name="T2" fmla="*/ 719548 w 9829"/>
              <a:gd name="T3" fmla="*/ 3341688 h 21116"/>
              <a:gd name="T4" fmla="*/ 0 w 9829"/>
              <a:gd name="T5" fmla="*/ 0 h 21116"/>
              <a:gd name="T6" fmla="*/ 0 60000 65536"/>
              <a:gd name="T7" fmla="*/ 0 60000 65536"/>
              <a:gd name="T8" fmla="*/ 0 60000 65536"/>
              <a:gd name="T9" fmla="*/ 0 w 9829"/>
              <a:gd name="T10" fmla="*/ 0 h 21116"/>
              <a:gd name="T11" fmla="*/ 9829 w 9829"/>
              <a:gd name="T12" fmla="*/ 21116 h 211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829" h="21116" fill="none" extrusionOk="0">
                <a:moveTo>
                  <a:pt x="9829" y="19234"/>
                </a:moveTo>
                <a:cubicBezTo>
                  <a:pt x="8157" y="20088"/>
                  <a:pt x="6381" y="20721"/>
                  <a:pt x="4546" y="21116"/>
                </a:cubicBezTo>
              </a:path>
              <a:path w="9829" h="21116" stroke="0" extrusionOk="0">
                <a:moveTo>
                  <a:pt x="9829" y="19234"/>
                </a:moveTo>
                <a:cubicBezTo>
                  <a:pt x="8157" y="20088"/>
                  <a:pt x="6381" y="20721"/>
                  <a:pt x="4546" y="21116"/>
                </a:cubicBezTo>
                <a:lnTo>
                  <a:pt x="0" y="0"/>
                </a:lnTo>
                <a:close/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457" name="Line 17"/>
          <p:cNvSpPr>
            <a:spLocks noChangeShapeType="1"/>
          </p:cNvSpPr>
          <p:nvPr/>
        </p:nvSpPr>
        <p:spPr bwMode="auto">
          <a:xfrm flipH="1">
            <a:off x="2843213" y="1196975"/>
            <a:ext cx="3384550" cy="5400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58" name="Line 18"/>
          <p:cNvSpPr>
            <a:spLocks noChangeShapeType="1"/>
          </p:cNvSpPr>
          <p:nvPr/>
        </p:nvSpPr>
        <p:spPr bwMode="auto">
          <a:xfrm flipV="1">
            <a:off x="2195513" y="1484313"/>
            <a:ext cx="3816350" cy="9366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60" name="Arc 20"/>
          <p:cNvSpPr>
            <a:spLocks/>
          </p:cNvSpPr>
          <p:nvPr/>
        </p:nvSpPr>
        <p:spPr bwMode="auto">
          <a:xfrm>
            <a:off x="3851275" y="765175"/>
            <a:ext cx="2159000" cy="2332038"/>
          </a:xfrm>
          <a:custGeom>
            <a:avLst/>
            <a:gdLst>
              <a:gd name="T0" fmla="*/ 614116 w 21600"/>
              <a:gd name="T1" fmla="*/ 2332038 h 23335"/>
              <a:gd name="T2" fmla="*/ 163524 w 21600"/>
              <a:gd name="T3" fmla="*/ 0 h 23335"/>
              <a:gd name="T4" fmla="*/ 2159000 w 21600"/>
              <a:gd name="T5" fmla="*/ 824083 h 23335"/>
              <a:gd name="T6" fmla="*/ 0 60000 65536"/>
              <a:gd name="T7" fmla="*/ 0 60000 65536"/>
              <a:gd name="T8" fmla="*/ 0 60000 65536"/>
              <a:gd name="T9" fmla="*/ 0 w 21600"/>
              <a:gd name="T10" fmla="*/ 0 h 23335"/>
              <a:gd name="T11" fmla="*/ 21600 w 21600"/>
              <a:gd name="T12" fmla="*/ 23335 h 233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3335" fill="none" extrusionOk="0">
                <a:moveTo>
                  <a:pt x="6144" y="23334"/>
                </a:moveTo>
                <a:cubicBezTo>
                  <a:pt x="2205" y="19300"/>
                  <a:pt x="0" y="13884"/>
                  <a:pt x="0" y="8246"/>
                </a:cubicBezTo>
                <a:cubicBezTo>
                  <a:pt x="-1" y="5416"/>
                  <a:pt x="555" y="2614"/>
                  <a:pt x="1635" y="-1"/>
                </a:cubicBezTo>
              </a:path>
              <a:path w="21600" h="23335" stroke="0" extrusionOk="0">
                <a:moveTo>
                  <a:pt x="6144" y="23334"/>
                </a:moveTo>
                <a:cubicBezTo>
                  <a:pt x="2205" y="19300"/>
                  <a:pt x="0" y="13884"/>
                  <a:pt x="0" y="8246"/>
                </a:cubicBezTo>
                <a:cubicBezTo>
                  <a:pt x="-1" y="5416"/>
                  <a:pt x="555" y="2614"/>
                  <a:pt x="1635" y="-1"/>
                </a:cubicBezTo>
                <a:lnTo>
                  <a:pt x="21600" y="8246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461" name="Arc 21"/>
          <p:cNvSpPr>
            <a:spLocks/>
          </p:cNvSpPr>
          <p:nvPr/>
        </p:nvSpPr>
        <p:spPr bwMode="auto">
          <a:xfrm>
            <a:off x="2195513" y="836613"/>
            <a:ext cx="2159000" cy="2247900"/>
          </a:xfrm>
          <a:custGeom>
            <a:avLst/>
            <a:gdLst>
              <a:gd name="T0" fmla="*/ 1479315 w 21600"/>
              <a:gd name="T1" fmla="*/ 0 h 22489"/>
              <a:gd name="T2" fmla="*/ 2050650 w 21600"/>
              <a:gd name="T3" fmla="*/ 2247900 h 22489"/>
              <a:gd name="T4" fmla="*/ 0 w 21600"/>
              <a:gd name="T5" fmla="*/ 1572500 h 22489"/>
              <a:gd name="T6" fmla="*/ 0 60000 65536"/>
              <a:gd name="T7" fmla="*/ 0 60000 65536"/>
              <a:gd name="T8" fmla="*/ 0 60000 65536"/>
              <a:gd name="T9" fmla="*/ 0 w 21600"/>
              <a:gd name="T10" fmla="*/ 0 h 22489"/>
              <a:gd name="T11" fmla="*/ 21600 w 21600"/>
              <a:gd name="T12" fmla="*/ 22489 h 224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489" fill="none" extrusionOk="0">
                <a:moveTo>
                  <a:pt x="14800" y="-1"/>
                </a:moveTo>
                <a:cubicBezTo>
                  <a:pt x="19139" y="4081"/>
                  <a:pt x="21600" y="9774"/>
                  <a:pt x="21600" y="15732"/>
                </a:cubicBezTo>
                <a:cubicBezTo>
                  <a:pt x="21600" y="18027"/>
                  <a:pt x="21234" y="20308"/>
                  <a:pt x="20515" y="22488"/>
                </a:cubicBezTo>
              </a:path>
              <a:path w="21600" h="22489" stroke="0" extrusionOk="0">
                <a:moveTo>
                  <a:pt x="14800" y="-1"/>
                </a:moveTo>
                <a:cubicBezTo>
                  <a:pt x="19139" y="4081"/>
                  <a:pt x="21600" y="9774"/>
                  <a:pt x="21600" y="15732"/>
                </a:cubicBezTo>
                <a:cubicBezTo>
                  <a:pt x="21600" y="18027"/>
                  <a:pt x="21234" y="20308"/>
                  <a:pt x="20515" y="22488"/>
                </a:cubicBezTo>
                <a:lnTo>
                  <a:pt x="0" y="15732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462" name="Arc 22"/>
          <p:cNvSpPr>
            <a:spLocks/>
          </p:cNvSpPr>
          <p:nvPr/>
        </p:nvSpPr>
        <p:spPr bwMode="auto">
          <a:xfrm>
            <a:off x="2160588" y="769938"/>
            <a:ext cx="1917700" cy="1579562"/>
          </a:xfrm>
          <a:custGeom>
            <a:avLst/>
            <a:gdLst>
              <a:gd name="T0" fmla="*/ 1471326 w 19191"/>
              <a:gd name="T1" fmla="*/ 0 h 15804"/>
              <a:gd name="T2" fmla="*/ 1917700 w 19191"/>
              <a:gd name="T3" fmla="*/ 588788 h 15804"/>
              <a:gd name="T4" fmla="*/ 0 w 19191"/>
              <a:gd name="T5" fmla="*/ 1579562 h 15804"/>
              <a:gd name="T6" fmla="*/ 0 60000 65536"/>
              <a:gd name="T7" fmla="*/ 0 60000 65536"/>
              <a:gd name="T8" fmla="*/ 0 60000 65536"/>
              <a:gd name="T9" fmla="*/ 0 w 19191"/>
              <a:gd name="T10" fmla="*/ 0 h 15804"/>
              <a:gd name="T11" fmla="*/ 19191 w 19191"/>
              <a:gd name="T12" fmla="*/ 15804 h 158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191" h="15804" fill="none" extrusionOk="0">
                <a:moveTo>
                  <a:pt x="14723" y="0"/>
                </a:moveTo>
                <a:cubicBezTo>
                  <a:pt x="16540" y="1692"/>
                  <a:pt x="18051" y="3685"/>
                  <a:pt x="19190" y="5891"/>
                </a:cubicBezTo>
              </a:path>
              <a:path w="19191" h="15804" stroke="0" extrusionOk="0">
                <a:moveTo>
                  <a:pt x="14723" y="0"/>
                </a:moveTo>
                <a:cubicBezTo>
                  <a:pt x="16540" y="1692"/>
                  <a:pt x="18051" y="3685"/>
                  <a:pt x="19190" y="5891"/>
                </a:cubicBezTo>
                <a:lnTo>
                  <a:pt x="0" y="15804"/>
                </a:lnTo>
                <a:close/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463" name="Arc 23"/>
          <p:cNvSpPr>
            <a:spLocks/>
          </p:cNvSpPr>
          <p:nvPr/>
        </p:nvSpPr>
        <p:spPr bwMode="auto">
          <a:xfrm>
            <a:off x="2195513" y="2420938"/>
            <a:ext cx="2159000" cy="674687"/>
          </a:xfrm>
          <a:custGeom>
            <a:avLst/>
            <a:gdLst>
              <a:gd name="T0" fmla="*/ 2159000 w 21600"/>
              <a:gd name="T1" fmla="*/ 3302 h 6742"/>
              <a:gd name="T2" fmla="*/ 2051150 w 21600"/>
              <a:gd name="T3" fmla="*/ 674687 h 6742"/>
              <a:gd name="T4" fmla="*/ 0 w 21600"/>
              <a:gd name="T5" fmla="*/ 0 h 6742"/>
              <a:gd name="T6" fmla="*/ 0 60000 65536"/>
              <a:gd name="T7" fmla="*/ 0 60000 65536"/>
              <a:gd name="T8" fmla="*/ 0 60000 65536"/>
              <a:gd name="T9" fmla="*/ 0 w 21600"/>
              <a:gd name="T10" fmla="*/ 0 h 6742"/>
              <a:gd name="T11" fmla="*/ 21600 w 21600"/>
              <a:gd name="T12" fmla="*/ 6742 h 67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6742" fill="none" extrusionOk="0">
                <a:moveTo>
                  <a:pt x="21599" y="32"/>
                </a:moveTo>
                <a:cubicBezTo>
                  <a:pt x="21596" y="2312"/>
                  <a:pt x="21232" y="4576"/>
                  <a:pt x="20520" y="6741"/>
                </a:cubicBezTo>
              </a:path>
              <a:path w="21600" h="6742" stroke="0" extrusionOk="0">
                <a:moveTo>
                  <a:pt x="21599" y="32"/>
                </a:moveTo>
                <a:cubicBezTo>
                  <a:pt x="21596" y="2312"/>
                  <a:pt x="21232" y="4576"/>
                  <a:pt x="20520" y="6741"/>
                </a:cubicBezTo>
                <a:lnTo>
                  <a:pt x="0" y="0"/>
                </a:lnTo>
                <a:close/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464" name="Arc 24"/>
          <p:cNvSpPr>
            <a:spLocks/>
          </p:cNvSpPr>
          <p:nvPr/>
        </p:nvSpPr>
        <p:spPr bwMode="auto">
          <a:xfrm>
            <a:off x="3854450" y="742950"/>
            <a:ext cx="2159000" cy="811213"/>
          </a:xfrm>
          <a:custGeom>
            <a:avLst/>
            <a:gdLst>
              <a:gd name="T0" fmla="*/ 0 w 21600"/>
              <a:gd name="T1" fmla="*/ 800922 h 8119"/>
              <a:gd name="T2" fmla="*/ 158327 w 21600"/>
              <a:gd name="T3" fmla="*/ 0 h 8119"/>
              <a:gd name="T4" fmla="*/ 2159000 w 21600"/>
              <a:gd name="T5" fmla="*/ 811213 h 8119"/>
              <a:gd name="T6" fmla="*/ 0 60000 65536"/>
              <a:gd name="T7" fmla="*/ 0 60000 65536"/>
              <a:gd name="T8" fmla="*/ 0 60000 65536"/>
              <a:gd name="T9" fmla="*/ 0 w 21600"/>
              <a:gd name="T10" fmla="*/ 0 h 8119"/>
              <a:gd name="T11" fmla="*/ 21600 w 21600"/>
              <a:gd name="T12" fmla="*/ 8119 h 81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8119" fill="none" extrusionOk="0">
                <a:moveTo>
                  <a:pt x="0" y="8016"/>
                </a:moveTo>
                <a:cubicBezTo>
                  <a:pt x="13" y="5267"/>
                  <a:pt x="550" y="2546"/>
                  <a:pt x="1583" y="-1"/>
                </a:cubicBezTo>
              </a:path>
              <a:path w="21600" h="8119" stroke="0" extrusionOk="0">
                <a:moveTo>
                  <a:pt x="0" y="8016"/>
                </a:moveTo>
                <a:cubicBezTo>
                  <a:pt x="13" y="5267"/>
                  <a:pt x="550" y="2546"/>
                  <a:pt x="1583" y="-1"/>
                </a:cubicBezTo>
                <a:lnTo>
                  <a:pt x="21600" y="8119"/>
                </a:lnTo>
                <a:close/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466" name="Arc 26"/>
          <p:cNvSpPr>
            <a:spLocks/>
          </p:cNvSpPr>
          <p:nvPr/>
        </p:nvSpPr>
        <p:spPr bwMode="auto">
          <a:xfrm>
            <a:off x="4032250" y="1628775"/>
            <a:ext cx="2001838" cy="1433513"/>
          </a:xfrm>
          <a:custGeom>
            <a:avLst/>
            <a:gdLst>
              <a:gd name="T0" fmla="*/ 386611 w 20023"/>
              <a:gd name="T1" fmla="*/ 1433513 h 14337"/>
              <a:gd name="T2" fmla="*/ 0 w 20023"/>
              <a:gd name="T3" fmla="*/ 810094 h 14337"/>
              <a:gd name="T4" fmla="*/ 2001838 w 20023"/>
              <a:gd name="T5" fmla="*/ 0 h 14337"/>
              <a:gd name="T6" fmla="*/ 0 60000 65536"/>
              <a:gd name="T7" fmla="*/ 0 60000 65536"/>
              <a:gd name="T8" fmla="*/ 0 60000 65536"/>
              <a:gd name="T9" fmla="*/ 0 w 20023"/>
              <a:gd name="T10" fmla="*/ 0 h 14337"/>
              <a:gd name="T11" fmla="*/ 20023 w 20023"/>
              <a:gd name="T12" fmla="*/ 14337 h 143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023" h="14337" fill="none" extrusionOk="0">
                <a:moveTo>
                  <a:pt x="3867" y="14336"/>
                </a:moveTo>
                <a:cubicBezTo>
                  <a:pt x="2231" y="12494"/>
                  <a:pt x="924" y="10385"/>
                  <a:pt x="0" y="8101"/>
                </a:cubicBezTo>
              </a:path>
              <a:path w="20023" h="14337" stroke="0" extrusionOk="0">
                <a:moveTo>
                  <a:pt x="3867" y="14336"/>
                </a:moveTo>
                <a:cubicBezTo>
                  <a:pt x="2231" y="12494"/>
                  <a:pt x="924" y="10385"/>
                  <a:pt x="0" y="8101"/>
                </a:cubicBezTo>
                <a:lnTo>
                  <a:pt x="20023" y="0"/>
                </a:lnTo>
                <a:close/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467" name="Line 27"/>
          <p:cNvSpPr>
            <a:spLocks noChangeShapeType="1"/>
          </p:cNvSpPr>
          <p:nvPr/>
        </p:nvSpPr>
        <p:spPr bwMode="auto">
          <a:xfrm>
            <a:off x="3851275" y="765175"/>
            <a:ext cx="504825" cy="2376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68" name="Line 28"/>
          <p:cNvSpPr>
            <a:spLocks noChangeShapeType="1"/>
          </p:cNvSpPr>
          <p:nvPr/>
        </p:nvSpPr>
        <p:spPr bwMode="auto">
          <a:xfrm rot="896166" flipV="1">
            <a:off x="2411413" y="908050"/>
            <a:ext cx="1295400" cy="1665288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69" name="Line 29"/>
          <p:cNvSpPr>
            <a:spLocks noChangeShapeType="1"/>
          </p:cNvSpPr>
          <p:nvPr/>
        </p:nvSpPr>
        <p:spPr bwMode="auto">
          <a:xfrm rot="6513307" flipV="1">
            <a:off x="5980907" y="1588294"/>
            <a:ext cx="1295400" cy="1665287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70" name="Arc 30"/>
          <p:cNvSpPr>
            <a:spLocks/>
          </p:cNvSpPr>
          <p:nvPr/>
        </p:nvSpPr>
        <p:spPr bwMode="auto">
          <a:xfrm>
            <a:off x="6319838" y="2005013"/>
            <a:ext cx="1004887" cy="1366837"/>
          </a:xfrm>
          <a:custGeom>
            <a:avLst/>
            <a:gdLst>
              <a:gd name="T0" fmla="*/ 1004887 w 14180"/>
              <a:gd name="T1" fmla="*/ 1154369 h 19293"/>
              <a:gd name="T2" fmla="*/ 688326 w 14180"/>
              <a:gd name="T3" fmla="*/ 1366837 h 19293"/>
              <a:gd name="T4" fmla="*/ 0 w 14180"/>
              <a:gd name="T5" fmla="*/ 0 h 19293"/>
              <a:gd name="T6" fmla="*/ 0 60000 65536"/>
              <a:gd name="T7" fmla="*/ 0 60000 65536"/>
              <a:gd name="T8" fmla="*/ 0 60000 65536"/>
              <a:gd name="T9" fmla="*/ 0 w 14180"/>
              <a:gd name="T10" fmla="*/ 0 h 19293"/>
              <a:gd name="T11" fmla="*/ 14180 w 14180"/>
              <a:gd name="T12" fmla="*/ 19293 h 19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180" h="19293" fill="none" extrusionOk="0">
                <a:moveTo>
                  <a:pt x="14179" y="16293"/>
                </a:moveTo>
                <a:cubicBezTo>
                  <a:pt x="12821" y="17475"/>
                  <a:pt x="11321" y="18483"/>
                  <a:pt x="9712" y="19292"/>
                </a:cubicBezTo>
              </a:path>
              <a:path w="14180" h="19293" stroke="0" extrusionOk="0">
                <a:moveTo>
                  <a:pt x="14179" y="16293"/>
                </a:moveTo>
                <a:cubicBezTo>
                  <a:pt x="12821" y="17475"/>
                  <a:pt x="11321" y="18483"/>
                  <a:pt x="9712" y="19292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471" name="Line 31"/>
          <p:cNvSpPr>
            <a:spLocks noChangeShapeType="1"/>
          </p:cNvSpPr>
          <p:nvPr/>
        </p:nvSpPr>
        <p:spPr bwMode="auto">
          <a:xfrm rot="11612648" flipV="1">
            <a:off x="5364163" y="5013325"/>
            <a:ext cx="1368425" cy="1593850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72" name="Arc 32"/>
          <p:cNvSpPr>
            <a:spLocks/>
          </p:cNvSpPr>
          <p:nvPr/>
        </p:nvSpPr>
        <p:spPr bwMode="auto">
          <a:xfrm>
            <a:off x="5091113" y="5534025"/>
            <a:ext cx="1371600" cy="1019175"/>
          </a:xfrm>
          <a:custGeom>
            <a:avLst/>
            <a:gdLst>
              <a:gd name="T0" fmla="*/ 231550 w 19376"/>
              <a:gd name="T1" fmla="*/ 1019175 h 14394"/>
              <a:gd name="T2" fmla="*/ 0 w 19376"/>
              <a:gd name="T3" fmla="*/ 675910 h 14394"/>
              <a:gd name="T4" fmla="*/ 1371600 w 19376"/>
              <a:gd name="T5" fmla="*/ 0 h 14394"/>
              <a:gd name="T6" fmla="*/ 0 60000 65536"/>
              <a:gd name="T7" fmla="*/ 0 60000 65536"/>
              <a:gd name="T8" fmla="*/ 0 60000 65536"/>
              <a:gd name="T9" fmla="*/ 0 w 19376"/>
              <a:gd name="T10" fmla="*/ 0 h 14394"/>
              <a:gd name="T11" fmla="*/ 19376 w 19376"/>
              <a:gd name="T12" fmla="*/ 14394 h 1439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376" h="14394" fill="none" extrusionOk="0">
                <a:moveTo>
                  <a:pt x="3270" y="14394"/>
                </a:moveTo>
                <a:cubicBezTo>
                  <a:pt x="1965" y="12933"/>
                  <a:pt x="865" y="11302"/>
                  <a:pt x="-1" y="9546"/>
                </a:cubicBezTo>
              </a:path>
              <a:path w="19376" h="14394" stroke="0" extrusionOk="0">
                <a:moveTo>
                  <a:pt x="3270" y="14394"/>
                </a:moveTo>
                <a:cubicBezTo>
                  <a:pt x="1965" y="12933"/>
                  <a:pt x="865" y="11302"/>
                  <a:pt x="-1" y="9546"/>
                </a:cubicBezTo>
                <a:lnTo>
                  <a:pt x="19376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473" name="Line 33"/>
          <p:cNvSpPr>
            <a:spLocks noChangeShapeType="1"/>
          </p:cNvSpPr>
          <p:nvPr/>
        </p:nvSpPr>
        <p:spPr bwMode="auto">
          <a:xfrm rot="17071237" flipV="1">
            <a:off x="1891506" y="4433094"/>
            <a:ext cx="1370013" cy="1647825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74" name="Arc 34"/>
          <p:cNvSpPr>
            <a:spLocks/>
          </p:cNvSpPr>
          <p:nvPr/>
        </p:nvSpPr>
        <p:spPr bwMode="auto">
          <a:xfrm>
            <a:off x="1736725" y="4295775"/>
            <a:ext cx="982663" cy="1384300"/>
          </a:xfrm>
          <a:custGeom>
            <a:avLst/>
            <a:gdLst>
              <a:gd name="T0" fmla="*/ 0 w 13872"/>
              <a:gd name="T1" fmla="*/ 211809 h 19548"/>
              <a:gd name="T2" fmla="*/ 331805 w 13872"/>
              <a:gd name="T3" fmla="*/ 0 h 19548"/>
              <a:gd name="T4" fmla="*/ 982663 w 13872"/>
              <a:gd name="T5" fmla="*/ 1384300 h 19548"/>
              <a:gd name="T6" fmla="*/ 0 60000 65536"/>
              <a:gd name="T7" fmla="*/ 0 60000 65536"/>
              <a:gd name="T8" fmla="*/ 0 60000 65536"/>
              <a:gd name="T9" fmla="*/ 0 w 13872"/>
              <a:gd name="T10" fmla="*/ 0 h 19548"/>
              <a:gd name="T11" fmla="*/ 13872 w 13872"/>
              <a:gd name="T12" fmla="*/ 19548 h 195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872" h="19548" fill="none" extrusionOk="0">
                <a:moveTo>
                  <a:pt x="0" y="2991"/>
                </a:moveTo>
                <a:cubicBezTo>
                  <a:pt x="1426" y="1796"/>
                  <a:pt x="3000" y="790"/>
                  <a:pt x="4683" y="-1"/>
                </a:cubicBezTo>
              </a:path>
              <a:path w="13872" h="19548" stroke="0" extrusionOk="0">
                <a:moveTo>
                  <a:pt x="0" y="2991"/>
                </a:moveTo>
                <a:cubicBezTo>
                  <a:pt x="1426" y="1796"/>
                  <a:pt x="3000" y="790"/>
                  <a:pt x="4683" y="-1"/>
                </a:cubicBezTo>
                <a:lnTo>
                  <a:pt x="13872" y="19548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475" name="Line 35"/>
          <p:cNvSpPr>
            <a:spLocks noChangeShapeType="1"/>
          </p:cNvSpPr>
          <p:nvPr/>
        </p:nvSpPr>
        <p:spPr bwMode="auto">
          <a:xfrm flipV="1">
            <a:off x="2209800" y="1143000"/>
            <a:ext cx="1728788" cy="1296988"/>
          </a:xfrm>
          <a:prstGeom prst="line">
            <a:avLst/>
          </a:prstGeom>
          <a:noFill/>
          <a:ln w="635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76" name="Line 36"/>
          <p:cNvSpPr>
            <a:spLocks noChangeShapeType="1"/>
          </p:cNvSpPr>
          <p:nvPr/>
        </p:nvSpPr>
        <p:spPr bwMode="auto">
          <a:xfrm>
            <a:off x="3924300" y="1123950"/>
            <a:ext cx="2087563" cy="360363"/>
          </a:xfrm>
          <a:prstGeom prst="line">
            <a:avLst/>
          </a:prstGeom>
          <a:noFill/>
          <a:ln w="635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77" name="Line 37"/>
          <p:cNvSpPr>
            <a:spLocks noChangeShapeType="1"/>
          </p:cNvSpPr>
          <p:nvPr/>
        </p:nvSpPr>
        <p:spPr bwMode="auto">
          <a:xfrm>
            <a:off x="6019800" y="1447800"/>
            <a:ext cx="1152525" cy="1800225"/>
          </a:xfrm>
          <a:prstGeom prst="line">
            <a:avLst/>
          </a:prstGeom>
          <a:noFill/>
          <a:ln w="635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78" name="Line 38"/>
          <p:cNvSpPr>
            <a:spLocks noChangeShapeType="1"/>
          </p:cNvSpPr>
          <p:nvPr/>
        </p:nvSpPr>
        <p:spPr bwMode="auto">
          <a:xfrm flipV="1">
            <a:off x="6877050" y="3284538"/>
            <a:ext cx="287338" cy="1873250"/>
          </a:xfrm>
          <a:prstGeom prst="line">
            <a:avLst/>
          </a:prstGeom>
          <a:noFill/>
          <a:ln w="635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79" name="Line 39"/>
          <p:cNvSpPr>
            <a:spLocks noChangeShapeType="1"/>
          </p:cNvSpPr>
          <p:nvPr/>
        </p:nvSpPr>
        <p:spPr bwMode="auto">
          <a:xfrm flipV="1">
            <a:off x="5181600" y="5181600"/>
            <a:ext cx="1657350" cy="1295400"/>
          </a:xfrm>
          <a:prstGeom prst="line">
            <a:avLst/>
          </a:prstGeom>
          <a:noFill/>
          <a:ln w="635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80" name="Line 40"/>
          <p:cNvSpPr>
            <a:spLocks noChangeShapeType="1"/>
          </p:cNvSpPr>
          <p:nvPr/>
        </p:nvSpPr>
        <p:spPr bwMode="auto">
          <a:xfrm>
            <a:off x="3132138" y="6165850"/>
            <a:ext cx="2087562" cy="287338"/>
          </a:xfrm>
          <a:prstGeom prst="line">
            <a:avLst/>
          </a:prstGeom>
          <a:noFill/>
          <a:ln w="635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81" name="Line 41"/>
          <p:cNvSpPr>
            <a:spLocks noChangeShapeType="1"/>
          </p:cNvSpPr>
          <p:nvPr/>
        </p:nvSpPr>
        <p:spPr bwMode="auto">
          <a:xfrm>
            <a:off x="1908175" y="4365625"/>
            <a:ext cx="1223963" cy="1800225"/>
          </a:xfrm>
          <a:prstGeom prst="line">
            <a:avLst/>
          </a:prstGeom>
          <a:noFill/>
          <a:ln w="635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82" name="Line 42"/>
          <p:cNvSpPr>
            <a:spLocks noChangeShapeType="1"/>
          </p:cNvSpPr>
          <p:nvPr/>
        </p:nvSpPr>
        <p:spPr bwMode="auto">
          <a:xfrm flipH="1">
            <a:off x="1908175" y="2420938"/>
            <a:ext cx="287338" cy="1944687"/>
          </a:xfrm>
          <a:prstGeom prst="line">
            <a:avLst/>
          </a:prstGeom>
          <a:noFill/>
          <a:ln w="635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" name="TextBox 16"/>
          <p:cNvSpPr txBox="1">
            <a:spLocks noChangeArrowheads="1"/>
          </p:cNvSpPr>
          <p:nvPr/>
        </p:nvSpPr>
        <p:spPr bwMode="auto">
          <a:xfrm>
            <a:off x="607218" y="371476"/>
            <a:ext cx="7858125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34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Построение правильного </a:t>
            </a:r>
            <a:r>
              <a:rPr lang="ru-RU" sz="34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8 - угольника</a:t>
            </a:r>
            <a:endParaRPr lang="ru-RU" sz="3400" b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38" name="Picture 3" descr="C:\Users\Марина\Desktop\Картинки к призентациям\10247_html_16e5d66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07759" y="4865481"/>
            <a:ext cx="2411760" cy="18071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0455807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" presetClass="entr" presetSubtype="3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61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6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61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61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61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61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5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61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1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61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1000"/>
                                        <p:tgtEl>
                                          <p:spTgt spid="61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1000"/>
                                        <p:tgtEl>
                                          <p:spTgt spid="61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61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1000"/>
                                        <p:tgtEl>
                                          <p:spTgt spid="61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1000"/>
                                        <p:tgtEl>
                                          <p:spTgt spid="61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8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90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1000"/>
                                        <p:tgtEl>
                                          <p:spTgt spid="61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9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61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98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9" dur="500" fill="hold"/>
                                        <p:tgtEl>
                                          <p:spTgt spid="61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101" presetID="1" presetClass="exit" presetSubtype="0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61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10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0" dur="1000"/>
                                        <p:tgtEl>
                                          <p:spTgt spid="61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11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1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61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1000"/>
                                        <p:tgtEl>
                                          <p:spTgt spid="61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2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500"/>
                                        <p:tgtEl>
                                          <p:spTgt spid="61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1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1000"/>
                                        <p:tgtEl>
                                          <p:spTgt spid="61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13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13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1000"/>
                                        <p:tgtEl>
                                          <p:spTgt spid="61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14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1000"/>
                                        <p:tgtEl>
                                          <p:spTgt spid="61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145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1000"/>
                                        <p:tgtEl>
                                          <p:spTgt spid="61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149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1000"/>
                                        <p:tgtEl>
                                          <p:spTgt spid="61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53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5" dur="1000"/>
                                        <p:tgtEl>
                                          <p:spTgt spid="61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157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9" dur="1000"/>
                                        <p:tgtEl>
                                          <p:spTgt spid="61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34500"/>
                            </p:stCondLst>
                            <p:childTnLst>
                              <p:par>
                                <p:cTn id="161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1000"/>
                                        <p:tgtEl>
                                          <p:spTgt spid="61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 nodeType="afterGroup">
                            <p:stCondLst>
                              <p:cond delay="36500"/>
                            </p:stCondLst>
                            <p:childTnLst>
                              <p:par>
                                <p:cTn id="165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1000"/>
                                        <p:tgtEl>
                                          <p:spTgt spid="61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animBg="1"/>
      <p:bldP spid="61444" grpId="0" animBg="1"/>
      <p:bldP spid="61445" grpId="0" animBg="1"/>
      <p:bldP spid="61447" grpId="0" animBg="1"/>
      <p:bldP spid="61448" grpId="0" animBg="1"/>
      <p:bldP spid="61450" grpId="0" animBg="1"/>
      <p:bldP spid="61450" grpId="1" animBg="1"/>
      <p:bldP spid="61451" grpId="0" animBg="1"/>
      <p:bldP spid="61451" grpId="1" animBg="1"/>
      <p:bldP spid="61453" grpId="0" animBg="1"/>
      <p:bldP spid="61454" grpId="0" animBg="1"/>
      <p:bldP spid="61455" grpId="0" animBg="1"/>
      <p:bldP spid="61456" grpId="0" animBg="1"/>
      <p:bldP spid="61457" grpId="0" animBg="1"/>
      <p:bldP spid="61458" grpId="0" animBg="1"/>
      <p:bldP spid="61460" grpId="0" animBg="1"/>
      <p:bldP spid="61460" grpId="1" animBg="1"/>
      <p:bldP spid="61461" grpId="0" animBg="1"/>
      <p:bldP spid="61461" grpId="1" animBg="1"/>
      <p:bldP spid="61462" grpId="0" animBg="1"/>
      <p:bldP spid="61463" grpId="0" animBg="1"/>
      <p:bldP spid="61464" grpId="0" animBg="1"/>
      <p:bldP spid="61466" grpId="0" animBg="1"/>
      <p:bldP spid="61467" grpId="0" animBg="1"/>
      <p:bldP spid="61468" grpId="0" animBg="1"/>
      <p:bldP spid="61468" grpId="1" animBg="1"/>
      <p:bldP spid="61468" grpId="2" animBg="1"/>
      <p:bldP spid="61469" grpId="0" animBg="1"/>
      <p:bldP spid="61469" grpId="1" animBg="1"/>
      <p:bldP spid="61470" grpId="0" animBg="1"/>
      <p:bldP spid="61471" grpId="0" animBg="1"/>
      <p:bldP spid="61471" grpId="1" animBg="1"/>
      <p:bldP spid="61472" grpId="0" animBg="1"/>
      <p:bldP spid="61473" grpId="0" animBg="1"/>
      <p:bldP spid="61473" grpId="1" animBg="1"/>
      <p:bldP spid="61474" grpId="0" animBg="1"/>
      <p:bldP spid="61475" grpId="0" animBg="1"/>
      <p:bldP spid="61476" grpId="0" animBg="1"/>
      <p:bldP spid="61477" grpId="0" animBg="1"/>
      <p:bldP spid="61478" grpId="0" animBg="1"/>
      <p:bldP spid="61479" grpId="0" animBg="1"/>
      <p:bldP spid="61480" grpId="0" animBg="1"/>
      <p:bldP spid="61481" grpId="0" animBg="1"/>
      <p:bldP spid="6148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709</TotalTime>
  <Words>365</Words>
  <Application>Microsoft Office PowerPoint</Application>
  <PresentationFormat>Экран (4:3)</PresentationFormat>
  <Paragraphs>40</Paragraphs>
  <Slides>12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Открытая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Догадова</cp:lastModifiedBy>
  <cp:revision>77</cp:revision>
  <dcterms:created xsi:type="dcterms:W3CDTF">2011-01-22T02:27:07Z</dcterms:created>
  <dcterms:modified xsi:type="dcterms:W3CDTF">2017-02-04T13:36:40Z</dcterms:modified>
</cp:coreProperties>
</file>