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60" r:id="rId3"/>
    <p:sldId id="307" r:id="rId4"/>
    <p:sldId id="306" r:id="rId5"/>
    <p:sldId id="315" r:id="rId6"/>
    <p:sldId id="309" r:id="rId7"/>
    <p:sldId id="264" r:id="rId8"/>
    <p:sldId id="287" r:id="rId9"/>
    <p:sldId id="310" r:id="rId10"/>
    <p:sldId id="311" r:id="rId11"/>
    <p:sldId id="285" r:id="rId12"/>
    <p:sldId id="263" r:id="rId13"/>
    <p:sldId id="286" r:id="rId14"/>
    <p:sldId id="319" r:id="rId15"/>
    <p:sldId id="261" r:id="rId16"/>
    <p:sldId id="318" r:id="rId17"/>
    <p:sldId id="262" r:id="rId18"/>
    <p:sldId id="314" r:id="rId19"/>
    <p:sldId id="316" r:id="rId20"/>
    <p:sldId id="317" r:id="rId21"/>
    <p:sldId id="288" r:id="rId22"/>
    <p:sldId id="289" r:id="rId23"/>
    <p:sldId id="292" r:id="rId24"/>
    <p:sldId id="29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7AC"/>
    <a:srgbClr val="0066CC"/>
    <a:srgbClr val="272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67" d="100"/>
          <a:sy n="67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9075-1CE9-4156-A0DE-1B135AEAD9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6F01A-CE21-4A84-B933-0AE6F1DBE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5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F01A-CE21-4A84-B933-0AE6F1DBE36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73085C-7596-4C0E-8B33-28356994C37B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2D328A2-64A0-4818-A702-5EDBBB4947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3590B0-1B44-488D-91DF-5ED7C24C0A38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7B6DF7-504D-4F1E-B480-239A00EC84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37EB3C-94E1-4F85-A97E-90CC964D2A36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86256A-076E-4F6E-82FC-E9C59A2783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45FBEC-89CE-4FA8-9D87-E7C523AA3F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B8B717-DDBC-4E1B-AD51-EB67995A6BDD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C5DE83-EB92-4A45-9A98-60EDA8DB7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F4C89D-3811-4D21-8C6C-A1E2BC8FB3B2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78FCFC-5890-4ECD-8CE7-A56D593B1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81DD30-7DF4-4020-BE15-99A3FFB93BF8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6FAC2D-733A-4905-861C-2C5000720E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7F15C1-B763-4E46-82F7-39CDBEB1A76D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CCBA8F-C0F6-4375-8218-8791265DB1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8D2D97-5EDF-4A40-8D45-42FA9D267496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285004-51E2-4A38-A18E-58F29E7D15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0CB369-4971-42D3-AB04-0C71E9621A17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0D989B-98CA-4BF8-BAB8-2D8ED618CD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ABB5FD14-DE91-4A97-8CE1-5B142F218166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D76DBE-46C8-4142-8519-A4860F01A8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CC277A-57BA-4821-AECD-C134E17884EC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146A7C-3376-4FFC-B79D-AAE2936316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6D383E2-125B-4531-8A3E-288585E851A2}" type="datetimeFigureOut">
              <a:rPr lang="ru-RU" smtClean="0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4C1D72A-6FF0-4B4F-989D-1BF9B0942C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wmf"/><Relationship Id="rId1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14350" y="1772816"/>
            <a:ext cx="8229600" cy="150132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ПРАВИЛЬНЫЕ МНОГОУГОЛЬНИКИ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353468" y="3429000"/>
            <a:ext cx="4608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Геометрия, 9 класс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5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6106418" y="4015845"/>
            <a:ext cx="2823754" cy="270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76" y="1183078"/>
            <a:ext cx="84289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все вершины многоугольника лежат на  окружности, то окружность называется описанной около многоугольника, а многоугольник – вписанным в эту окружности. </a:t>
            </a:r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 rot="6560127">
            <a:off x="2771775" y="2962275"/>
            <a:ext cx="3556000" cy="3600450"/>
          </a:xfrm>
          <a:prstGeom prst="ellipse">
            <a:avLst/>
          </a:prstGeom>
          <a:solidFill>
            <a:srgbClr val="80FCED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846388" y="3097213"/>
            <a:ext cx="3140075" cy="3389312"/>
          </a:xfrm>
          <a:custGeom>
            <a:avLst/>
            <a:gdLst>
              <a:gd name="connsiteX0" fmla="*/ 1091681 w 3153747"/>
              <a:gd name="connsiteY0" fmla="*/ 0 h 3415004"/>
              <a:gd name="connsiteX1" fmla="*/ 3107094 w 3153747"/>
              <a:gd name="connsiteY1" fmla="*/ 559837 h 3415004"/>
              <a:gd name="connsiteX2" fmla="*/ 3153747 w 3153747"/>
              <a:gd name="connsiteY2" fmla="*/ 2733870 h 3415004"/>
              <a:gd name="connsiteX3" fmla="*/ 2024743 w 3153747"/>
              <a:gd name="connsiteY3" fmla="*/ 3415004 h 3415004"/>
              <a:gd name="connsiteX4" fmla="*/ 0 w 3153747"/>
              <a:gd name="connsiteY4" fmla="*/ 2230017 h 3415004"/>
              <a:gd name="connsiteX5" fmla="*/ 1091681 w 3153747"/>
              <a:gd name="connsiteY5" fmla="*/ 0 h 341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3747" h="3415004">
                <a:moveTo>
                  <a:pt x="1091681" y="0"/>
                </a:moveTo>
                <a:lnTo>
                  <a:pt x="3107094" y="559837"/>
                </a:lnTo>
                <a:lnTo>
                  <a:pt x="3153747" y="2733870"/>
                </a:lnTo>
                <a:lnTo>
                  <a:pt x="2024743" y="3415004"/>
                </a:lnTo>
                <a:lnTo>
                  <a:pt x="0" y="2230017"/>
                </a:lnTo>
                <a:lnTo>
                  <a:pt x="1091681" y="0"/>
                </a:ln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72000" y="4254281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527550" y="48069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28576" y="342376"/>
            <a:ext cx="8229600" cy="7920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Описанная окружность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7103539" y="4991991"/>
            <a:ext cx="1804383" cy="17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Теоремы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2350319" y="1514476"/>
            <a:ext cx="65881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Теорема 1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Около любого правильного многоугольника можно описать окружность, и притом только одну.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350319" y="3455750"/>
            <a:ext cx="62849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любой правильный многоугольник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вписать окружность, и притом только одну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AutoShape 7"/>
          <p:cNvSpPr>
            <a:spLocks noChangeArrowheads="1"/>
          </p:cNvSpPr>
          <p:nvPr/>
        </p:nvSpPr>
        <p:spPr bwMode="auto">
          <a:xfrm>
            <a:off x="342900" y="3420944"/>
            <a:ext cx="1714500" cy="1422519"/>
          </a:xfrm>
          <a:prstGeom prst="hexagon">
            <a:avLst>
              <a:gd name="adj" fmla="val 28906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3" name="Oval 8"/>
          <p:cNvSpPr>
            <a:spLocks noChangeArrowheads="1"/>
          </p:cNvSpPr>
          <p:nvPr/>
        </p:nvSpPr>
        <p:spPr bwMode="auto">
          <a:xfrm>
            <a:off x="461407" y="3422306"/>
            <a:ext cx="1495981" cy="142554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3682669" y="3065344"/>
            <a:ext cx="268321" cy="51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350837" y="1556165"/>
            <a:ext cx="1533525" cy="1373188"/>
            <a:chOff x="1403350" y="4365625"/>
            <a:chExt cx="1130300" cy="1079500"/>
          </a:xfrm>
        </p:grpSpPr>
        <p:sp>
          <p:nvSpPr>
            <p:cNvPr id="5127" name="Oval 16"/>
            <p:cNvSpPr>
              <a:spLocks noChangeArrowheads="1"/>
            </p:cNvSpPr>
            <p:nvPr/>
          </p:nvSpPr>
          <p:spPr bwMode="auto">
            <a:xfrm>
              <a:off x="1403350" y="4365625"/>
              <a:ext cx="1130300" cy="10795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0" name="AutoShape 17"/>
            <p:cNvSpPr>
              <a:spLocks noChangeArrowheads="1"/>
            </p:cNvSpPr>
            <p:nvPr/>
          </p:nvSpPr>
          <p:spPr bwMode="auto">
            <a:xfrm>
              <a:off x="1513338" y="4365625"/>
              <a:ext cx="910324" cy="8636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</p:grpSp>
      <p:sp>
        <p:nvSpPr>
          <p:cNvPr id="14" name="Овал 13"/>
          <p:cNvSpPr/>
          <p:nvPr/>
        </p:nvSpPr>
        <p:spPr>
          <a:xfrm>
            <a:off x="1094739" y="2242759"/>
            <a:ext cx="45719" cy="45719"/>
          </a:xfrm>
          <a:prstGeom prst="ellipse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86537" y="4148247"/>
            <a:ext cx="45719" cy="45719"/>
          </a:xfrm>
          <a:prstGeom prst="ellipse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7103539" y="4991991"/>
            <a:ext cx="1804383" cy="17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7103539" y="4991991"/>
            <a:ext cx="1804383" cy="17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70346" y="1097756"/>
            <a:ext cx="564356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Следствие 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Окружность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вписанная в правильный многоугольник, касается сторон многоугольника в их серединах.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7200" y="3413076"/>
            <a:ext cx="632776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Следствие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окружности, описанной около правильного многоугольника, совпадает с центром окружности, вписанной в тот же многоугольник.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77492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Следствия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730969" y="1118914"/>
            <a:ext cx="1633537" cy="1439863"/>
            <a:chOff x="3606" y="1207"/>
            <a:chExt cx="1029" cy="907"/>
          </a:xfrm>
        </p:grpSpPr>
        <p:sp>
          <p:nvSpPr>
            <p:cNvPr id="6155" name="AutoShape 7"/>
            <p:cNvSpPr>
              <a:spLocks noChangeArrowheads="1"/>
            </p:cNvSpPr>
            <p:nvPr/>
          </p:nvSpPr>
          <p:spPr bwMode="auto">
            <a:xfrm>
              <a:off x="3606" y="1207"/>
              <a:ext cx="1029" cy="90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48" name="Oval 8"/>
            <p:cNvSpPr>
              <a:spLocks noChangeArrowheads="1"/>
            </p:cNvSpPr>
            <p:nvPr/>
          </p:nvSpPr>
          <p:spPr bwMode="auto">
            <a:xfrm>
              <a:off x="3833" y="1525"/>
              <a:ext cx="576" cy="5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834007" y="3234156"/>
            <a:ext cx="1670050" cy="1643063"/>
            <a:chOff x="3777" y="2750"/>
            <a:chExt cx="917" cy="905"/>
          </a:xfrm>
        </p:grpSpPr>
        <p:grpSp>
          <p:nvGrpSpPr>
            <p:cNvPr id="6151" name="Group 26"/>
            <p:cNvGrpSpPr>
              <a:grpSpLocks/>
            </p:cNvGrpSpPr>
            <p:nvPr/>
          </p:nvGrpSpPr>
          <p:grpSpPr bwMode="auto">
            <a:xfrm>
              <a:off x="3777" y="2750"/>
              <a:ext cx="917" cy="905"/>
              <a:chOff x="3787" y="2750"/>
              <a:chExt cx="907" cy="907"/>
            </a:xfrm>
          </p:grpSpPr>
          <p:sp>
            <p:nvSpPr>
              <p:cNvPr id="6153" name="Oval 24"/>
              <p:cNvSpPr>
                <a:spLocks noChangeArrowheads="1"/>
              </p:cNvSpPr>
              <p:nvPr/>
            </p:nvSpPr>
            <p:spPr bwMode="auto">
              <a:xfrm>
                <a:off x="3787" y="2750"/>
                <a:ext cx="907" cy="9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46" name="Rectangle 25"/>
              <p:cNvSpPr>
                <a:spLocks noChangeArrowheads="1"/>
              </p:cNvSpPr>
              <p:nvPr/>
            </p:nvSpPr>
            <p:spPr bwMode="auto">
              <a:xfrm>
                <a:off x="3923" y="2886"/>
                <a:ext cx="635" cy="62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6152" name="Oval 27"/>
            <p:cNvSpPr>
              <a:spLocks noChangeArrowheads="1"/>
            </p:cNvSpPr>
            <p:nvPr/>
          </p:nvSpPr>
          <p:spPr bwMode="auto">
            <a:xfrm>
              <a:off x="3923" y="2886"/>
              <a:ext cx="628" cy="6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7" name="Овал 6"/>
          <p:cNvSpPr/>
          <p:nvPr/>
        </p:nvSpPr>
        <p:spPr>
          <a:xfrm>
            <a:off x="7648904" y="402014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47737" y="208093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70346" y="1231329"/>
            <a:ext cx="611787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Градусная мера дуги равна градусной мере соответствующего центрального угла.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7200" y="3534062"/>
            <a:ext cx="63277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Теорема 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Градусная мера вписанного угла равна половине дуги, на которую он опирается.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77492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Теоремы о дугах (повторение)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6753608" y="1884333"/>
            <a:ext cx="761934" cy="7276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15542" y="1884333"/>
            <a:ext cx="512842" cy="91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8404389">
            <a:off x="7210057" y="1718417"/>
            <a:ext cx="580974" cy="574559"/>
          </a:xfrm>
          <a:prstGeom prst="arc">
            <a:avLst>
              <a:gd name="adj1" fmla="val 16047699"/>
              <a:gd name="adj2" fmla="val 3155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468649" y="1025506"/>
            <a:ext cx="2063791" cy="188813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6483647" y="3573016"/>
            <a:ext cx="2048794" cy="188813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folHlink"/>
              </a:solidFill>
              <a:latin typeface="Calibri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6468649" y="3573016"/>
            <a:ext cx="1199696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668344" y="3599010"/>
            <a:ext cx="1018456" cy="14757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Дуга 34"/>
          <p:cNvSpPr/>
          <p:nvPr/>
        </p:nvSpPr>
        <p:spPr>
          <a:xfrm rot="8404389">
            <a:off x="7377858" y="3532538"/>
            <a:ext cx="580974" cy="574559"/>
          </a:xfrm>
          <a:prstGeom prst="arc">
            <a:avLst>
              <a:gd name="adj1" fmla="val 15036273"/>
              <a:gd name="adj2" fmla="val 3155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190169" y="2255945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40°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88224" y="294018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i="0" dirty="0"/>
              <a:t>Дуга</a:t>
            </a:r>
            <a:r>
              <a:rPr lang="ru-RU" dirty="0"/>
              <a:t> АС = </a:t>
            </a:r>
            <a:r>
              <a:rPr lang="ru-RU" i="0" dirty="0"/>
              <a:t>40°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45744" y="2544306"/>
            <a:ext cx="28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56296" y="2571572"/>
            <a:ext cx="28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73062" y="1511369"/>
            <a:ext cx="28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80313" y="410557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35°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97773" y="54611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Дуга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= 70°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68649" y="5116542"/>
            <a:ext cx="28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73624" y="4952057"/>
            <a:ext cx="28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71418" y="3258956"/>
            <a:ext cx="28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pic>
        <p:nvPicPr>
          <p:cNvPr id="23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372626" y="5111823"/>
            <a:ext cx="1644825" cy="15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260350" y="1295400"/>
            <a:ext cx="3600450" cy="360045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Восьмиугольник 22"/>
          <p:cNvSpPr>
            <a:spLocks noChangeArrowheads="1"/>
          </p:cNvSpPr>
          <p:nvPr/>
        </p:nvSpPr>
        <p:spPr bwMode="auto">
          <a:xfrm>
            <a:off x="438150" y="1428750"/>
            <a:ext cx="3244850" cy="3333750"/>
          </a:xfrm>
          <a:prstGeom prst="octagon">
            <a:avLst>
              <a:gd name="adj" fmla="val 29287"/>
            </a:avLst>
          </a:prstGeom>
          <a:gradFill flip="none" rotWithShape="1">
            <a:gsLst>
              <a:gs pos="0">
                <a:srgbClr val="80FCED">
                  <a:alpha val="55000"/>
                </a:srgbClr>
              </a:gs>
              <a:gs pos="100000">
                <a:srgbClr val="52A298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549400" y="2673350"/>
            <a:ext cx="568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Century Gothic" pitchFamily="34" charset="0"/>
              </a:rPr>
              <a:t>О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371600" y="3384550"/>
            <a:ext cx="503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latin typeface="Century Gothic" pitchFamily="34" charset="0"/>
              </a:rPr>
              <a:t>R</a:t>
            </a:r>
            <a:endParaRPr lang="ru-RU" sz="3600" b="1" i="1">
              <a:latin typeface="Century Gothic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038350" y="3917950"/>
            <a:ext cx="3603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i="1">
                <a:latin typeface="Century Gothic" pitchFamily="34" charset="0"/>
              </a:rPr>
              <a:t>r</a:t>
            </a:r>
            <a:endParaRPr lang="ru-RU" sz="3600" b="1" i="1">
              <a:latin typeface="Century Gothic" pitchFamily="34" charset="0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1371600" y="3117850"/>
            <a:ext cx="711200" cy="1644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082800" y="3162300"/>
            <a:ext cx="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038350" y="30734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860550" y="4495800"/>
            <a:ext cx="214313" cy="261938"/>
          </a:xfrm>
          <a:custGeom>
            <a:avLst/>
            <a:gdLst>
              <a:gd name="connsiteX0" fmla="*/ 9331 w 214604"/>
              <a:gd name="connsiteY0" fmla="*/ 261257 h 261257"/>
              <a:gd name="connsiteX1" fmla="*/ 0 w 214604"/>
              <a:gd name="connsiteY1" fmla="*/ 0 h 261257"/>
              <a:gd name="connsiteX2" fmla="*/ 214604 w 214604"/>
              <a:gd name="connsiteY2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604" h="261257">
                <a:moveTo>
                  <a:pt x="9331" y="261257"/>
                </a:moveTo>
                <a:lnTo>
                  <a:pt x="0" y="0"/>
                </a:lnTo>
                <a:lnTo>
                  <a:pt x="214604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1505744" y="4761706"/>
            <a:ext cx="2667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305844" y="4761706"/>
            <a:ext cx="2667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15"/>
          <p:cNvSpPr>
            <a:spLocks noChangeShapeType="1"/>
          </p:cNvSpPr>
          <p:nvPr/>
        </p:nvSpPr>
        <p:spPr bwMode="auto">
          <a:xfrm flipH="1" flipV="1">
            <a:off x="2082800" y="3117850"/>
            <a:ext cx="666750" cy="1644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571750" y="4673600"/>
            <a:ext cx="792163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latin typeface="Century Gothic" pitchFamily="34" charset="0"/>
              </a:rPr>
              <a:t>А</a:t>
            </a:r>
            <a:r>
              <a:rPr lang="ru-RU" sz="3600" b="1" i="1" baseline="-25000" dirty="0">
                <a:latin typeface="Century Gothic" pitchFamily="34" charset="0"/>
              </a:rPr>
              <a:t>2</a:t>
            </a:r>
            <a:endParaRPr lang="ru-RU" sz="3600" b="1" i="1" dirty="0">
              <a:latin typeface="Century Gothic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838200" y="4673600"/>
            <a:ext cx="755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latin typeface="Century Gothic" pitchFamily="34" charset="0"/>
              </a:rPr>
              <a:t>А</a:t>
            </a:r>
            <a:r>
              <a:rPr lang="ru-RU" sz="3600" b="1" i="1" baseline="-25000" dirty="0">
                <a:latin typeface="Century Gothic" pitchFamily="34" charset="0"/>
              </a:rPr>
              <a:t>1</a:t>
            </a:r>
            <a:endParaRPr lang="ru-RU" sz="3600" b="1" i="1" dirty="0">
              <a:latin typeface="Century Gothic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638550" y="1784350"/>
            <a:ext cx="755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latin typeface="Century Gothic" pitchFamily="34" charset="0"/>
              </a:rPr>
              <a:t>А</a:t>
            </a:r>
            <a:r>
              <a:rPr lang="ru-RU" sz="3600" b="1" i="1" baseline="-25000" dirty="0">
                <a:latin typeface="Century Gothic" pitchFamily="34" charset="0"/>
              </a:rPr>
              <a:t>4</a:t>
            </a:r>
            <a:endParaRPr lang="ru-RU" sz="3600" b="1" i="1" dirty="0">
              <a:latin typeface="Century Gothic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594100" y="3562350"/>
            <a:ext cx="755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latin typeface="Century Gothic" pitchFamily="34" charset="0"/>
              </a:rPr>
              <a:t>А</a:t>
            </a:r>
            <a:r>
              <a:rPr lang="ru-RU" sz="3600" b="1" i="1" baseline="-25000" dirty="0">
                <a:latin typeface="Century Gothic" pitchFamily="34" charset="0"/>
              </a:rPr>
              <a:t>3</a:t>
            </a:r>
            <a:endParaRPr lang="ru-RU" sz="3600" b="1" i="1" dirty="0">
              <a:latin typeface="Century Gothic" pitchFamily="34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2082800" y="2362200"/>
            <a:ext cx="1644650" cy="755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 flipV="1">
            <a:off x="2082800" y="3117850"/>
            <a:ext cx="1644650" cy="71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071934" y="1000108"/>
          <a:ext cx="4746346" cy="126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3" imgW="1473120" imgH="393480" progId="Equation.DSMT4">
                  <p:embed/>
                </p:oleObj>
              </mc:Choice>
              <mc:Fallback>
                <p:oleObj name="Equation" r:id="rId3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1000108"/>
                        <a:ext cx="4746346" cy="1268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500562" y="2428868"/>
          <a:ext cx="3193970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5" imgW="977760" imgH="393480" progId="Equation.DSMT4">
                  <p:embed/>
                </p:oleObj>
              </mc:Choice>
              <mc:Fallback>
                <p:oleObj name="Equation" r:id="rId5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2428868"/>
                        <a:ext cx="3193970" cy="1285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739442"/>
              </p:ext>
            </p:extLst>
          </p:nvPr>
        </p:nvGraphicFramePr>
        <p:xfrm>
          <a:off x="7715272" y="2357430"/>
          <a:ext cx="1105200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7" imgW="304560" imgH="393480" progId="Equation.DSMT4">
                  <p:embed/>
                </p:oleObj>
              </mc:Choice>
              <mc:Fallback>
                <p:oleObj name="Equation" r:id="rId7" imgW="30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2357430"/>
                        <a:ext cx="1105200" cy="14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857752" y="3786190"/>
          <a:ext cx="2807537" cy="155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9" imgW="711000" imgH="393480" progId="Equation.DSMT4">
                  <p:embed/>
                </p:oleObj>
              </mc:Choice>
              <mc:Fallback>
                <p:oleObj name="Equation" r:id="rId9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3786190"/>
                        <a:ext cx="2807537" cy="1554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349750" y="3786190"/>
            <a:ext cx="3929090" cy="16430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786050" y="5572140"/>
          <a:ext cx="6049403" cy="74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11" imgW="1650960" imgH="203040" progId="Equation.DSMT4">
                  <p:embed/>
                </p:oleObj>
              </mc:Choice>
              <mc:Fallback>
                <p:oleObj name="Equation" r:id="rId11" imgW="1650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5572140"/>
                        <a:ext cx="6049403" cy="744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403523" y="340059"/>
            <a:ext cx="82908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Формула площади правильного многоугольника</a:t>
            </a:r>
          </a:p>
        </p:txBody>
      </p:sp>
    </p:spTree>
    <p:extLst>
      <p:ext uri="{BB962C8B-B14F-4D97-AF65-F5344CB8AC3E}">
        <p14:creationId xmlns:p14="http://schemas.microsoft.com/office/powerpoint/2010/main" val="30023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  <p:bldP spid="6153" grpId="0" autoUpdateAnimBg="0"/>
      <p:bldP spid="6154" grpId="0" autoUpdateAnimBg="0"/>
      <p:bldP spid="6155" grpId="0" autoUpdateAnimBg="0"/>
      <p:bldP spid="6159" grpId="0" animBg="1"/>
      <p:bldP spid="6160" grpId="0" animBg="1"/>
      <p:bldP spid="6150" grpId="0" animBg="1" autoUpdateAnimBg="0"/>
      <p:bldP spid="24" grpId="0" animBg="1"/>
      <p:bldP spid="26" grpId="0" autoUpdateAnimBg="0"/>
      <p:bldP spid="27" grpId="0" autoUpdateAnimBg="0"/>
      <p:bldP spid="28" grpId="0" autoUpdateAnimBg="0"/>
      <p:bldP spid="31" grpId="0" autoUpdateAnimBg="0"/>
      <p:bldP spid="32" grpId="0" animBg="1"/>
      <p:bldP spid="33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63" y="142875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00064" y="794889"/>
            <a:ext cx="715721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Площадь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правильного многоугольника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2844" y="3005517"/>
            <a:ext cx="692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Сторона правильного многоугольника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50949" y="4778835"/>
            <a:ext cx="5893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Радиус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вписанной окружности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61776"/>
            <a:ext cx="8229600" cy="7920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Формулы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61768" y="3644129"/>
                <a:ext cx="3260123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𝒕𝒈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𝟏𝟖𝟎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768" y="3644129"/>
                <a:ext cx="3260123" cy="1017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4843" y="3648269"/>
                <a:ext cx="350217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𝟏𝟖𝟎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3" y="3648269"/>
                <a:ext cx="3502177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16858" y="5302055"/>
                <a:ext cx="3036280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𝟏𝟖𝟎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858" y="5302055"/>
                <a:ext cx="3036280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35766" y="1274930"/>
                <a:ext cx="188051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𝑷𝒓</m:t>
                      </m:r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766" y="1274930"/>
                <a:ext cx="1880515" cy="1014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72051" y="2205298"/>
            <a:ext cx="492589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периметра многоугольника, </a:t>
            </a:r>
          </a:p>
          <a:p>
            <a:pPr eaLnBrk="1" hangingPunct="1"/>
            <a:r>
              <a:rPr lang="en-US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радиус вписанной окружности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5553" y="3971937"/>
            <a:ext cx="73289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7103539" y="4991991"/>
            <a:ext cx="1804383" cy="17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475168" y="1347339"/>
            <a:ext cx="1964545" cy="9529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4842" y="3586163"/>
            <a:ext cx="3502177" cy="1192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92659" y="3560694"/>
            <a:ext cx="3502177" cy="1192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16859" y="5302451"/>
            <a:ext cx="3036280" cy="10840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  <p:bldP spid="11" grpId="0"/>
      <p:bldP spid="12" grpId="0"/>
      <p:bldP spid="6" grpId="0"/>
      <p:bldP spid="15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Grp="1" noChangeAspect="1"/>
          </p:cNvGraphicFramePr>
          <p:nvPr>
            <p:ph type="title" sz="quarter"/>
            <p:extLst>
              <p:ext uri="{D42A27DB-BD31-4B8C-83A1-F6EECF244321}">
                <p14:modId xmlns:p14="http://schemas.microsoft.com/office/powerpoint/2010/main" val="163410040"/>
              </p:ext>
            </p:extLst>
          </p:nvPr>
        </p:nvGraphicFramePr>
        <p:xfrm>
          <a:off x="2555776" y="16619"/>
          <a:ext cx="439261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" imgW="1041120" imgH="419040" progId="Equation.DSMT4">
                  <p:embed/>
                </p:oleObj>
              </mc:Choice>
              <mc:Fallback>
                <p:oleObj name="Equation" r:id="rId3" imgW="1041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6619"/>
                        <a:ext cx="4392613" cy="1768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33298159"/>
              </p:ext>
            </p:extLst>
          </p:nvPr>
        </p:nvGraphicFramePr>
        <p:xfrm>
          <a:off x="755576" y="2080121"/>
          <a:ext cx="792003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Формула" r:id="rId5" imgW="2806560" imgH="431640" progId="Equation.3">
                  <p:embed/>
                </p:oleObj>
              </mc:Choice>
              <mc:Fallback>
                <p:oleObj name="Формула" r:id="rId5" imgW="280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080121"/>
                        <a:ext cx="7920037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75880326"/>
              </p:ext>
            </p:extLst>
          </p:nvPr>
        </p:nvGraphicFramePr>
        <p:xfrm>
          <a:off x="811435" y="3752850"/>
          <a:ext cx="8243887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Формула" r:id="rId7" imgW="2882880" imgH="431640" progId="Equation.3">
                  <p:embed/>
                </p:oleObj>
              </mc:Choice>
              <mc:Fallback>
                <p:oleObj name="Формула" r:id="rId7" imgW="2882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435" y="3752850"/>
                        <a:ext cx="8243887" cy="123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40635800"/>
              </p:ext>
            </p:extLst>
          </p:nvPr>
        </p:nvGraphicFramePr>
        <p:xfrm>
          <a:off x="881285" y="5519738"/>
          <a:ext cx="73437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Формула" r:id="rId9" imgW="2565360" imgH="419040" progId="Equation.3">
                  <p:embed/>
                </p:oleObj>
              </mc:Choice>
              <mc:Fallback>
                <p:oleObj name="Формула" r:id="rId9" imgW="2565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285" y="5519738"/>
                        <a:ext cx="7343775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881285" y="1556792"/>
            <a:ext cx="20161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>
                <a:solidFill>
                  <a:srgbClr val="000000"/>
                </a:solidFill>
              </a:rPr>
              <a:t> = 3</a:t>
            </a: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881285" y="3248025"/>
            <a:ext cx="2087562" cy="504825"/>
          </a:xfrm>
          <a:prstGeom prst="rect">
            <a:avLst/>
          </a:prstGeom>
          <a:solidFill>
            <a:srgbClr val="EDD7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>
                <a:solidFill>
                  <a:srgbClr val="000000"/>
                </a:solidFill>
              </a:rPr>
              <a:t> = 4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900113" y="4948238"/>
            <a:ext cx="2087562" cy="504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>
                <a:solidFill>
                  <a:srgbClr val="000000"/>
                </a:solidFill>
              </a:rPr>
              <a:t> = 6</a:t>
            </a:r>
          </a:p>
        </p:txBody>
      </p:sp>
    </p:spTree>
    <p:extLst>
      <p:ext uri="{BB962C8B-B14F-4D97-AF65-F5344CB8AC3E}">
        <p14:creationId xmlns:p14="http://schemas.microsoft.com/office/powerpoint/2010/main" val="459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 animBg="1"/>
      <p:bldP spid="32787" grpId="0" animBg="1"/>
      <p:bldP spid="327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5512643" y="5373584"/>
            <a:ext cx="1403970" cy="13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4351" y="154359"/>
            <a:ext cx="8229600" cy="76584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Формулы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597270" y="871538"/>
            <a:ext cx="1574429" cy="1499691"/>
          </a:xfrm>
          <a:prstGeom prst="triangle">
            <a:avLst>
              <a:gd name="adj" fmla="val 5096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3929063" y="1054472"/>
            <a:ext cx="1400176" cy="143155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6703665" y="885826"/>
            <a:ext cx="1981176" cy="1614487"/>
          </a:xfrm>
          <a:prstGeom prst="hexagon">
            <a:avLst>
              <a:gd name="adj" fmla="val 28808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788157"/>
              </p:ext>
            </p:extLst>
          </p:nvPr>
        </p:nvGraphicFramePr>
        <p:xfrm>
          <a:off x="237695" y="2996952"/>
          <a:ext cx="2324174" cy="94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Формула" r:id="rId4" imgW="622080" imgH="253800" progId="Equation.3">
                  <p:embed/>
                </p:oleObj>
              </mc:Choice>
              <mc:Fallback>
                <p:oleObj name="Формула" r:id="rId4" imgW="62208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95" y="2996952"/>
                        <a:ext cx="2324174" cy="948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490832"/>
              </p:ext>
            </p:extLst>
          </p:nvPr>
        </p:nvGraphicFramePr>
        <p:xfrm>
          <a:off x="3426335" y="2996952"/>
          <a:ext cx="246278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Формула" r:id="rId6" imgW="634725" imgH="241195" progId="Equation.3">
                  <p:embed/>
                </p:oleObj>
              </mc:Choice>
              <mc:Fallback>
                <p:oleObj name="Формула" r:id="rId6" imgW="634725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335" y="2996952"/>
                        <a:ext cx="2462780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600175"/>
              </p:ext>
            </p:extLst>
          </p:nvPr>
        </p:nvGraphicFramePr>
        <p:xfrm>
          <a:off x="6880596" y="2996952"/>
          <a:ext cx="1627313" cy="920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Формула" r:id="rId8" imgW="444307" imgH="228501" progId="Equation.3">
                  <p:embed/>
                </p:oleObj>
              </mc:Choice>
              <mc:Fallback>
                <p:oleObj name="Формула" r:id="rId8" imgW="444307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596" y="2996952"/>
                        <a:ext cx="1627313" cy="920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97328"/>
              </p:ext>
            </p:extLst>
          </p:nvPr>
        </p:nvGraphicFramePr>
        <p:xfrm>
          <a:off x="196352" y="3861048"/>
          <a:ext cx="2664296" cy="1023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Формула" r:id="rId10" imgW="660113" imgH="253890" progId="Equation.3">
                  <p:embed/>
                </p:oleObj>
              </mc:Choice>
              <mc:Fallback>
                <p:oleObj name="Формула" r:id="rId10" imgW="660113" imgH="2538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52" y="3861048"/>
                        <a:ext cx="2664296" cy="1023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609426"/>
              </p:ext>
            </p:extLst>
          </p:nvPr>
        </p:nvGraphicFramePr>
        <p:xfrm>
          <a:off x="3671245" y="4005064"/>
          <a:ext cx="2013222" cy="900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Формула" r:id="rId12" imgW="482181" imgH="215713" progId="Equation.3">
                  <p:embed/>
                </p:oleObj>
              </mc:Choice>
              <mc:Fallback>
                <p:oleObj name="Формула" r:id="rId12" imgW="482181" imgH="2157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45" y="4005064"/>
                        <a:ext cx="2013222" cy="900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485597"/>
              </p:ext>
            </p:extLst>
          </p:nvPr>
        </p:nvGraphicFramePr>
        <p:xfrm>
          <a:off x="6777326" y="3789040"/>
          <a:ext cx="1931662" cy="148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Формула" r:id="rId14" imgW="545863" imgH="418918" progId="Equation.3">
                  <p:embed/>
                </p:oleObj>
              </mc:Choice>
              <mc:Fallback>
                <p:oleObj name="Формула" r:id="rId14" imgW="545863" imgH="41891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326" y="3789040"/>
                        <a:ext cx="1931662" cy="1481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единительная линия 9"/>
          <p:cNvCxnSpPr>
            <a:endCxn id="3" idx="2"/>
          </p:cNvCxnSpPr>
          <p:nvPr/>
        </p:nvCxnSpPr>
        <p:spPr>
          <a:xfrm flipH="1">
            <a:off x="597270" y="1844824"/>
            <a:ext cx="792090" cy="5264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3" idx="3"/>
          </p:cNvCxnSpPr>
          <p:nvPr/>
        </p:nvCxnSpPr>
        <p:spPr>
          <a:xfrm>
            <a:off x="1389361" y="1844824"/>
            <a:ext cx="10238" cy="5264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43436" y="1791171"/>
            <a:ext cx="14289" cy="680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39791" y="1800225"/>
            <a:ext cx="689359" cy="660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67887" y="854056"/>
            <a:ext cx="2063791" cy="188813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3592100" y="820718"/>
            <a:ext cx="2063791" cy="188813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6649625" y="748507"/>
            <a:ext cx="2063791" cy="188813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7667231" y="1753343"/>
            <a:ext cx="14289" cy="746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164289" y="1764784"/>
            <a:ext cx="510086" cy="705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7172"/>
          <p:cNvSpPr txBox="1"/>
          <p:nvPr/>
        </p:nvSpPr>
        <p:spPr>
          <a:xfrm>
            <a:off x="1384484" y="186984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66CC"/>
                </a:solidFill>
              </a:rPr>
              <a:t>r</a:t>
            </a:r>
            <a:endParaRPr lang="ru-RU" sz="2800" b="1" i="1" dirty="0">
              <a:solidFill>
                <a:srgbClr val="0066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57725" y="1912245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66CC"/>
                </a:solidFill>
              </a:rPr>
              <a:t>r</a:t>
            </a:r>
            <a:endParaRPr lang="ru-RU" sz="2800" b="1" i="1" dirty="0">
              <a:solidFill>
                <a:srgbClr val="0066C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94253" y="186984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66CC"/>
                </a:solidFill>
              </a:rPr>
              <a:t>r</a:t>
            </a:r>
            <a:endParaRPr lang="ru-RU" sz="2800" b="1" i="1" dirty="0">
              <a:solidFill>
                <a:srgbClr val="0066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2489" y="164167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R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96438" y="169830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R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05700" y="1681089"/>
            <a:ext cx="31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R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914400" y="1460060"/>
            <a:ext cx="942975" cy="886445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3939791" y="1054472"/>
            <a:ext cx="1389448" cy="1405979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6829426" y="885826"/>
            <a:ext cx="1714500" cy="1598171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folHlink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1573" y="2179350"/>
                <a:ext cx="15401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3" y="2179350"/>
                <a:ext cx="1540126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78740" y="2297004"/>
                <a:ext cx="15401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740" y="2297004"/>
                <a:ext cx="1540126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16613" y="2297004"/>
                <a:ext cx="15401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3" y="2297004"/>
                <a:ext cx="1540126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415553" y="5337184"/>
            <a:ext cx="20161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>
                <a:solidFill>
                  <a:srgbClr val="000000"/>
                </a:solidFill>
              </a:rPr>
              <a:t> = 3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3537232" y="5337182"/>
            <a:ext cx="2087562" cy="504825"/>
          </a:xfrm>
          <a:prstGeom prst="rect">
            <a:avLst/>
          </a:prstGeom>
          <a:solidFill>
            <a:srgbClr val="EDD7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>
                <a:solidFill>
                  <a:srgbClr val="000000"/>
                </a:solidFill>
              </a:rPr>
              <a:t> = 4</a:t>
            </a: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6829426" y="5337183"/>
            <a:ext cx="2087562" cy="504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>
                <a:solidFill>
                  <a:srgbClr val="000000"/>
                </a:solidFill>
              </a:rPr>
              <a:t>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8" grpId="0" animBg="1"/>
      <p:bldP spid="50" grpId="0" animBg="1"/>
      <p:bldP spid="52" grpId="0" animBg="1"/>
      <p:bldP spid="53" grpId="0" animBg="1"/>
      <p:bldP spid="34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3094" y="1320956"/>
            <a:ext cx="4340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Правильные многоугольники были известны еще в глубокой древности. В египетских и вавилонских старинных памятниках встречаются правильные четырехугольники, шестиугольники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восьмиугольники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виде изображений на стенах и украшений, высеченных их камня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4351" y="332656"/>
            <a:ext cx="8229600" cy="76584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Историческая справка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 descr="C:\Documents and Settings\Admin\Мои документы\Учёные\klad3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3" y="1320956"/>
            <a:ext cx="3467323" cy="426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4351" y="332656"/>
            <a:ext cx="8229600" cy="76584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Многоугольники в природе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9151" y="1190947"/>
            <a:ext cx="4139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Правильные многоугольники встречаются в природе. Один из примеров – пчелиные соты, которые представляют собой прямоугольник, покрытый правильными шестиугольниками. На этих шестиугольниках пчёлы выращивают из воска ячейки. В них пчёлы и откладывают мёд, а за тем снова покрывают сплошным прямоугольником из воска.</a:t>
            </a:r>
          </a:p>
        </p:txBody>
      </p:sp>
      <p:pic>
        <p:nvPicPr>
          <p:cNvPr id="6" name="Picture 7" descr="Файл:Honey co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t="-1094"/>
          <a:stretch/>
        </p:blipFill>
        <p:spPr bwMode="auto">
          <a:xfrm>
            <a:off x="323528" y="1150255"/>
            <a:ext cx="3698937" cy="339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 descr="0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"/>
          <a:stretch/>
        </p:blipFill>
        <p:spPr bwMode="auto">
          <a:xfrm>
            <a:off x="1852717" y="3573016"/>
            <a:ext cx="2631326" cy="23796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75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70291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Определение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84187" y="1196752"/>
            <a:ext cx="8175625" cy="1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Правильным многоугольником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выпуклый многоугольник, у которого все углы равны и все стороны равны.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ru-RU" sz="1600" dirty="0">
              <a:latin typeface="Calibri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043608" y="3020938"/>
            <a:ext cx="1628775" cy="13573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437732" y="3020938"/>
            <a:ext cx="1643063" cy="15716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5508104" y="2913781"/>
            <a:ext cx="1785938" cy="1571625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4595415" y="4902199"/>
            <a:ext cx="1500187" cy="1285875"/>
          </a:xfrm>
          <a:prstGeom prst="hexagon">
            <a:avLst>
              <a:gd name="adj" fmla="val 28907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214563" y="5000625"/>
            <a:ext cx="1308100" cy="12160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7103539" y="4991991"/>
            <a:ext cx="1804383" cy="17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2430"/>
          <a:stretch/>
        </p:blipFill>
        <p:spPr bwMode="auto">
          <a:xfrm rot="5400000">
            <a:off x="5085124" y="587875"/>
            <a:ext cx="2592288" cy="39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КУББАТ АЛЬ-ХАЗНА (сокровищниц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86567"/>
            <a:ext cx="3550567" cy="473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1" b="12450"/>
          <a:stretch/>
        </p:blipFill>
        <p:spPr bwMode="auto">
          <a:xfrm rot="2160432">
            <a:off x="5331036" y="3748527"/>
            <a:ext cx="2100466" cy="260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150px-stop_sign_mutc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77682"/>
            <a:ext cx="2232720" cy="223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4351" y="332656"/>
            <a:ext cx="8229600" cy="76584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Многоугольники вокруг нас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4351" y="332656"/>
            <a:ext cx="8229600" cy="76584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 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дворе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клумба квадратной формы. Весной мы будем высаживать цветы на нашу клумбу. Сначала высаживать будем ландыши по окружности, которую можно вписать квадратную клумбу. Затем тюльпаны в форме квадрата, вписанного в окружность. Сколько саженцев ландышей и клубней тюльпанов нужно высадить, если размеры клумбы 6 на 6 квадратных метров. Высаживать цветы  нужно через каждые 20 см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6"/>
          <p:cNvGrpSpPr>
            <a:grpSpLocks noChangeAspect="1"/>
          </p:cNvGrpSpPr>
          <p:nvPr/>
        </p:nvGrpSpPr>
        <p:grpSpPr bwMode="auto">
          <a:xfrm>
            <a:off x="5734181" y="1741724"/>
            <a:ext cx="3154603" cy="2853804"/>
            <a:chOff x="2281" y="8211"/>
            <a:chExt cx="2965" cy="2648"/>
          </a:xfrm>
        </p:grpSpPr>
        <p:sp>
          <p:nvSpPr>
            <p:cNvPr id="6" name="AutoShape 27"/>
            <p:cNvSpPr>
              <a:spLocks noChangeAspect="1" noChangeArrowheads="1"/>
            </p:cNvSpPr>
            <p:nvPr/>
          </p:nvSpPr>
          <p:spPr bwMode="auto">
            <a:xfrm>
              <a:off x="2281" y="8211"/>
              <a:ext cx="2965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2705" y="8629"/>
              <a:ext cx="2003" cy="181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Oval 29"/>
            <p:cNvSpPr>
              <a:spLocks noChangeArrowheads="1"/>
            </p:cNvSpPr>
            <p:nvPr/>
          </p:nvSpPr>
          <p:spPr bwMode="auto">
            <a:xfrm>
              <a:off x="2705" y="8629"/>
              <a:ext cx="2003" cy="181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 flipH="1">
              <a:off x="2705" y="8629"/>
              <a:ext cx="974" cy="90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>
              <a:off x="2705" y="9563"/>
              <a:ext cx="974" cy="88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3707" y="8629"/>
              <a:ext cx="1001" cy="90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 flipH="1">
              <a:off x="3690" y="9535"/>
              <a:ext cx="1018" cy="89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900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4351" y="332656"/>
            <a:ext cx="8229600" cy="76584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 2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" y="1304657"/>
            <a:ext cx="48497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кондитерском цехе сделали круглый торт, радиусом 18 см. Для упаковки есть два типа коробок: квадратной формы и формы правильного шестиугольника. В какую коробку войдет торт, если сторона квадратной коробки </a:t>
            </a:r>
            <a:endParaRPr lang="en-US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см,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другой коробки – 20 см. 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004048" y="4862343"/>
            <a:ext cx="1751768" cy="1512317"/>
          </a:xfrm>
          <a:prstGeom prst="hexagon">
            <a:avLst>
              <a:gd name="adj" fmla="val 31814"/>
              <a:gd name="vf" fmla="val 11547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020272" y="4844087"/>
            <a:ext cx="1512168" cy="1466301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3" descr="C:\Documents and Settings\Admin\Мои документы\РИСУНКИ\Пища\Торт  Пирог\Копия Рисунок1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72" y="1772816"/>
            <a:ext cx="3060179" cy="21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78966" y="6305701"/>
            <a:ext cx="1037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76134" y="6305701"/>
            <a:ext cx="1037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85022" y="1162234"/>
            <a:ext cx="1728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18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8881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3276600" y="2743199"/>
            <a:ext cx="2952750" cy="2557463"/>
          </a:xfrm>
          <a:prstGeom prst="triangle">
            <a:avLst>
              <a:gd name="adj" fmla="val 50484"/>
            </a:avLst>
          </a:prstGeom>
          <a:solidFill>
            <a:srgbClr val="FF9933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6" descr="Дуб"/>
          <p:cNvSpPr txBox="1">
            <a:spLocks noChangeArrowheads="1"/>
          </p:cNvSpPr>
          <p:nvPr/>
        </p:nvSpPr>
        <p:spPr bwMode="auto">
          <a:xfrm rot="3575262">
            <a:off x="5247248" y="3580541"/>
            <a:ext cx="1271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3924300" y="3933825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H="1">
            <a:off x="5437188" y="3933825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3276600" y="5300663"/>
            <a:ext cx="2952750" cy="215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2895600" y="2743200"/>
            <a:ext cx="3671888" cy="6553200"/>
          </a:xfrm>
          <a:prstGeom prst="can">
            <a:avLst>
              <a:gd name="adj" fmla="val 8923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 flipV="1">
            <a:off x="4716463" y="51577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Oval 13" descr="Дуб"/>
          <p:cNvSpPr>
            <a:spLocks noChangeArrowheads="1"/>
          </p:cNvSpPr>
          <p:nvPr/>
        </p:nvSpPr>
        <p:spPr bwMode="auto">
          <a:xfrm>
            <a:off x="4643438" y="4365625"/>
            <a:ext cx="144462" cy="1428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3276600" y="4437063"/>
            <a:ext cx="1439863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14351" y="332656"/>
            <a:ext cx="8229600" cy="76584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 1090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350" y="1098501"/>
            <a:ext cx="794608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Сечение головки газового вентиля имеет форму правильного треугольника, сторона которого равна 3 см. Каким должен быть минимальный диаметр круглого железного стержня, из которого изготовляют вентиль?</a:t>
            </a:r>
          </a:p>
          <a:p>
            <a:pPr eaLnBrk="1" hangingPunct="1">
              <a:defRPr/>
            </a:pP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1042988" y="4292600"/>
            <a:ext cx="4681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 b="0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1676400" y="4572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>
              <a:solidFill>
                <a:srgbClr val="0D4E89"/>
              </a:solidFill>
            </a:endParaRPr>
          </a:p>
        </p:txBody>
      </p:sp>
      <p:sp>
        <p:nvSpPr>
          <p:cNvPr id="4105" name="Rectangle 2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>
                <a:solidFill>
                  <a:srgbClr val="0D4E89"/>
                </a:solidFill>
              </a:rPr>
              <a:t/>
            </a:r>
            <a:br>
              <a:rPr lang="ru-RU" sz="2400">
                <a:solidFill>
                  <a:srgbClr val="0D4E89"/>
                </a:solidFill>
              </a:rPr>
            </a:br>
            <a:endParaRPr lang="ru-RU" sz="2400">
              <a:solidFill>
                <a:srgbClr val="0D4E89"/>
              </a:solidFill>
            </a:endParaRPr>
          </a:p>
        </p:txBody>
      </p:sp>
      <p:graphicFrame>
        <p:nvGraphicFramePr>
          <p:cNvPr id="4099" name="Object 2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31"/>
          <p:cNvSpPr>
            <a:spLocks noChangeArrowheads="1"/>
          </p:cNvSpPr>
          <p:nvPr/>
        </p:nvSpPr>
        <p:spPr bwMode="auto">
          <a:xfrm>
            <a:off x="2133600" y="22098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100" name="Object 3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48" name="AutoShape 40"/>
          <p:cNvSpPr>
            <a:spLocks noChangeArrowheads="1"/>
          </p:cNvSpPr>
          <p:nvPr/>
        </p:nvSpPr>
        <p:spPr bwMode="auto">
          <a:xfrm flipH="1">
            <a:off x="2880782" y="3222627"/>
            <a:ext cx="3520018" cy="1234280"/>
          </a:xfrm>
          <a:prstGeom prst="parallelogram">
            <a:avLst>
              <a:gd name="adj" fmla="val 181882"/>
            </a:avLst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6649" name="Rectangle 41" descr="Дуб"/>
          <p:cNvSpPr>
            <a:spLocks noChangeArrowheads="1"/>
          </p:cNvSpPr>
          <p:nvPr/>
        </p:nvSpPr>
        <p:spPr bwMode="auto">
          <a:xfrm>
            <a:off x="5146674" y="4457700"/>
            <a:ext cx="1254125" cy="1223239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6650" name="AutoShape 42"/>
          <p:cNvSpPr>
            <a:spLocks noChangeArrowheads="1"/>
          </p:cNvSpPr>
          <p:nvPr/>
        </p:nvSpPr>
        <p:spPr bwMode="auto">
          <a:xfrm rot="5460000">
            <a:off x="2773608" y="3288007"/>
            <a:ext cx="2418595" cy="2327026"/>
          </a:xfrm>
          <a:prstGeom prst="parallelogram">
            <a:avLst>
              <a:gd name="adj" fmla="val 51375"/>
            </a:avLst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6651" name="Oval 43" descr="Папирус"/>
          <p:cNvSpPr>
            <a:spLocks noChangeArrowheads="1"/>
          </p:cNvSpPr>
          <p:nvPr/>
        </p:nvSpPr>
        <p:spPr bwMode="auto">
          <a:xfrm>
            <a:off x="5148263" y="4457700"/>
            <a:ext cx="1252537" cy="1200149"/>
          </a:xfrm>
          <a:prstGeom prst="ellipse">
            <a:avLst/>
          </a:prstGeom>
          <a:blipFill dpi="0" rotWithShape="1">
            <a:blip r:embed="rId7">
              <a:alphaModFix amt="0"/>
            </a:blip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6652" name="Line 44"/>
          <p:cNvSpPr>
            <a:spLocks noChangeShapeType="1"/>
          </p:cNvSpPr>
          <p:nvPr/>
        </p:nvSpPr>
        <p:spPr bwMode="auto">
          <a:xfrm flipH="1" flipV="1">
            <a:off x="3735909" y="3318670"/>
            <a:ext cx="2520429" cy="139144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6653" name="Oval 45" descr="Дуб"/>
          <p:cNvSpPr>
            <a:spLocks noChangeArrowheads="1"/>
          </p:cNvSpPr>
          <p:nvPr/>
        </p:nvSpPr>
        <p:spPr bwMode="auto">
          <a:xfrm>
            <a:off x="2819226" y="3261520"/>
            <a:ext cx="1223962" cy="1152525"/>
          </a:xfrm>
          <a:prstGeom prst="ellipse">
            <a:avLst/>
          </a:prstGeom>
          <a:blipFill dpi="0" rotWithShape="1">
            <a:blip r:embed="rId6">
              <a:alphaModFix amt="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6654" name="Line 46"/>
          <p:cNvSpPr>
            <a:spLocks noChangeShapeType="1"/>
          </p:cNvSpPr>
          <p:nvPr/>
        </p:nvSpPr>
        <p:spPr bwMode="auto">
          <a:xfrm flipH="1" flipV="1">
            <a:off x="3059113" y="4292599"/>
            <a:ext cx="2305050" cy="12255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6655" name="Line 47"/>
          <p:cNvSpPr>
            <a:spLocks noChangeShapeType="1"/>
          </p:cNvSpPr>
          <p:nvPr/>
        </p:nvSpPr>
        <p:spPr bwMode="auto">
          <a:xfrm>
            <a:off x="5148262" y="5084763"/>
            <a:ext cx="1252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6656" name="Text Box 48" descr="Дуб"/>
          <p:cNvSpPr txBox="1">
            <a:spLocks noChangeArrowheads="1"/>
          </p:cNvSpPr>
          <p:nvPr/>
        </p:nvSpPr>
        <p:spPr bwMode="auto">
          <a:xfrm>
            <a:off x="6516216" y="4719637"/>
            <a:ext cx="1081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026" y="1117283"/>
            <a:ext cx="79460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Поперечное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сечение деревянного бруска является квадратом со стороной 6 см. Найдите наибольший диаметр круглого стержня , который можно выточить из этого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бруска.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14351" y="332656"/>
            <a:ext cx="8229600" cy="76584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 1091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728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5900" y="2628900"/>
            <a:ext cx="2014538" cy="1727200"/>
            <a:chOff x="158" y="1797"/>
            <a:chExt cx="1269" cy="1088"/>
          </a:xfrm>
        </p:grpSpPr>
        <p:sp>
          <p:nvSpPr>
            <p:cNvPr id="5148" name="AutoShape 2"/>
            <p:cNvSpPr>
              <a:spLocks noChangeArrowheads="1"/>
            </p:cNvSpPr>
            <p:nvPr/>
          </p:nvSpPr>
          <p:spPr bwMode="auto">
            <a:xfrm>
              <a:off x="158" y="1797"/>
              <a:ext cx="1269" cy="1088"/>
            </a:xfrm>
            <a:prstGeom prst="hexagon">
              <a:avLst>
                <a:gd name="adj" fmla="val 28678"/>
                <a:gd name="vf" fmla="val 115470"/>
              </a:avLst>
            </a:prstGeom>
            <a:solidFill>
              <a:srgbClr val="69BBC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Text Box 11"/>
            <p:cNvSpPr txBox="1">
              <a:spLocks noChangeArrowheads="1"/>
            </p:cNvSpPr>
            <p:nvPr/>
          </p:nvSpPr>
          <p:spPr bwMode="auto">
            <a:xfrm>
              <a:off x="657" y="2139"/>
              <a:ext cx="2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600" b="1" i="1">
                  <a:latin typeface="Century Gothic" pitchFamily="34" charset="0"/>
                </a:rPr>
                <a:t>1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127250" y="1562100"/>
            <a:ext cx="1778000" cy="1706563"/>
            <a:chOff x="1292" y="890"/>
            <a:chExt cx="1120" cy="1075"/>
          </a:xfrm>
        </p:grpSpPr>
        <p:sp>
          <p:nvSpPr>
            <p:cNvPr id="5146" name="AutoShape 19"/>
            <p:cNvSpPr>
              <a:spLocks noChangeArrowheads="1"/>
            </p:cNvSpPr>
            <p:nvPr/>
          </p:nvSpPr>
          <p:spPr bwMode="auto">
            <a:xfrm rot="-1043526">
              <a:off x="1292" y="890"/>
              <a:ext cx="1120" cy="1075"/>
            </a:xfrm>
            <a:prstGeom prst="octagon">
              <a:avLst>
                <a:gd name="adj" fmla="val 36375"/>
              </a:avLst>
            </a:prstGeom>
            <a:solidFill>
              <a:srgbClr val="80FCE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7" name="Text Box 12"/>
            <p:cNvSpPr txBox="1">
              <a:spLocks noChangeArrowheads="1"/>
            </p:cNvSpPr>
            <p:nvPr/>
          </p:nvSpPr>
          <p:spPr bwMode="auto">
            <a:xfrm>
              <a:off x="1746" y="1207"/>
              <a:ext cx="227" cy="404"/>
            </a:xfrm>
            <a:prstGeom prst="rect">
              <a:avLst/>
            </a:prstGeom>
            <a:solidFill>
              <a:srgbClr val="80F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600" b="1" i="1">
                  <a:latin typeface="Century Gothic" pitchFamily="34" charset="0"/>
                </a:rPr>
                <a:t>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038600" y="1651000"/>
            <a:ext cx="1727200" cy="2160588"/>
            <a:chOff x="2336" y="1162"/>
            <a:chExt cx="1088" cy="1361"/>
          </a:xfrm>
        </p:grpSpPr>
        <p:sp>
          <p:nvSpPr>
            <p:cNvPr id="5144" name="AutoShape 4"/>
            <p:cNvSpPr>
              <a:spLocks noChangeArrowheads="1"/>
            </p:cNvSpPr>
            <p:nvPr/>
          </p:nvSpPr>
          <p:spPr bwMode="auto">
            <a:xfrm>
              <a:off x="2336" y="1162"/>
              <a:ext cx="1088" cy="1361"/>
            </a:xfrm>
            <a:prstGeom prst="triangle">
              <a:avLst>
                <a:gd name="adj" fmla="val 50000"/>
              </a:avLst>
            </a:prstGeom>
            <a:solidFill>
              <a:srgbClr val="FD706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Text Box 13"/>
            <p:cNvSpPr txBox="1">
              <a:spLocks noChangeArrowheads="1"/>
            </p:cNvSpPr>
            <p:nvPr/>
          </p:nvSpPr>
          <p:spPr bwMode="auto">
            <a:xfrm>
              <a:off x="2766" y="1958"/>
              <a:ext cx="2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600" b="1" i="1">
                  <a:latin typeface="Century Gothic" pitchFamily="34" charset="0"/>
                </a:rPr>
                <a:t>3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483350" y="1606550"/>
            <a:ext cx="1800225" cy="1727200"/>
            <a:chOff x="3878" y="1072"/>
            <a:chExt cx="1134" cy="1088"/>
          </a:xfrm>
        </p:grpSpPr>
        <p:sp>
          <p:nvSpPr>
            <p:cNvPr id="5142" name="AutoShape 5"/>
            <p:cNvSpPr>
              <a:spLocks noChangeArrowheads="1"/>
            </p:cNvSpPr>
            <p:nvPr/>
          </p:nvSpPr>
          <p:spPr bwMode="auto">
            <a:xfrm rot="6127405">
              <a:off x="3901" y="1049"/>
              <a:ext cx="1088" cy="1134"/>
            </a:xfrm>
            <a:prstGeom prst="rtTriangle">
              <a:avLst/>
            </a:prstGeom>
            <a:solidFill>
              <a:srgbClr val="B6E8B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Text Box 14"/>
            <p:cNvSpPr txBox="1">
              <a:spLocks noChangeArrowheads="1"/>
            </p:cNvSpPr>
            <p:nvPr/>
          </p:nvSpPr>
          <p:spPr bwMode="auto">
            <a:xfrm>
              <a:off x="4150" y="1162"/>
              <a:ext cx="2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600" b="1" i="1">
                  <a:latin typeface="Century Gothic" pitchFamily="34" charset="0"/>
                </a:rPr>
                <a:t>4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172200" y="3117850"/>
            <a:ext cx="2592388" cy="1295400"/>
            <a:chOff x="3878" y="1933"/>
            <a:chExt cx="1633" cy="816"/>
          </a:xfrm>
        </p:grpSpPr>
        <p:sp>
          <p:nvSpPr>
            <p:cNvPr id="5140" name="AutoShape 9"/>
            <p:cNvSpPr>
              <a:spLocks noChangeArrowheads="1"/>
            </p:cNvSpPr>
            <p:nvPr/>
          </p:nvSpPr>
          <p:spPr bwMode="auto">
            <a:xfrm>
              <a:off x="3878" y="1933"/>
              <a:ext cx="1633" cy="816"/>
            </a:xfrm>
            <a:prstGeom prst="flowChartDecision">
              <a:avLst/>
            </a:prstGeom>
            <a:solidFill>
              <a:srgbClr val="9D99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Text Box 15"/>
            <p:cNvSpPr txBox="1">
              <a:spLocks noChangeArrowheads="1"/>
            </p:cNvSpPr>
            <p:nvPr/>
          </p:nvSpPr>
          <p:spPr bwMode="auto">
            <a:xfrm>
              <a:off x="4573" y="2131"/>
              <a:ext cx="2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600" b="1" i="1" dirty="0">
                  <a:latin typeface="Century Gothic" pitchFamily="34" charset="0"/>
                </a:rPr>
                <a:t>5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49250" y="4673600"/>
            <a:ext cx="2159000" cy="1655763"/>
            <a:chOff x="567" y="3022"/>
            <a:chExt cx="1360" cy="1043"/>
          </a:xfrm>
        </p:grpSpPr>
        <p:sp>
          <p:nvSpPr>
            <p:cNvPr id="5138" name="AutoShape 8"/>
            <p:cNvSpPr>
              <a:spLocks noChangeArrowheads="1"/>
            </p:cNvSpPr>
            <p:nvPr/>
          </p:nvSpPr>
          <p:spPr bwMode="auto">
            <a:xfrm>
              <a:off x="567" y="3022"/>
              <a:ext cx="1360" cy="1043"/>
            </a:xfrm>
            <a:prstGeom prst="triangle">
              <a:avLst>
                <a:gd name="adj" fmla="val 50000"/>
              </a:avLst>
            </a:prstGeom>
            <a:solidFill>
              <a:srgbClr val="EDA83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Text Box 16"/>
            <p:cNvSpPr txBox="1">
              <a:spLocks noChangeArrowheads="1"/>
            </p:cNvSpPr>
            <p:nvPr/>
          </p:nvSpPr>
          <p:spPr bwMode="auto">
            <a:xfrm>
              <a:off x="1098" y="3496"/>
              <a:ext cx="2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600" b="1" i="1" dirty="0">
                  <a:latin typeface="Century Gothic" pitchFamily="34" charset="0"/>
                </a:rPr>
                <a:t>6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393950" y="4006850"/>
            <a:ext cx="1835150" cy="1368425"/>
            <a:chOff x="2302" y="2976"/>
            <a:chExt cx="1156" cy="862"/>
          </a:xfrm>
        </p:grpSpPr>
        <p:sp>
          <p:nvSpPr>
            <p:cNvPr id="5136" name="AutoShape 7"/>
            <p:cNvSpPr>
              <a:spLocks noChangeArrowheads="1"/>
            </p:cNvSpPr>
            <p:nvPr/>
          </p:nvSpPr>
          <p:spPr bwMode="auto">
            <a:xfrm rot="1833192">
              <a:off x="2302" y="2976"/>
              <a:ext cx="1156" cy="86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2653" y="3249"/>
              <a:ext cx="2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600" b="1" i="1">
                  <a:latin typeface="Century Gothic" pitchFamily="34" charset="0"/>
                </a:rPr>
                <a:t>7</a:t>
              </a: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092950" y="4797425"/>
            <a:ext cx="1584325" cy="1584325"/>
            <a:chOff x="4332" y="3022"/>
            <a:chExt cx="998" cy="998"/>
          </a:xfrm>
        </p:grpSpPr>
        <p:sp>
          <p:nvSpPr>
            <p:cNvPr id="5134" name="AutoShape 6"/>
            <p:cNvSpPr>
              <a:spLocks noChangeArrowheads="1"/>
            </p:cNvSpPr>
            <p:nvPr/>
          </p:nvSpPr>
          <p:spPr bwMode="auto">
            <a:xfrm rot="1973634">
              <a:off x="4332" y="3022"/>
              <a:ext cx="998" cy="998"/>
            </a:xfrm>
            <a:prstGeom prst="octagon">
              <a:avLst>
                <a:gd name="adj" fmla="val 29287"/>
              </a:avLst>
            </a:prstGeom>
            <a:solidFill>
              <a:srgbClr val="F4F2A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Text Box 18"/>
            <p:cNvSpPr txBox="1">
              <a:spLocks noChangeArrowheads="1"/>
            </p:cNvSpPr>
            <p:nvPr/>
          </p:nvSpPr>
          <p:spPr bwMode="auto">
            <a:xfrm>
              <a:off x="4674" y="3319"/>
              <a:ext cx="2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600" b="1" i="1" dirty="0">
                  <a:latin typeface="Century Gothic" pitchFamily="34" charset="0"/>
                </a:rPr>
                <a:t>8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572000" y="4724400"/>
            <a:ext cx="1871663" cy="1873250"/>
            <a:chOff x="2880" y="2976"/>
            <a:chExt cx="1179" cy="1180"/>
          </a:xfrm>
        </p:grpSpPr>
        <p:sp>
          <p:nvSpPr>
            <p:cNvPr id="5132" name="AutoShape 28"/>
            <p:cNvSpPr>
              <a:spLocks noChangeArrowheads="1"/>
            </p:cNvSpPr>
            <p:nvPr/>
          </p:nvSpPr>
          <p:spPr bwMode="auto">
            <a:xfrm>
              <a:off x="2880" y="2976"/>
              <a:ext cx="1179" cy="1180"/>
            </a:xfrm>
            <a:prstGeom prst="plus">
              <a:avLst>
                <a:gd name="adj" fmla="val 25000"/>
              </a:avLst>
            </a:prstGeom>
            <a:solidFill>
              <a:srgbClr val="DA3B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Text Box 30"/>
            <p:cNvSpPr txBox="1">
              <a:spLocks noChangeArrowheads="1"/>
            </p:cNvSpPr>
            <p:nvPr/>
          </p:nvSpPr>
          <p:spPr bwMode="auto">
            <a:xfrm>
              <a:off x="3334" y="3385"/>
              <a:ext cx="27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3600" b="1" i="1">
                  <a:latin typeface="Century Gothic" pitchFamily="34" charset="0"/>
                </a:rPr>
                <a:t>9</a:t>
              </a:r>
            </a:p>
          </p:txBody>
        </p:sp>
      </p:grp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46101" y="356651"/>
            <a:ext cx="78486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из фигур являются 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правильными многоугольниками?</a:t>
            </a:r>
          </a:p>
        </p:txBody>
      </p:sp>
    </p:spTree>
    <p:extLst>
      <p:ext uri="{BB962C8B-B14F-4D97-AF65-F5344CB8AC3E}">
        <p14:creationId xmlns:p14="http://schemas.microsoft.com/office/powerpoint/2010/main" val="25563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3026142"/>
            <a:ext cx="334963" cy="503237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1844675"/>
            <a:ext cx="360362" cy="503238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3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4149725"/>
            <a:ext cx="360362" cy="503238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3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5229225"/>
            <a:ext cx="360362" cy="503238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695281" y="4221163"/>
            <a:ext cx="2160587" cy="576262"/>
          </a:xfrm>
          <a:prstGeom prst="wedgeEllipseCallout">
            <a:avLst>
              <a:gd name="adj1" fmla="val -95042"/>
              <a:gd name="adj2" fmla="val 40083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/>
              <a:t>ПОДУМАЙ!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6877050" y="2852738"/>
            <a:ext cx="1944688" cy="720725"/>
          </a:xfrm>
          <a:prstGeom prst="wedgeEllipseCallout">
            <a:avLst>
              <a:gd name="adj1" fmla="val -105593"/>
              <a:gd name="adj2" fmla="val 30838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ВЕРНО!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-169809">
            <a:off x="6660626" y="1772960"/>
            <a:ext cx="2242561" cy="634259"/>
          </a:xfrm>
          <a:prstGeom prst="wedgeEllipseCallout">
            <a:avLst>
              <a:gd name="adj1" fmla="val -82843"/>
              <a:gd name="adj2" fmla="val 54685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dirty="0"/>
              <a:t>ПОДУМАЙ! 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6659563" y="5516563"/>
            <a:ext cx="2232025" cy="433387"/>
          </a:xfrm>
          <a:prstGeom prst="wedgeEllipseCallout">
            <a:avLst>
              <a:gd name="adj1" fmla="val -86060"/>
              <a:gd name="adj2" fmla="val 18496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dirty="0"/>
              <a:t>ПОДУМАЙ!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14351" y="467567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Какие из утверждений  верны?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84212" y="5084763"/>
            <a:ext cx="5471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Прямоугольник является правильным четырехугольником.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84213" y="1773238"/>
            <a:ext cx="5040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Ромб является правильным четырехугольником.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93117" y="3824843"/>
            <a:ext cx="4608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Любой четырехугольник с равными сторонами является правильным.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042988" y="4292600"/>
            <a:ext cx="4681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 b="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00113" y="3213100"/>
            <a:ext cx="489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 b="0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80591" y="2862263"/>
            <a:ext cx="4968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 является правильным четырехугольником.</a:t>
            </a:r>
          </a:p>
        </p:txBody>
      </p:sp>
    </p:spTree>
    <p:extLst>
      <p:ext uri="{BB962C8B-B14F-4D97-AF65-F5344CB8AC3E}">
        <p14:creationId xmlns:p14="http://schemas.microsoft.com/office/powerpoint/2010/main" val="9762020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</p:childTnLst>
        </p:cTn>
      </p:par>
    </p:tnLst>
    <p:bldLst>
      <p:bldP spid="16392" grpId="0" animBg="1"/>
      <p:bldP spid="16392" grpId="1" animBg="1"/>
      <p:bldP spid="16393" grpId="0" animBg="1"/>
      <p:bldP spid="16394" grpId="0" animBg="1"/>
      <p:bldP spid="16394" grpId="1" animBg="1"/>
      <p:bldP spid="16395" grpId="0" animBg="1"/>
      <p:bldP spid="163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08" y="4205210"/>
            <a:ext cx="3685370" cy="2020690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угольников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чётным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числом сторон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центр симметрии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точка пересечения осей симметрии.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сканирование0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4" r="51830" b="6830"/>
          <a:stretch/>
        </p:blipFill>
        <p:spPr bwMode="auto">
          <a:xfrm>
            <a:off x="1259632" y="1452612"/>
            <a:ext cx="2714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60389" y="346373"/>
            <a:ext cx="78486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Симметрия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правильных многогранников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1831" y="3748137"/>
            <a:ext cx="8125494" cy="5804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Wingdings 3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правильных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угольников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осей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симметрии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277222" y="4285703"/>
            <a:ext cx="3024336" cy="161721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угольника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нечётным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числом сторон 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центра симметрии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сканирование0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7" r="13194" b="6830"/>
          <a:stretch/>
        </p:blipFill>
        <p:spPr bwMode="auto">
          <a:xfrm>
            <a:off x="5102894" y="1399059"/>
            <a:ext cx="264879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7576842" y="5445224"/>
            <a:ext cx="1331080" cy="1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30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7092280" y="5030280"/>
            <a:ext cx="1756307" cy="16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985160" y="1511635"/>
                <a:ext cx="3888432" cy="3881677"/>
              </a:xfrm>
            </p:spPr>
            <p:txBody>
              <a:bodyPr>
                <a:normAutofit/>
              </a:bodyPr>
              <a:lstStyle/>
              <a:p>
                <a:pPr marL="109728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Проведём диагонали из одной </a:t>
                </a:r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вершины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выпуклого многоугольника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Получим (</a:t>
                </a:r>
                <a:r>
                  <a:rPr lang="en-US" sz="22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−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2) треугольника,  сумма </a:t>
                </a:r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углов каждого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из них равна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180°.    </a:t>
                </a:r>
                <a:endParaRPr lang="ru-RU" sz="2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Тогда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сумма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внутренних углов </a:t>
                </a:r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выпуклого </a:t>
                </a:r>
                <a:endParaRPr lang="ru-RU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sz="22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-угольника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равна</a:t>
                </a:r>
              </a:p>
              <a:p>
                <a:pPr marL="109728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°∙(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5160" y="1511635"/>
                <a:ext cx="3888432" cy="3881677"/>
              </a:xfrm>
              <a:blipFill rotWithShape="1">
                <a:blip r:embed="rId3"/>
                <a:stretch>
                  <a:fillRect t="-942" r="-29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38200" y="1917700"/>
            <a:ext cx="3600450" cy="3025775"/>
          </a:xfrm>
          <a:prstGeom prst="hexagon">
            <a:avLst>
              <a:gd name="adj" fmla="val 29748"/>
              <a:gd name="vf" fmla="val 115470"/>
            </a:avLst>
          </a:prstGeom>
          <a:solidFill>
            <a:srgbClr val="5BFBE8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838200" y="1919288"/>
            <a:ext cx="2711450" cy="1511300"/>
          </a:xfrm>
          <a:prstGeom prst="line">
            <a:avLst/>
          </a:prstGeom>
          <a:noFill/>
          <a:ln w="38100" cap="sq">
            <a:solidFill>
              <a:srgbClr val="0E0E1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838200" y="3430588"/>
            <a:ext cx="3600450" cy="0"/>
          </a:xfrm>
          <a:prstGeom prst="line">
            <a:avLst/>
          </a:prstGeom>
          <a:noFill/>
          <a:ln w="38100" cap="sq">
            <a:solidFill>
              <a:srgbClr val="0E0E1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838200" y="3430588"/>
            <a:ext cx="2711450" cy="1511300"/>
          </a:xfrm>
          <a:prstGeom prst="line">
            <a:avLst/>
          </a:prstGeom>
          <a:noFill/>
          <a:ln w="38100" cap="sq">
            <a:solidFill>
              <a:srgbClr val="0E0E1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7000" y="3117850"/>
            <a:ext cx="900113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latin typeface="Century Gothic" pitchFamily="34" charset="0"/>
              </a:rPr>
              <a:t>А</a:t>
            </a:r>
            <a:r>
              <a:rPr lang="ru-RU" sz="3200" b="1" i="1" baseline="-25000" dirty="0">
                <a:latin typeface="Century Gothic" pitchFamily="34" charset="0"/>
              </a:rPr>
              <a:t>1</a:t>
            </a:r>
            <a:endParaRPr lang="ru-RU" sz="3200" b="1" i="1" dirty="0">
              <a:latin typeface="Century Gothic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80492" y="1332924"/>
            <a:ext cx="9906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latin typeface="Century Gothic" pitchFamily="34" charset="0"/>
              </a:rPr>
              <a:t>А</a:t>
            </a:r>
            <a:r>
              <a:rPr lang="ru-RU" sz="3200" b="1" i="1" baseline="-25000" dirty="0">
                <a:latin typeface="Century Gothic" pitchFamily="34" charset="0"/>
              </a:rPr>
              <a:t>2</a:t>
            </a:r>
            <a:endParaRPr lang="ru-RU" sz="3200" b="1" i="1" dirty="0">
              <a:latin typeface="Century Gothic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27400" y="1332925"/>
            <a:ext cx="9906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latin typeface="Century Gothic" pitchFamily="34" charset="0"/>
              </a:rPr>
              <a:t>А</a:t>
            </a:r>
            <a:r>
              <a:rPr lang="ru-RU" sz="3200" b="1" i="1" baseline="-25000" dirty="0">
                <a:latin typeface="Century Gothic" pitchFamily="34" charset="0"/>
              </a:rPr>
              <a:t>3</a:t>
            </a:r>
            <a:endParaRPr lang="ru-RU" sz="3200" b="1" i="1" dirty="0"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438650" y="3089275"/>
            <a:ext cx="637406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latin typeface="Century Gothic" pitchFamily="34" charset="0"/>
              </a:rPr>
              <a:t>А</a:t>
            </a:r>
            <a:r>
              <a:rPr lang="ru-RU" sz="3200" b="1" i="1" baseline="-25000" dirty="0">
                <a:latin typeface="Century Gothic" pitchFamily="34" charset="0"/>
              </a:rPr>
              <a:t>4</a:t>
            </a:r>
            <a:endParaRPr lang="ru-RU" sz="3200" b="1" i="1" dirty="0">
              <a:latin typeface="Century Gothic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 rot="18074301">
            <a:off x="3748088" y="3787775"/>
            <a:ext cx="99060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latin typeface="Century Gothic" pitchFamily="34" charset="0"/>
              </a:rPr>
              <a:t>…</a:t>
            </a:r>
            <a:endParaRPr lang="ru-RU" sz="4000" b="1" i="1" dirty="0">
              <a:latin typeface="Century Gothic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386138" y="4808537"/>
            <a:ext cx="1277938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latin typeface="Century Gothic" pitchFamily="34" charset="0"/>
              </a:rPr>
              <a:t>А</a:t>
            </a:r>
            <a:r>
              <a:rPr lang="en-US" sz="3200" b="1" i="1" baseline="-25000" dirty="0">
                <a:latin typeface="Century Gothic" pitchFamily="34" charset="0"/>
              </a:rPr>
              <a:t>n-1</a:t>
            </a:r>
            <a:endParaRPr lang="ru-RU" sz="3200" b="1" i="1" dirty="0">
              <a:latin typeface="Century Gothic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27150" y="4762500"/>
            <a:ext cx="9906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latin typeface="Century Gothic" pitchFamily="34" charset="0"/>
              </a:rPr>
              <a:t>А</a:t>
            </a:r>
            <a:r>
              <a:rPr lang="en-US" sz="3200" b="1" i="1" baseline="-25000" dirty="0">
                <a:latin typeface="Century Gothic" pitchFamily="34" charset="0"/>
              </a:rPr>
              <a:t>n</a:t>
            </a:r>
            <a:endParaRPr lang="ru-RU" sz="3200" b="1" i="1" dirty="0">
              <a:latin typeface="Century Gothic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46101" y="434650"/>
            <a:ext cx="78486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углов выпуклого 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угольника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29581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авильный пятиугольник 11"/>
          <p:cNvSpPr/>
          <p:nvPr/>
        </p:nvSpPr>
        <p:spPr bwMode="auto">
          <a:xfrm>
            <a:off x="658676" y="1232373"/>
            <a:ext cx="2617180" cy="2500313"/>
          </a:xfrm>
          <a:prstGeom prst="pentagon">
            <a:avLst/>
          </a:prstGeom>
          <a:solidFill>
            <a:schemeClr val="bg1">
              <a:alpha val="37000"/>
            </a:schemeClr>
          </a:solidFill>
          <a:ln w="28575">
            <a:solidFill>
              <a:srgbClr val="272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3275856" y="1462934"/>
            <a:ext cx="57788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 углов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выпуклого </a:t>
            </a:r>
            <a:r>
              <a:rPr lang="en-U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-угольника</a:t>
            </a: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927682" y="3971597"/>
            <a:ext cx="49274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 правильного </a:t>
            </a:r>
            <a:r>
              <a:rPr lang="en-U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угольника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89396" y="2058094"/>
                <a:ext cx="46771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°∙(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96" y="2058094"/>
                <a:ext cx="4677114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46858" y="4501102"/>
                <a:ext cx="6079806" cy="126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𝟏𝟖𝟎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∙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 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58" y="4501102"/>
                <a:ext cx="6079806" cy="1264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 rot="4413853">
            <a:off x="258777" y="1834750"/>
            <a:ext cx="742736" cy="730840"/>
          </a:xfrm>
          <a:prstGeom prst="arc">
            <a:avLst>
              <a:gd name="adj1" fmla="val 15177783"/>
              <a:gd name="adj2" fmla="val 212505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8404389">
            <a:off x="1591459" y="866953"/>
            <a:ext cx="742736" cy="730840"/>
          </a:xfrm>
          <a:prstGeom prst="arc">
            <a:avLst>
              <a:gd name="adj1" fmla="val 15177783"/>
              <a:gd name="adj2" fmla="val 3155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6526214">
            <a:off x="2462663" y="3264202"/>
            <a:ext cx="742736" cy="730840"/>
          </a:xfrm>
          <a:prstGeom prst="arc">
            <a:avLst>
              <a:gd name="adj1" fmla="val 15177783"/>
              <a:gd name="adj2" fmla="val 3155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2889629">
            <a:off x="2904487" y="1855791"/>
            <a:ext cx="742736" cy="730840"/>
          </a:xfrm>
          <a:prstGeom prst="arc">
            <a:avLst>
              <a:gd name="adj1" fmla="val 15177783"/>
              <a:gd name="adj2" fmla="val 3155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777088" y="3313717"/>
            <a:ext cx="742736" cy="730840"/>
          </a:xfrm>
          <a:prstGeom prst="arc">
            <a:avLst>
              <a:gd name="adj1" fmla="val 15177783"/>
              <a:gd name="adj2" fmla="val 3155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0945" y="1890315"/>
                <a:ext cx="6843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4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45" y="1890315"/>
                <a:ext cx="684362" cy="769441"/>
              </a:xfrm>
              <a:prstGeom prst="rect">
                <a:avLst/>
              </a:prstGeom>
              <a:blipFill rotWithShape="1">
                <a:blip r:embed="rId4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03523" y="352132"/>
            <a:ext cx="82908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Формула для угла в правильном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угольнике</a:t>
            </a:r>
          </a:p>
        </p:txBody>
      </p:sp>
      <p:pic>
        <p:nvPicPr>
          <p:cNvPr id="22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7103539" y="4991991"/>
            <a:ext cx="1804383" cy="17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авильный пятиугольник 11"/>
          <p:cNvSpPr/>
          <p:nvPr/>
        </p:nvSpPr>
        <p:spPr bwMode="auto">
          <a:xfrm>
            <a:off x="615814" y="1890315"/>
            <a:ext cx="2617180" cy="2500313"/>
          </a:xfrm>
          <a:prstGeom prst="pentagon">
            <a:avLst/>
          </a:prstGeom>
          <a:solidFill>
            <a:schemeClr val="bg1">
              <a:alpha val="37000"/>
            </a:schemeClr>
          </a:solidFill>
          <a:ln w="28575">
            <a:solidFill>
              <a:srgbClr val="272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4283968" y="1901374"/>
            <a:ext cx="43383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 внешних углов правильного многоугольника, взятых по одному у каждой вершины, равна 360°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5652" y="4854837"/>
                <a:ext cx="4485459" cy="1054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eqArr>
                            <m:eqArrPr>
                              <m:ctrlPr>
                                <a:rPr lang="ru-RU" sz="4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4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внешних </m:t>
                              </m:r>
                            </m:e>
                            <m:e>
                              <m:r>
                                <a:rPr lang="ru-RU" sz="4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углов</m:t>
                              </m:r>
                            </m:e>
                          </m:eqArr>
                        </m:sub>
                      </m:sSub>
                      <m:r>
                        <a:rPr lang="en-US" sz="4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45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𝟑𝟔𝟎</m:t>
                      </m:r>
                      <m:r>
                        <a:rPr lang="en-US" sz="45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52" y="4854837"/>
                <a:ext cx="4485459" cy="10543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 rot="10053592">
            <a:off x="201627" y="2620562"/>
            <a:ext cx="742736" cy="730840"/>
          </a:xfrm>
          <a:prstGeom prst="arc">
            <a:avLst>
              <a:gd name="adj1" fmla="val 15177783"/>
              <a:gd name="adj2" fmla="val 212505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4643470">
            <a:off x="1305709" y="1624191"/>
            <a:ext cx="742736" cy="730840"/>
          </a:xfrm>
          <a:prstGeom prst="arc">
            <a:avLst>
              <a:gd name="adj1" fmla="val 15177783"/>
              <a:gd name="adj2" fmla="val 3155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091023">
            <a:off x="2512860" y="3857259"/>
            <a:ext cx="742736" cy="730840"/>
          </a:xfrm>
          <a:prstGeom prst="arc">
            <a:avLst>
              <a:gd name="adj1" fmla="val 15177783"/>
              <a:gd name="adj2" fmla="val 3155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8495170">
            <a:off x="2761613" y="2270128"/>
            <a:ext cx="742736" cy="730840"/>
          </a:xfrm>
          <a:prstGeom prst="arc">
            <a:avLst>
              <a:gd name="adj1" fmla="val 15177783"/>
              <a:gd name="adj2" fmla="val 3155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5400000">
            <a:off x="943025" y="4119166"/>
            <a:ext cx="742736" cy="730840"/>
          </a:xfrm>
          <a:prstGeom prst="arc">
            <a:avLst>
              <a:gd name="adj1" fmla="val 15177783"/>
              <a:gd name="adj2" fmla="val 3155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03523" y="340059"/>
            <a:ext cx="82908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Теорема о внешних углах правильного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многоуголь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12" idx="0"/>
          </p:cNvCxnSpPr>
          <p:nvPr/>
        </p:nvCxnSpPr>
        <p:spPr>
          <a:xfrm flipH="1" flipV="1">
            <a:off x="971600" y="1232373"/>
            <a:ext cx="952804" cy="6579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32994" y="1824611"/>
            <a:ext cx="319008" cy="1050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728982" y="4390628"/>
            <a:ext cx="116354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96887" y="4362054"/>
            <a:ext cx="394362" cy="1198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2" idx="1"/>
          </p:cNvCxnSpPr>
          <p:nvPr/>
        </p:nvCxnSpPr>
        <p:spPr>
          <a:xfrm flipH="1">
            <a:off x="14288" y="2845347"/>
            <a:ext cx="601529" cy="4122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7103539" y="4991991"/>
            <a:ext cx="1804383" cy="17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3035300" y="3335338"/>
            <a:ext cx="3638550" cy="3154362"/>
          </a:xfrm>
          <a:custGeom>
            <a:avLst/>
            <a:gdLst>
              <a:gd name="connsiteX0" fmla="*/ 0 w 3638939"/>
              <a:gd name="connsiteY0" fmla="*/ 0 h 3153747"/>
              <a:gd name="connsiteX1" fmla="*/ 2771192 w 3638939"/>
              <a:gd name="connsiteY1" fmla="*/ 9330 h 3153747"/>
              <a:gd name="connsiteX2" fmla="*/ 3638939 w 3638939"/>
              <a:gd name="connsiteY2" fmla="*/ 2463281 h 3153747"/>
              <a:gd name="connsiteX3" fmla="*/ 597159 w 3638939"/>
              <a:gd name="connsiteY3" fmla="*/ 3153747 h 3153747"/>
              <a:gd name="connsiteX4" fmla="*/ 0 w 3638939"/>
              <a:gd name="connsiteY4" fmla="*/ 0 h 315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939" h="3153747">
                <a:moveTo>
                  <a:pt x="0" y="0"/>
                </a:moveTo>
                <a:lnTo>
                  <a:pt x="2771192" y="9330"/>
                </a:lnTo>
                <a:lnTo>
                  <a:pt x="3638939" y="2463281"/>
                </a:lnTo>
                <a:lnTo>
                  <a:pt x="597159" y="3153747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5241" y="1190507"/>
            <a:ext cx="85178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все стороны многоугольника касаются окружности, то окружность называется вписанной в многоугольник, а многоугольник – описанным около этой окружности. </a:t>
            </a:r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 rot="1343893">
            <a:off x="3349625" y="3317875"/>
            <a:ext cx="2844800" cy="2889250"/>
          </a:xfrm>
          <a:prstGeom prst="ellipse">
            <a:avLst/>
          </a:prstGeom>
          <a:solidFill>
            <a:srgbClr val="80FCE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749800" y="4060825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4794250" y="47180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8845" y="368213"/>
            <a:ext cx="8229600" cy="7920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Вписанная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окружность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 descr="C:\Documents and Settings\Admin\Мои документы\Downloads\Школа\Заставка_ДЗ_7к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/>
          <a:stretch/>
        </p:blipFill>
        <p:spPr bwMode="auto">
          <a:xfrm>
            <a:off x="7103539" y="4991991"/>
            <a:ext cx="1804383" cy="17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718</TotalTime>
  <Words>831</Words>
  <Application>Microsoft Office PowerPoint</Application>
  <PresentationFormat>Экран (4:3)</PresentationFormat>
  <Paragraphs>135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Открытая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Догадова</cp:lastModifiedBy>
  <cp:revision>78</cp:revision>
  <dcterms:created xsi:type="dcterms:W3CDTF">2011-01-22T02:27:07Z</dcterms:created>
  <dcterms:modified xsi:type="dcterms:W3CDTF">2017-02-04T13:29:07Z</dcterms:modified>
</cp:coreProperties>
</file>