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8" r:id="rId4"/>
    <p:sldId id="279" r:id="rId5"/>
    <p:sldId id="277" r:id="rId6"/>
    <p:sldId id="280" r:id="rId7"/>
    <p:sldId id="262" r:id="rId8"/>
    <p:sldId id="282" r:id="rId9"/>
    <p:sldId id="281" r:id="rId10"/>
    <p:sldId id="283" r:id="rId11"/>
    <p:sldId id="28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911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025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03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56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19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676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26.01.2017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38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26.01.2017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36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26.01.2017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5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79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96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32B0B-D53F-4FF3-BF83-FF088573A110}" type="datetimeFigureOut">
              <a:rPr lang="ru-RU" smtClean="0"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12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04856" cy="1082551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5400" b="1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Последовательности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7828" y="3212976"/>
            <a:ext cx="6400800" cy="76375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Алгебра, 9 класс</a:t>
            </a:r>
            <a:endParaRPr lang="es-ES" b="1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 descr="C:\Documents and Settings\Admin\Мои документы\Downloads\Школа\grandfather-bald-head-bald-patch-bald-man-grandp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080" y="3609086"/>
            <a:ext cx="2530290" cy="3010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74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73101" y="908720"/>
            <a:ext cx="7931722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/>
              </a:buClr>
              <a:buNone/>
            </a:pPr>
            <a:r>
              <a:rPr lang="ru-RU" sz="2600" b="1" dirty="0">
                <a:solidFill>
                  <a:schemeClr val="bg1"/>
                </a:solidFill>
              </a:rPr>
              <a:t>Имея </a:t>
            </a:r>
            <a:r>
              <a:rPr lang="ru-RU" sz="2600" b="1" dirty="0" smtClean="0">
                <a:solidFill>
                  <a:schemeClr val="bg1"/>
                </a:solidFill>
              </a:rPr>
              <a:t>перед собой формулу, легко записать числовую последовательность.</a:t>
            </a:r>
            <a:endParaRPr lang="ru-RU" sz="26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652344" y="1830368"/>
                <a:ext cx="40419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dirty="0" smtClean="0">
                    <a:solidFill>
                      <a:schemeClr val="bg1"/>
                    </a:solidFill>
                  </a:rPr>
                  <a:t>Пример</a:t>
                </a:r>
                <a:r>
                  <a:rPr lang="ru-RU" sz="2800" b="1" dirty="0" smtClean="0">
                    <a:solidFill>
                      <a:schemeClr val="bg1"/>
                    </a:solidFill>
                  </a:rPr>
                  <a:t>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𝒄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800" b="1" i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𝟔</m:t>
                    </m:r>
                    <m:r>
                      <a:rPr lang="en-US" sz="28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𝒏</m:t>
                    </m:r>
                    <m:r>
                      <a:rPr lang="en-US" sz="2800" b="1" i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2800" b="1" i="0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  <m:r>
                      <a:rPr lang="en-US" sz="2800" b="1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.</m:t>
                    </m:r>
                  </m:oMath>
                </a14:m>
                <a:r>
                  <a:rPr lang="ru-RU" sz="28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344" y="1830368"/>
                <a:ext cx="4041940" cy="523220"/>
              </a:xfrm>
              <a:prstGeom prst="rect">
                <a:avLst/>
              </a:prstGeom>
              <a:blipFill rotWithShape="1">
                <a:blip r:embed="rId3"/>
                <a:stretch>
                  <a:fillRect l="-3017"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773519" y="2544781"/>
                <a:ext cx="521533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𝒄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800" b="1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bg1"/>
                        </a:solidFill>
                        <a:latin typeface="Cambria Math"/>
                      </a:rPr>
                      <m:t>−</m:t>
                    </m:r>
                    <m:r>
                      <a:rPr lang="en-US" sz="2800" b="1" i="1" smtClean="0">
                        <a:solidFill>
                          <a:schemeClr val="bg1"/>
                        </a:solidFill>
                        <a:latin typeface="Cambria Math"/>
                      </a:rPr>
                      <m:t>𝟔</m:t>
                    </m:r>
                    <m:r>
                      <a:rPr lang="en-US" sz="28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8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𝟏</m:t>
                    </m:r>
                    <m:r>
                      <a:rPr lang="en-US" sz="2800" b="1" i="1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𝟐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=−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𝟔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𝟐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=−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𝟒</m:t>
                    </m:r>
                  </m:oMath>
                </a14:m>
                <a:r>
                  <a:rPr lang="ru-RU" sz="2800" b="1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519" y="2544781"/>
                <a:ext cx="5215338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732423" y="3221852"/>
                <a:ext cx="56449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𝒄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2800" b="1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bg1"/>
                        </a:solidFill>
                        <a:latin typeface="Cambria Math"/>
                      </a:rPr>
                      <m:t>−</m:t>
                    </m:r>
                    <m:r>
                      <a:rPr lang="en-US" sz="2800" b="1" i="1" smtClean="0">
                        <a:solidFill>
                          <a:schemeClr val="bg1"/>
                        </a:solidFill>
                        <a:latin typeface="Cambria Math"/>
                      </a:rPr>
                      <m:t>𝟔</m:t>
                    </m:r>
                    <m:r>
                      <a:rPr lang="en-US" sz="28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8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𝟐</m:t>
                    </m:r>
                    <m:r>
                      <a:rPr lang="en-US" sz="2800" b="1" i="1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𝟐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=−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𝟏𝟐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𝟐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=−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𝟏𝟎</m:t>
                    </m:r>
                  </m:oMath>
                </a14:m>
                <a:r>
                  <a:rPr lang="ru-RU" sz="2800" b="1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423" y="3221852"/>
                <a:ext cx="5644943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/>
              <p:cNvSpPr/>
              <p:nvPr/>
            </p:nvSpPr>
            <p:spPr>
              <a:xfrm>
                <a:off x="772068" y="3891528"/>
                <a:ext cx="56449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𝒄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𝟑</m:t>
                        </m:r>
                      </m:sub>
                    </m:sSub>
                    <m:r>
                      <a:rPr lang="en-US" sz="2800" b="1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bg1"/>
                        </a:solidFill>
                        <a:latin typeface="Cambria Math"/>
                      </a:rPr>
                      <m:t>−</m:t>
                    </m:r>
                    <m:r>
                      <a:rPr lang="en-US" sz="2800" b="1" i="1" smtClean="0">
                        <a:solidFill>
                          <a:schemeClr val="bg1"/>
                        </a:solidFill>
                        <a:latin typeface="Cambria Math"/>
                      </a:rPr>
                      <m:t>𝟔</m:t>
                    </m:r>
                    <m:r>
                      <a:rPr lang="en-US" sz="28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8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𝟑</m:t>
                    </m:r>
                    <m:r>
                      <a:rPr lang="en-US" sz="2800" b="1" i="1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𝟐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=−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𝟏𝟖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𝟐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=−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𝟏𝟔</m:t>
                    </m:r>
                  </m:oMath>
                </a14:m>
                <a:r>
                  <a:rPr lang="ru-RU" sz="2800" b="1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068" y="3891528"/>
                <a:ext cx="5644943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/>
              <p:cNvSpPr/>
              <p:nvPr/>
            </p:nvSpPr>
            <p:spPr>
              <a:xfrm>
                <a:off x="660005" y="4544899"/>
                <a:ext cx="5712846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𝟒</m:t>
                          </m:r>
                        </m:sub>
                      </m:sSub>
                      <m:r>
                        <a:rPr lang="en-US" sz="28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𝟔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sz="2800" b="1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8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28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8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𝟐𝟒</m:t>
                      </m:r>
                      <m:r>
                        <a:rPr lang="en-US" sz="28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8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28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8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𝟐𝟐</m:t>
                      </m:r>
                    </m:oMath>
                  </m:oMathPara>
                </a14:m>
                <a:endParaRPr lang="en-US" sz="2800" b="1" dirty="0" smtClean="0">
                  <a:solidFill>
                    <a:schemeClr val="bg1"/>
                  </a:solidFill>
                </a:endParaRPr>
              </a:p>
              <a:p>
                <a:r>
                  <a:rPr lang="ru-RU" sz="2800" b="1" dirty="0" smtClean="0">
                    <a:solidFill>
                      <a:schemeClr val="bg1"/>
                    </a:solidFill>
                  </a:rPr>
                  <a:t> …  </a:t>
                </a:r>
                <a:endParaRPr lang="ru-RU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05" y="4544899"/>
                <a:ext cx="5712846" cy="954107"/>
              </a:xfrm>
              <a:prstGeom prst="rect">
                <a:avLst/>
              </a:prstGeom>
              <a:blipFill rotWithShape="1">
                <a:blip r:embed="rId7"/>
                <a:stretch>
                  <a:fillRect l="-747" b="-179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775209" y="5584321"/>
                <a:ext cx="380629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−</m:t>
                    </m:r>
                    <m:r>
                      <a:rPr lang="en-US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𝟒</m:t>
                    </m:r>
                    <m:r>
                      <a:rPr lang="ru-RU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;−</m:t>
                    </m:r>
                    <m:r>
                      <a:rPr lang="ru-RU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𝟏𝟎</m:t>
                    </m:r>
                    <m:r>
                      <a:rPr lang="ru-RU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;−</m:t>
                    </m:r>
                    <m:r>
                      <a:rPr lang="ru-RU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𝟏𝟔</m:t>
                    </m:r>
                    <m:r>
                      <a:rPr lang="ru-RU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;−</m:t>
                    </m:r>
                    <m:r>
                      <a:rPr lang="ru-RU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𝟐𝟐</m:t>
                    </m:r>
                    <m:r>
                      <a:rPr lang="ru-RU" sz="2800" b="1" i="0" smtClean="0">
                        <a:solidFill>
                          <a:schemeClr val="bg1"/>
                        </a:solidFill>
                        <a:latin typeface="Cambria Math"/>
                      </a:rPr>
                      <m:t>;… </m:t>
                    </m:r>
                  </m:oMath>
                </a14:m>
                <a:r>
                  <a:rPr lang="ru-RU" sz="2800" b="1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209" y="5584321"/>
                <a:ext cx="3806298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763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21461" y="893480"/>
            <a:ext cx="7931722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/>
              </a:buClr>
              <a:buNone/>
            </a:pPr>
            <a:r>
              <a:rPr lang="ru-RU" sz="2600" b="1" dirty="0" smtClean="0">
                <a:solidFill>
                  <a:schemeClr val="bg1"/>
                </a:solidFill>
              </a:rPr>
              <a:t>Гораздо труднее, но зато интереснее решать обратную задачу:  угадывать возможную формулу, для которой указано  несколько начальных членов.</a:t>
            </a:r>
            <a:endParaRPr lang="ru-RU" sz="26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5884" y="2405648"/>
            <a:ext cx="389401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tx2"/>
              </a:buClr>
            </a:pPr>
            <a:r>
              <a:rPr lang="ru-RU" sz="2600" b="1" dirty="0" smtClean="0">
                <a:solidFill>
                  <a:schemeClr val="bg1"/>
                </a:solidFill>
              </a:rPr>
              <a:t>Пример 1: 4, 6, 8, 10, 12 </a:t>
            </a:r>
            <a:r>
              <a:rPr lang="ru-RU" sz="2600" b="1" dirty="0">
                <a:solidFill>
                  <a:schemeClr val="bg1"/>
                </a:solidFill>
              </a:rPr>
              <a:t>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674519" y="2998728"/>
                <a:ext cx="222573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𝒃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en-US" sz="2800" b="1" i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𝟐</m:t>
                      </m:r>
                      <m:r>
                        <a:rPr lang="en-US" sz="2800" b="1" i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𝒏</m:t>
                      </m:r>
                      <m:r>
                        <a:rPr lang="en-US" sz="2800" b="1" i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8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19" y="2998728"/>
                <a:ext cx="2225738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716954" y="3550156"/>
                <a:ext cx="3635611" cy="676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Clr>
                    <a:schemeClr val="tx2"/>
                  </a:buClr>
                </a:pPr>
                <a:r>
                  <a:rPr lang="ru-RU" sz="2600" b="1" dirty="0" smtClean="0">
                    <a:solidFill>
                      <a:schemeClr val="bg1"/>
                    </a:solidFill>
                  </a:rPr>
                  <a:t>Пример 2: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600" b="1" i="1" smtClean="0">
                        <a:solidFill>
                          <a:schemeClr val="bg1"/>
                        </a:solidFill>
                        <a:latin typeface="Cambria Math"/>
                      </a:rPr>
                      <m:t>, </m:t>
                    </m:r>
                    <m:f>
                      <m:fPr>
                        <m:ctrlPr>
                          <a:rPr lang="en-US" sz="2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sz="2600" b="1" i="1" smtClean="0">
                        <a:solidFill>
                          <a:schemeClr val="bg1"/>
                        </a:solidFill>
                        <a:latin typeface="Cambria Math"/>
                      </a:rPr>
                      <m:t>, </m:t>
                    </m:r>
                    <m:f>
                      <m:fPr>
                        <m:ctrlPr>
                          <a:rPr lang="en-US" sz="2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2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en-US" sz="2600" b="1" i="1" smtClean="0">
                        <a:solidFill>
                          <a:schemeClr val="bg1"/>
                        </a:solidFill>
                        <a:latin typeface="Cambria Math"/>
                      </a:rPr>
                      <m:t>, </m:t>
                    </m:r>
                    <m:f>
                      <m:fPr>
                        <m:ctrlPr>
                          <a:rPr lang="en-US" sz="2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2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en-US" sz="2600" b="1" i="1" smtClean="0">
                        <a:solidFill>
                          <a:schemeClr val="bg1"/>
                        </a:solidFill>
                        <a:latin typeface="Cambria Math"/>
                      </a:rPr>
                      <m:t>, </m:t>
                    </m:r>
                    <m:f>
                      <m:fPr>
                        <m:ctrlPr>
                          <a:rPr lang="en-US" sz="2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26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en-US" sz="2600" b="1" i="1" smtClean="0">
                        <a:solidFill>
                          <a:schemeClr val="bg1"/>
                        </a:solidFill>
                        <a:latin typeface="Cambria Math"/>
                      </a:rPr>
                      <m:t>,</m:t>
                    </m:r>
                    <m:r>
                      <a:rPr lang="ru-RU" sz="2600" b="1" i="1" smtClean="0">
                        <a:solidFill>
                          <a:schemeClr val="bg1"/>
                        </a:solidFill>
                        <a:latin typeface="Cambria Math"/>
                      </a:rPr>
                      <m:t>…</m:t>
                    </m:r>
                  </m:oMath>
                </a14:m>
                <a:endParaRPr lang="ru-RU" sz="2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954" y="3550156"/>
                <a:ext cx="3635611" cy="676211"/>
              </a:xfrm>
              <a:prstGeom prst="rect">
                <a:avLst/>
              </a:prstGeom>
              <a:blipFill rotWithShape="1">
                <a:blip r:embed="rId4"/>
                <a:stretch>
                  <a:fillRect l="-3020" b="-99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/>
              <p:cNvSpPr/>
              <p:nvPr/>
            </p:nvSpPr>
            <p:spPr>
              <a:xfrm>
                <a:off x="714313" y="4365104"/>
                <a:ext cx="1974066" cy="8435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𝒄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en-US" sz="2800" b="1" i="1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𝒏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+</m:t>
                          </m:r>
                          <m:r>
                            <a:rPr lang="en-US" sz="28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13" y="4365104"/>
                <a:ext cx="1974066" cy="843564"/>
              </a:xfrm>
              <a:prstGeom prst="rect">
                <a:avLst/>
              </a:prstGeom>
              <a:blipFill rotWithShape="1">
                <a:blip r:embed="rId5"/>
                <a:stretch>
                  <a:fillRect b="-7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053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52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76054" y="548680"/>
                <a:ext cx="7992888" cy="2304256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ru-RU" sz="2200" b="1" dirty="0" smtClean="0">
                    <a:solidFill>
                      <a:schemeClr val="bg1"/>
                    </a:solidFill>
                  </a:rPr>
                  <a:t>1) Рассмотрим функцию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𝒚</m:t>
                    </m:r>
                    <m:r>
                      <a:rPr lang="en-US" sz="22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200" b="1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pPr>
                      <m:e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2200" b="1" dirty="0" smtClean="0">
                    <a:solidFill>
                      <a:schemeClr val="bg1"/>
                    </a:solidFill>
                  </a:rPr>
                  <a:t>. Но в качестве области </a:t>
                </a:r>
                <a:r>
                  <a:rPr lang="ru-RU" sz="2200" b="1" dirty="0" err="1" smtClean="0">
                    <a:solidFill>
                      <a:schemeClr val="bg1"/>
                    </a:solidFill>
                  </a:rPr>
                  <a:t>опреде-ления</a:t>
                </a:r>
                <a:r>
                  <a:rPr lang="ru-RU" sz="2200" b="1" dirty="0" smtClean="0">
                    <a:solidFill>
                      <a:schemeClr val="bg1"/>
                    </a:solidFill>
                  </a:rPr>
                  <a:t> </a:t>
                </a:r>
                <a:r>
                  <a:rPr lang="ru-RU" sz="2200" b="1" dirty="0" smtClean="0">
                    <a:solidFill>
                      <a:schemeClr val="bg1"/>
                    </a:solidFill>
                  </a:rPr>
                  <a:t>возьмём </a:t>
                </a:r>
                <a:r>
                  <a:rPr lang="ru-RU" sz="2200" b="1" dirty="0" smtClean="0">
                    <a:solidFill>
                      <a:schemeClr val="bg1"/>
                    </a:solidFill>
                  </a:rPr>
                  <a:t>только множество </a:t>
                </a:r>
                <a:r>
                  <a:rPr lang="ru-RU" sz="2200" b="1" dirty="0" smtClean="0">
                    <a:solidFill>
                      <a:schemeClr val="bg1"/>
                    </a:solidFill>
                  </a:rPr>
                  <a:t>натуральных чисел. Тогда множество значений функции будет образовывать </a:t>
                </a:r>
                <a:r>
                  <a:rPr lang="ru-RU" sz="22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ряд чисел:  </a:t>
                </a:r>
              </a:p>
              <a:p>
                <a:pPr marL="0" indent="0" algn="ctr">
                  <a:buNone/>
                </a:pPr>
                <a:r>
                  <a:rPr lang="ru-RU" sz="28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1; 4; 9; 16; 25; 36; 49; …</a:t>
                </a:r>
              </a:p>
              <a:p>
                <a:pPr marL="0" indent="0">
                  <a:buNone/>
                </a:pPr>
                <a:r>
                  <a:rPr lang="ru-RU" sz="2200" b="1" dirty="0" smtClean="0">
                    <a:solidFill>
                      <a:schemeClr val="bg1"/>
                    </a:solidFill>
                  </a:rPr>
                  <a:t>График </a:t>
                </a:r>
                <a:r>
                  <a:rPr lang="ru-RU" sz="2200" b="1" dirty="0" smtClean="0">
                    <a:solidFill>
                      <a:schemeClr val="bg1"/>
                    </a:solidFill>
                  </a:rPr>
                  <a:t>такой функции будет состоять из отдельных точек параболы </a:t>
                </a:r>
                <a:r>
                  <a:rPr lang="ru-RU" sz="2200" b="1" dirty="0" smtClean="0">
                    <a:solidFill>
                      <a:schemeClr val="bg1"/>
                    </a:solidFill>
                  </a:rPr>
                  <a:t>с </a:t>
                </a:r>
                <a:r>
                  <a:rPr lang="ru-RU" sz="2200" b="1" dirty="0">
                    <a:solidFill>
                      <a:schemeClr val="bg1"/>
                    </a:solidFill>
                  </a:rPr>
                  <a:t>абсциссами </a:t>
                </a:r>
                <a:r>
                  <a:rPr lang="en-US" sz="2200" b="1" i="1" dirty="0">
                    <a:solidFill>
                      <a:schemeClr val="bg1"/>
                    </a:solidFill>
                  </a:rPr>
                  <a:t>x</a:t>
                </a:r>
                <a:r>
                  <a:rPr lang="en-US" sz="2200" b="1" dirty="0">
                    <a:solidFill>
                      <a:schemeClr val="bg1"/>
                    </a:solidFill>
                  </a:rPr>
                  <a:t> = 1; </a:t>
                </a:r>
                <a:r>
                  <a:rPr lang="en-US" sz="2200" b="1" i="1" dirty="0">
                    <a:solidFill>
                      <a:schemeClr val="bg1"/>
                    </a:solidFill>
                  </a:rPr>
                  <a:t>x</a:t>
                </a:r>
                <a:r>
                  <a:rPr lang="ru-RU" sz="2200" b="1" i="1" dirty="0">
                    <a:solidFill>
                      <a:schemeClr val="bg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/>
                    </a:solidFill>
                  </a:rPr>
                  <a:t>= 2; </a:t>
                </a:r>
                <a:r>
                  <a:rPr lang="en-US" sz="2200" b="1" i="1" dirty="0">
                    <a:solidFill>
                      <a:schemeClr val="bg1"/>
                    </a:solidFill>
                  </a:rPr>
                  <a:t>x</a:t>
                </a:r>
                <a:r>
                  <a:rPr lang="ru-RU" sz="2200" b="1" i="1" dirty="0">
                    <a:solidFill>
                      <a:schemeClr val="bg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/>
                    </a:solidFill>
                  </a:rPr>
                  <a:t>=</a:t>
                </a:r>
                <a:r>
                  <a:rPr lang="ru-RU" sz="2200" b="1" dirty="0">
                    <a:solidFill>
                      <a:schemeClr val="bg1"/>
                    </a:solidFill>
                  </a:rPr>
                  <a:t> </a:t>
                </a:r>
                <a:r>
                  <a:rPr lang="en-US" sz="2200" b="1" dirty="0">
                    <a:solidFill>
                      <a:schemeClr val="bg1"/>
                    </a:solidFill>
                  </a:rPr>
                  <a:t>3 </a:t>
                </a:r>
                <a:r>
                  <a:rPr lang="ru-RU" sz="2200" b="1" dirty="0">
                    <a:solidFill>
                      <a:schemeClr val="bg1"/>
                    </a:solidFill>
                  </a:rPr>
                  <a:t>и т.д.</a:t>
                </a:r>
              </a:p>
            </p:txBody>
          </p:sp>
        </mc:Choice>
        <mc:Fallback>
          <p:sp>
            <p:nvSpPr>
              <p:cNvPr id="552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76054" y="548680"/>
                <a:ext cx="7992888" cy="2304256"/>
              </a:xfrm>
              <a:blipFill rotWithShape="1">
                <a:blip r:embed="rId3"/>
                <a:stretch>
                  <a:fillRect l="-915" t="-1058" r="-152" b="-74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C:\Documents and Settings\Admin\Мои документы\Kyocera_20170106_001\Scan_00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864" y="3064339"/>
            <a:ext cx="5868806" cy="3039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213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52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76054" y="548680"/>
                <a:ext cx="7992888" cy="2304256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ru-RU" sz="2200" b="1" dirty="0" smtClean="0">
                    <a:solidFill>
                      <a:schemeClr val="bg1"/>
                    </a:solidFill>
                  </a:rPr>
                  <a:t>2) </a:t>
                </a:r>
                <a:r>
                  <a:rPr lang="ru-RU" sz="2200" b="1" dirty="0">
                    <a:solidFill>
                      <a:schemeClr val="bg1"/>
                    </a:solidFill>
                  </a:rPr>
                  <a:t>Рассмотрим функцию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𝒚</m:t>
                    </m:r>
                    <m:r>
                      <a:rPr lang="en-US" sz="22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ru-RU" sz="22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𝟒</m:t>
                    </m:r>
                    <m:r>
                      <a:rPr lang="en-US" sz="22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𝒙</m:t>
                    </m:r>
                    <m:r>
                      <a:rPr lang="en-US" sz="22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2200" b="1" i="1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𝟑</m:t>
                    </m:r>
                  </m:oMath>
                </a14:m>
                <a:r>
                  <a:rPr lang="ru-RU" sz="2200" b="1" dirty="0">
                    <a:solidFill>
                      <a:schemeClr val="bg1"/>
                    </a:solidFill>
                  </a:rPr>
                  <a:t>. </a:t>
                </a:r>
                <a:r>
                  <a:rPr lang="ru-RU" sz="2200" b="1" dirty="0" smtClean="0">
                    <a:solidFill>
                      <a:schemeClr val="bg1"/>
                    </a:solidFill>
                  </a:rPr>
                  <a:t>В </a:t>
                </a:r>
                <a:r>
                  <a:rPr lang="ru-RU" sz="2200" b="1" dirty="0">
                    <a:solidFill>
                      <a:schemeClr val="bg1"/>
                    </a:solidFill>
                  </a:rPr>
                  <a:t>качестве области определения возьмём множество натуральных чисел. Тогда множество значений функции будет образовывать </a:t>
                </a:r>
                <a:r>
                  <a:rPr lang="ru-RU" sz="22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ряд чисел:  </a:t>
                </a:r>
              </a:p>
              <a:p>
                <a:pPr marL="0" indent="0" algn="ctr">
                  <a:buNone/>
                </a:pPr>
                <a:r>
                  <a:rPr lang="ru-RU" sz="28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7; 11; 15; 19; 23; 77; …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200" b="1" dirty="0" smtClean="0">
                    <a:solidFill>
                      <a:schemeClr val="bg1"/>
                    </a:solidFill>
                  </a:rPr>
                  <a:t>График состоит из </a:t>
                </a:r>
                <a:r>
                  <a:rPr lang="ru-RU" sz="2200" b="1" dirty="0">
                    <a:solidFill>
                      <a:schemeClr val="bg1"/>
                    </a:solidFill>
                  </a:rPr>
                  <a:t>отдельных </a:t>
                </a:r>
                <a:r>
                  <a:rPr lang="ru-RU" sz="2200" b="1" dirty="0" smtClean="0">
                    <a:solidFill>
                      <a:schemeClr val="bg1"/>
                    </a:solidFill>
                  </a:rPr>
                  <a:t>точек прямой </a:t>
                </a:r>
                <a14:m>
                  <m:oMath xmlns:m="http://schemas.openxmlformats.org/officeDocument/2006/math">
                    <m:r>
                      <a:rPr lang="en-US" sz="2200" b="1" i="1">
                        <a:solidFill>
                          <a:schemeClr val="bg1"/>
                        </a:solidFill>
                        <a:latin typeface="Cambria Math"/>
                      </a:rPr>
                      <m:t>𝒚</m:t>
                    </m:r>
                    <m:r>
                      <a:rPr lang="en-US" sz="2200" b="1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a:rPr lang="ru-RU" sz="2200" b="1" i="1">
                        <a:solidFill>
                          <a:schemeClr val="bg1"/>
                        </a:solidFill>
                        <a:latin typeface="Cambria Math"/>
                      </a:rPr>
                      <m:t>𝟒</m:t>
                    </m:r>
                    <m:r>
                      <a:rPr lang="en-US" sz="2200" b="1" i="1">
                        <a:solidFill>
                          <a:schemeClr val="bg1"/>
                        </a:solidFill>
                        <a:latin typeface="Cambria Math"/>
                      </a:rPr>
                      <m:t>𝒙</m:t>
                    </m:r>
                    <m:r>
                      <a:rPr lang="en-US" sz="2200" b="1" i="1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r>
                      <a:rPr lang="en-US" sz="2200" b="1" i="1">
                        <a:solidFill>
                          <a:schemeClr val="bg1"/>
                        </a:solidFill>
                        <a:latin typeface="Cambria Math"/>
                      </a:rPr>
                      <m:t>𝟑</m:t>
                    </m:r>
                  </m:oMath>
                </a14:m>
                <a:endParaRPr lang="ru-RU" sz="2200" b="1" dirty="0" smtClean="0">
                  <a:solidFill>
                    <a:schemeClr val="bg1"/>
                  </a:solidFill>
                </a:endParaRPr>
              </a:p>
              <a:p>
                <a:pPr marL="0" indent="0">
                  <a:buNone/>
                </a:pPr>
                <a:r>
                  <a:rPr lang="ru-RU" sz="2200" b="1" dirty="0" smtClean="0">
                    <a:solidFill>
                      <a:schemeClr val="bg1"/>
                    </a:solidFill>
                  </a:rPr>
                  <a:t>с </a:t>
                </a:r>
                <a:r>
                  <a:rPr lang="ru-RU" sz="2200" b="1" dirty="0" smtClean="0">
                    <a:solidFill>
                      <a:schemeClr val="bg1"/>
                    </a:solidFill>
                  </a:rPr>
                  <a:t>абсциссами </a:t>
                </a:r>
                <a:r>
                  <a:rPr lang="en-US" sz="2200" b="1" i="1" dirty="0" smtClean="0">
                    <a:solidFill>
                      <a:schemeClr val="bg1"/>
                    </a:solidFill>
                  </a:rPr>
                  <a:t>x</a:t>
                </a:r>
                <a:r>
                  <a:rPr lang="en-US" sz="2200" b="1" dirty="0" smtClean="0">
                    <a:solidFill>
                      <a:schemeClr val="bg1"/>
                    </a:solidFill>
                  </a:rPr>
                  <a:t> = 1; </a:t>
                </a:r>
                <a:r>
                  <a:rPr lang="en-US" sz="2200" b="1" i="1" dirty="0" smtClean="0">
                    <a:solidFill>
                      <a:schemeClr val="bg1"/>
                    </a:solidFill>
                  </a:rPr>
                  <a:t>x</a:t>
                </a:r>
                <a:r>
                  <a:rPr lang="ru-RU" sz="2200" b="1" i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b="1" dirty="0" smtClean="0">
                    <a:solidFill>
                      <a:schemeClr val="bg1"/>
                    </a:solidFill>
                  </a:rPr>
                  <a:t>= 2; </a:t>
                </a:r>
                <a:r>
                  <a:rPr lang="en-US" sz="2200" b="1" i="1" dirty="0" smtClean="0">
                    <a:solidFill>
                      <a:schemeClr val="bg1"/>
                    </a:solidFill>
                  </a:rPr>
                  <a:t>x</a:t>
                </a:r>
                <a:r>
                  <a:rPr lang="ru-RU" sz="2200" b="1" i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b="1" dirty="0" smtClean="0">
                    <a:solidFill>
                      <a:schemeClr val="bg1"/>
                    </a:solidFill>
                  </a:rPr>
                  <a:t>=</a:t>
                </a:r>
                <a:r>
                  <a:rPr lang="ru-RU" sz="2200" b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200" b="1" dirty="0" smtClean="0">
                    <a:solidFill>
                      <a:schemeClr val="bg1"/>
                    </a:solidFill>
                  </a:rPr>
                  <a:t>3 </a:t>
                </a:r>
                <a:r>
                  <a:rPr lang="ru-RU" sz="2200" b="1" dirty="0" smtClean="0">
                    <a:solidFill>
                      <a:schemeClr val="bg1"/>
                    </a:solidFill>
                  </a:rPr>
                  <a:t>и т.д.</a:t>
                </a:r>
                <a:endParaRPr lang="ru-RU" sz="22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52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76054" y="548680"/>
                <a:ext cx="7992888" cy="2304256"/>
              </a:xfrm>
              <a:blipFill rotWithShape="1">
                <a:blip r:embed="rId3"/>
                <a:stretch>
                  <a:fillRect l="-915" t="-1587" r="-152" b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C:\Documents and Settings\Admin\Мои документы\Kyocera_20170106_002\Scan_00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060612"/>
            <a:ext cx="2443336" cy="3160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591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52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76054" y="548680"/>
                <a:ext cx="8172410" cy="144016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ru-RU" sz="2400" b="1" dirty="0" smtClean="0">
                    <a:solidFill>
                      <a:schemeClr val="bg1"/>
                    </a:solidFill>
                  </a:rPr>
                  <a:t>Определение</a:t>
                </a:r>
              </a:p>
              <a:p>
                <a:pPr marL="0" indent="0">
                  <a:lnSpc>
                    <a:spcPct val="120000"/>
                  </a:lnSpc>
                  <a:spcBef>
                    <a:spcPts val="600"/>
                  </a:spcBef>
                  <a:buNone/>
                </a:pPr>
                <a:r>
                  <a:rPr lang="ru-RU" sz="2300" b="1" dirty="0" smtClean="0">
                    <a:solidFill>
                      <a:schemeClr val="bg1"/>
                    </a:solidFill>
                  </a:rPr>
                  <a:t>Функцию </a:t>
                </a:r>
                <a14:m>
                  <m:oMath xmlns:m="http://schemas.openxmlformats.org/officeDocument/2006/math">
                    <m:r>
                      <a:rPr lang="en-US" sz="2300" b="1" i="1">
                        <a:solidFill>
                          <a:schemeClr val="bg1"/>
                        </a:solidFill>
                        <a:latin typeface="Cambria Math"/>
                      </a:rPr>
                      <m:t>𝒚</m:t>
                    </m:r>
                    <m:r>
                      <a:rPr lang="en-US" sz="2300" b="1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a:rPr lang="en-US" sz="2300" b="1" i="1" smtClean="0">
                        <a:solidFill>
                          <a:schemeClr val="bg1"/>
                        </a:solidFill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en-US" sz="23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3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sz="2300" b="1" i="1" smtClean="0">
                        <a:solidFill>
                          <a:schemeClr val="bg1"/>
                        </a:solidFill>
                        <a:latin typeface="Cambria Math"/>
                      </a:rPr>
                      <m:t>, </m:t>
                    </m:r>
                    <m:r>
                      <a:rPr lang="en-US" sz="2300" b="1" i="1" smtClean="0">
                        <a:solidFill>
                          <a:schemeClr val="bg1"/>
                        </a:solidFill>
                        <a:latin typeface="Cambria Math"/>
                      </a:rPr>
                      <m:t>𝒙</m:t>
                    </m:r>
                    <m:r>
                      <a:rPr lang="en-US" sz="23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23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𝑵</m:t>
                    </m:r>
                  </m:oMath>
                </a14:m>
                <a:r>
                  <a:rPr lang="ru-RU" sz="2300" b="1" dirty="0" smtClean="0">
                    <a:solidFill>
                      <a:schemeClr val="bg1"/>
                    </a:solidFill>
                  </a:rPr>
                  <a:t>, называют </a:t>
                </a:r>
                <a:r>
                  <a:rPr lang="ru-RU" sz="2300" b="1" i="1" u="sng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функцией натурального  аргумента</a:t>
                </a:r>
                <a:r>
                  <a:rPr lang="ru-RU" sz="2300" b="1" dirty="0" smtClean="0">
                    <a:solidFill>
                      <a:schemeClr val="bg1"/>
                    </a:solidFill>
                  </a:rPr>
                  <a:t> или </a:t>
                </a:r>
                <a:r>
                  <a:rPr lang="ru-RU" sz="2300" b="1" i="1" u="sng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числовой последовательностью. </a:t>
                </a:r>
              </a:p>
            </p:txBody>
          </p:sp>
        </mc:Choice>
        <mc:Fallback xmlns="">
          <p:sp>
            <p:nvSpPr>
              <p:cNvPr id="552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76054" y="548680"/>
                <a:ext cx="8172410" cy="1440160"/>
              </a:xfrm>
              <a:blipFill rotWithShape="1">
                <a:blip r:embed="rId3"/>
                <a:stretch>
                  <a:fillRect l="-1119" t="-3390" r="-2237" b="-50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11560" y="2079626"/>
                <a:ext cx="4572000" cy="204055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r>
                  <a:rPr lang="ru-RU" sz="2300" b="1" dirty="0">
                    <a:solidFill>
                      <a:schemeClr val="bg1"/>
                    </a:solidFill>
                  </a:rPr>
                  <a:t>Примеры:</a:t>
                </a:r>
              </a:p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r>
                  <a:rPr lang="ru-RU" sz="2300" b="1" dirty="0">
                    <a:solidFill>
                      <a:schemeClr val="bg1"/>
                    </a:solidFill>
                  </a:rPr>
                  <a:t>1) 1; 4; 9; 16; 25; 36; 49; …</a:t>
                </a:r>
              </a:p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r>
                  <a:rPr lang="ru-RU" sz="2300" b="1" dirty="0">
                    <a:solidFill>
                      <a:schemeClr val="bg1"/>
                    </a:solidFill>
                  </a:rPr>
                  <a:t>2) 7; 11; 15; 19; 23; 77; </a:t>
                </a:r>
                <a:r>
                  <a:rPr lang="ru-RU" sz="2300" b="1" dirty="0" smtClean="0">
                    <a:solidFill>
                      <a:schemeClr val="bg1"/>
                    </a:solidFill>
                  </a:rPr>
                  <a:t>…</a:t>
                </a:r>
                <a:endParaRPr lang="en-US" sz="2300" b="1" dirty="0" smtClean="0">
                  <a:solidFill>
                    <a:schemeClr val="bg1"/>
                  </a:solidFill>
                </a:endParaRPr>
              </a:p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r>
                  <a:rPr lang="en-US" sz="2300" b="1" dirty="0" smtClean="0">
                    <a:solidFill>
                      <a:schemeClr val="bg1"/>
                    </a:solidFill>
                  </a:rPr>
                  <a:t>3)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a:rPr lang="ru-RU" sz="2400" b="1" i="1">
                        <a:solidFill>
                          <a:schemeClr val="bg1"/>
                        </a:solidFill>
                        <a:latin typeface="Cambria Math"/>
                      </a:rPr>
                      <m:t>𝟒</m:t>
                    </m:r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</a:rPr>
                      <m:t>𝒏</m:t>
                    </m:r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</a:rPr>
                      <m:t>𝟑</m:t>
                    </m:r>
                  </m:oMath>
                </a14:m>
                <a:endParaRPr lang="ru-RU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079626"/>
                <a:ext cx="4572000" cy="2040559"/>
              </a:xfrm>
              <a:prstGeom prst="rect">
                <a:avLst/>
              </a:prstGeom>
              <a:blipFill rotWithShape="1">
                <a:blip r:embed="rId4"/>
                <a:stretch>
                  <a:fillRect l="-1867" b="-41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092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054" y="692696"/>
            <a:ext cx="7992888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Способы задания последовательности:</a:t>
            </a:r>
          </a:p>
          <a:p>
            <a:pPr marL="0" indent="0">
              <a:buNone/>
            </a:pPr>
            <a:endParaRPr lang="ru-RU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>
              <a:xfrm>
                <a:off x="534174" y="1196752"/>
                <a:ext cx="7992888" cy="9319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28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1. Аналитический (с помощью формулы)</a:t>
                </a:r>
              </a:p>
              <a:p>
                <a:pPr marL="0" indent="0">
                  <a:buNone/>
                </a:pPr>
                <a:r>
                  <a:rPr lang="ru-RU" sz="2800" b="1" dirty="0">
                    <a:solidFill>
                      <a:schemeClr val="bg1"/>
                    </a:solidFill>
                  </a:rPr>
                  <a:t>Пример</a:t>
                </a:r>
                <a:r>
                  <a:rPr lang="ru-RU" sz="2800" b="1" dirty="0" smtClean="0">
                    <a:solidFill>
                      <a:schemeClr val="bg1"/>
                    </a:solidFill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800" b="1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bg1"/>
                        </a:solidFill>
                        <a:latin typeface="Cambria Math"/>
                      </a:rPr>
                      <m:t>𝟑</m:t>
                    </m:r>
                    <m:r>
                      <a:rPr lang="en-US" sz="2800" b="1" i="1" smtClean="0">
                        <a:solidFill>
                          <a:schemeClr val="bg1"/>
                        </a:solidFill>
                        <a:latin typeface="Cambria Math"/>
                      </a:rPr>
                      <m:t>𝒏</m:t>
                    </m:r>
                    <m:r>
                      <a:rPr lang="en-US" sz="2800" b="1" i="1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r>
                      <a:rPr lang="en-US" sz="2800" b="1" i="1" smtClean="0">
                        <a:solidFill>
                          <a:schemeClr val="bg1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2800" b="1" dirty="0" smtClean="0">
                    <a:solidFill>
                      <a:schemeClr val="bg1"/>
                    </a:solidFill>
                  </a:rPr>
                  <a:t>.</a:t>
                </a:r>
              </a:p>
              <a:p>
                <a:pPr marL="0" indent="0">
                  <a:buNone/>
                </a:pPr>
                <a:endParaRPr lang="ru-RU" sz="28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174" y="1196752"/>
                <a:ext cx="7992888" cy="931912"/>
              </a:xfrm>
              <a:prstGeom prst="rect">
                <a:avLst/>
              </a:prstGeom>
              <a:blipFill rotWithShape="1">
                <a:blip r:embed="rId3"/>
                <a:stretch>
                  <a:fillRect l="-1678" t="-6536" b="-294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6730" y="2144584"/>
            <a:ext cx="7992888" cy="6367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4</a:t>
            </a:r>
            <a:r>
              <a:rPr lang="ru-RU" sz="2800" b="1" dirty="0" smtClean="0">
                <a:solidFill>
                  <a:schemeClr val="bg1"/>
                </a:solidFill>
              </a:rPr>
              <a:t>; 7; 10; 13; 16; 19; …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62727" y="2765688"/>
            <a:ext cx="7992888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Словесное задание последовательности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bg1"/>
                </a:solidFill>
              </a:rPr>
              <a:t>Пример: Последовательность простых чисел: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86730" y="3789040"/>
            <a:ext cx="51106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2, 3, 5, 7, 11, 13, 17, 19, 23, 29, 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53254" y="4562841"/>
                <a:ext cx="7971536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chemeClr val="bg1"/>
                    </a:solidFill>
                  </a:rPr>
                  <a:t>Пример: Последовательность десятичных знаков числа </a:t>
                </a:r>
                <a14:m>
                  <m:oMath xmlns:m="http://schemas.openxmlformats.org/officeDocument/2006/math">
                    <m:r>
                      <a:rPr lang="ru-RU" sz="28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a:rPr lang="ru-RU" sz="28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ru-RU" sz="28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𝟑</m:t>
                    </m:r>
                    <m:r>
                      <a:rPr lang="ru-RU" sz="28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,</m:t>
                    </m:r>
                    <m:r>
                      <a:rPr lang="ru-RU" sz="28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𝟏𝟒𝟏𝟓𝟗𝟐𝟔𝟓𝟑𝟓</m:t>
                    </m:r>
                    <m:r>
                      <a:rPr lang="ru-RU" sz="28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…</m:t>
                    </m:r>
                  </m:oMath>
                </a14:m>
                <a:endParaRPr lang="ru-RU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254" y="4562841"/>
                <a:ext cx="7971536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1607" t="-5732" r="-918" b="-17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614586" y="5484264"/>
            <a:ext cx="40142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3, 1, 4, 1, 5, 9, 2, 6, 5, 3, </a:t>
            </a:r>
            <a:r>
              <a:rPr lang="ru-RU" sz="2800" b="1" dirty="0">
                <a:solidFill>
                  <a:schemeClr val="bg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4158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2" grpId="0"/>
      <p:bldP spid="3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054" y="692696"/>
            <a:ext cx="7992888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Способы задания последовательности:</a:t>
            </a:r>
          </a:p>
          <a:p>
            <a:pPr marL="0" indent="0">
              <a:buNone/>
            </a:pP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76054" y="1275348"/>
            <a:ext cx="7992888" cy="13615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800" b="1" dirty="0" smtClean="0">
                <a:solidFill>
                  <a:srgbClr val="FFFF00"/>
                </a:solidFill>
              </a:rPr>
              <a:t>3. Рекуррентное задание последовательности </a:t>
            </a:r>
            <a:r>
              <a:rPr lang="ru-RU" sz="2400" b="1" dirty="0" smtClean="0">
                <a:solidFill>
                  <a:srgbClr val="FFFF00"/>
                </a:solidFill>
              </a:rPr>
              <a:t>(</a:t>
            </a:r>
            <a:r>
              <a:rPr lang="ru-RU" sz="2400" b="1" dirty="0" smtClean="0">
                <a:solidFill>
                  <a:srgbClr val="FFFF00"/>
                </a:solidFill>
              </a:rPr>
              <a:t>задана формула, позволяющая </a:t>
            </a:r>
            <a:r>
              <a:rPr lang="ru-RU" sz="2400" b="1" dirty="0" smtClean="0">
                <a:solidFill>
                  <a:srgbClr val="FFFF00"/>
                </a:solidFill>
              </a:rPr>
              <a:t>вычислить последующий член через предыдущий)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30560" y="2577440"/>
                <a:ext cx="532812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dirty="0">
                    <a:solidFill>
                      <a:schemeClr val="bg1"/>
                    </a:solidFill>
                  </a:rPr>
                  <a:t>Пример: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8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ru-RU" sz="28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8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ru-RU" sz="28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ru-RU" sz="28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; </m:t>
                        </m:r>
                        <m:r>
                          <a:rPr lang="en-US" sz="28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8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800" b="1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800" b="1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8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sz="28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8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800" b="1" i="1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r>
                      <a:rPr lang="en-US" sz="2800" b="1" i="1">
                        <a:solidFill>
                          <a:schemeClr val="bg1"/>
                        </a:solidFill>
                        <a:latin typeface="Cambria Math"/>
                      </a:rPr>
                      <m:t>𝟒</m:t>
                    </m:r>
                    <m:r>
                      <a:rPr lang="en-US" sz="2800" b="1">
                        <a:solidFill>
                          <a:schemeClr val="bg1"/>
                        </a:solidFill>
                        <a:latin typeface="Cambria Math"/>
                      </a:rPr>
                      <m:t>.</m:t>
                    </m:r>
                  </m:oMath>
                </a14:m>
                <a:r>
                  <a:rPr lang="ru-RU" sz="2800" b="1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560" y="2577440"/>
                <a:ext cx="5328125" cy="523220"/>
              </a:xfrm>
              <a:prstGeom prst="rect">
                <a:avLst/>
              </a:prstGeom>
              <a:blipFill rotWithShape="1">
                <a:blip r:embed="rId3"/>
                <a:stretch>
                  <a:fillRect l="-2288"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714048" y="3134762"/>
            <a:ext cx="49359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3, 7, 11, 15, 19, 23, 27, 31, 35, </a:t>
            </a:r>
            <a:r>
              <a:rPr lang="ru-RU" sz="2800" b="1" dirty="0">
                <a:solidFill>
                  <a:schemeClr val="bg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1376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637" y="548680"/>
            <a:ext cx="8229600" cy="6480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последовательносте</a:t>
            </a:r>
            <a:r>
              <a:rPr lang="ru-RU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endParaRPr lang="ru-RU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6637" y="1052736"/>
            <a:ext cx="7931722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/>
              </a:buClr>
              <a:buNone/>
            </a:pPr>
            <a:r>
              <a:rPr lang="ru-RU" sz="2600" b="1" dirty="0" smtClean="0">
                <a:solidFill>
                  <a:schemeClr val="bg1"/>
                </a:solidFill>
              </a:rPr>
              <a:t>1. Последовательность называется </a:t>
            </a:r>
            <a:r>
              <a:rPr lang="ru-RU" sz="2600" b="1" dirty="0" smtClean="0">
                <a:solidFill>
                  <a:schemeClr val="bg1"/>
                </a:solidFill>
              </a:rPr>
              <a:t> </a:t>
            </a:r>
            <a:r>
              <a:rPr lang="ru-RU" sz="2600" b="1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возрастающей</a:t>
            </a:r>
            <a:r>
              <a:rPr lang="ru-RU" sz="2600" b="1" dirty="0" smtClean="0">
                <a:solidFill>
                  <a:schemeClr val="bg1"/>
                </a:solidFill>
              </a:rPr>
              <a:t>, если каждый последующий член больше предыдущего.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ru-RU" sz="2600" b="1" dirty="0" smtClean="0">
                <a:solidFill>
                  <a:schemeClr val="bg1"/>
                </a:solidFill>
              </a:rPr>
              <a:t>Пример: 1, 3, 5, 7, …</a:t>
            </a:r>
            <a:endParaRPr lang="ru-RU" sz="26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619957" y="2863384"/>
                <a:ext cx="7931722" cy="16457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Clr>
                    <a:schemeClr val="tx2"/>
                  </a:buClr>
                  <a:buNone/>
                </a:pPr>
                <a:r>
                  <a:rPr lang="ru-RU" sz="2600" b="1" dirty="0" smtClean="0">
                    <a:solidFill>
                      <a:schemeClr val="bg1"/>
                    </a:solidFill>
                  </a:rPr>
                  <a:t>2. Последовательность называется </a:t>
                </a:r>
                <a:r>
                  <a:rPr lang="ru-RU" sz="2600" b="1" dirty="0" smtClean="0">
                    <a:solidFill>
                      <a:schemeClr val="bg1"/>
                    </a:solidFill>
                  </a:rPr>
                  <a:t> </a:t>
                </a:r>
                <a:r>
                  <a:rPr lang="ru-RU" sz="2600" b="1" i="1" u="sng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убывающей</a:t>
                </a:r>
                <a:r>
                  <a:rPr lang="ru-RU" sz="2600" b="1" dirty="0" smtClean="0">
                    <a:solidFill>
                      <a:schemeClr val="bg1"/>
                    </a:solidFill>
                  </a:rPr>
                  <a:t>, если каждый последующий член меньше предыдущего.</a:t>
                </a:r>
              </a:p>
              <a:p>
                <a:pPr marL="0" indent="0">
                  <a:buClr>
                    <a:schemeClr val="tx2"/>
                  </a:buClr>
                  <a:buNone/>
                </a:pPr>
                <a:r>
                  <a:rPr lang="ru-RU" sz="2600" b="1" dirty="0" smtClean="0">
                    <a:solidFill>
                      <a:schemeClr val="bg1"/>
                    </a:solidFill>
                  </a:rPr>
                  <a:t>Пример: </a:t>
                </a:r>
                <a:r>
                  <a:rPr lang="ru-RU" sz="2800" b="1" dirty="0" smtClean="0">
                    <a:solidFill>
                      <a:schemeClr val="bg1"/>
                    </a:solidFill>
                  </a:rPr>
                  <a:t>1,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2800" b="1" dirty="0" smtClean="0">
                    <a:solidFill>
                      <a:schemeClr val="bg1"/>
                    </a:solidFill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b="1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sz="2800" b="1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2800" b="1" dirty="0" smtClean="0">
                    <a:solidFill>
                      <a:schemeClr val="bg1"/>
                    </a:solidFill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b="1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sz="2800" b="1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2800" b="1" dirty="0" smtClean="0">
                    <a:solidFill>
                      <a:schemeClr val="bg1"/>
                    </a:solidFill>
                  </a:rPr>
                  <a:t>, …</a:t>
                </a:r>
                <a:endParaRPr lang="ru-RU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957" y="2863384"/>
                <a:ext cx="7931722" cy="1645736"/>
              </a:xfrm>
              <a:prstGeom prst="rect">
                <a:avLst/>
              </a:prstGeom>
              <a:blipFill rotWithShape="1">
                <a:blip r:embed="rId3"/>
                <a:stretch>
                  <a:fillRect l="-1384" t="-3333" r="-2229" b="-40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634061" y="4652118"/>
            <a:ext cx="816850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600" b="1" dirty="0">
                <a:solidFill>
                  <a:schemeClr val="bg1"/>
                </a:solidFill>
              </a:rPr>
              <a:t>Возрастающие и убывающие последовательности объединяют термином – </a:t>
            </a:r>
            <a:r>
              <a:rPr lang="ru-RU" sz="2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монотонные последовательности</a:t>
            </a:r>
            <a:r>
              <a:rPr lang="ru-RU" sz="2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6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087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637" y="548680"/>
            <a:ext cx="8229600" cy="6480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последовательносте</a:t>
            </a:r>
            <a:r>
              <a:rPr lang="ru-RU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endParaRPr lang="ru-RU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6637" y="1052736"/>
            <a:ext cx="7931722" cy="1368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/>
              </a:buClr>
              <a:buNone/>
            </a:pPr>
            <a:r>
              <a:rPr lang="ru-RU" sz="2600" b="1" dirty="0" smtClean="0">
                <a:solidFill>
                  <a:schemeClr val="bg1"/>
                </a:solidFill>
              </a:rPr>
              <a:t>3. Последовательность называется  </a:t>
            </a:r>
            <a:r>
              <a:rPr lang="ru-RU" sz="2600" b="1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немонотонной</a:t>
            </a:r>
            <a:r>
              <a:rPr lang="ru-RU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600" b="1" dirty="0" smtClean="0">
                <a:solidFill>
                  <a:schemeClr val="bg1"/>
                </a:solidFill>
              </a:rPr>
              <a:t>если она не является ни возрастающей, ни убывающей.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37117" y="2329448"/>
            <a:ext cx="438774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tx2"/>
              </a:buClr>
            </a:pPr>
            <a:r>
              <a:rPr lang="ru-RU" sz="2600" b="1" dirty="0">
                <a:solidFill>
                  <a:schemeClr val="bg1"/>
                </a:solidFill>
              </a:rPr>
              <a:t>Пример: </a:t>
            </a:r>
            <a:r>
              <a:rPr lang="ru-RU" sz="2600" b="1" dirty="0" smtClean="0">
                <a:solidFill>
                  <a:schemeClr val="bg1"/>
                </a:solidFill>
              </a:rPr>
              <a:t>1; -2;  4; -8; 16; -32 </a:t>
            </a:r>
            <a:r>
              <a:rPr lang="ru-RU" sz="2600" b="1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06637" y="3068960"/>
            <a:ext cx="7931722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/>
              </a:buClr>
              <a:buNone/>
            </a:pPr>
            <a:r>
              <a:rPr lang="ru-RU" sz="2600" b="1" dirty="0">
                <a:solidFill>
                  <a:schemeClr val="bg1"/>
                </a:solidFill>
              </a:rPr>
              <a:t>4</a:t>
            </a:r>
            <a:r>
              <a:rPr lang="ru-RU" sz="2600" b="1" dirty="0" smtClean="0">
                <a:solidFill>
                  <a:schemeClr val="bg1"/>
                </a:solidFill>
              </a:rPr>
              <a:t>. Последовательность называется  </a:t>
            </a:r>
            <a:r>
              <a:rPr lang="ru-RU" sz="2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стационарной </a:t>
            </a:r>
            <a:r>
              <a:rPr lang="ru-RU" sz="2600" b="1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(постоянной ; константой)</a:t>
            </a:r>
            <a:r>
              <a:rPr lang="ru-RU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u-RU" sz="2600" b="1" dirty="0" smtClean="0">
                <a:solidFill>
                  <a:srgbClr val="FFFF00"/>
                </a:solidFill>
              </a:rPr>
              <a:t> </a:t>
            </a:r>
            <a:r>
              <a:rPr lang="ru-RU" sz="2600" b="1" dirty="0" smtClean="0">
                <a:solidFill>
                  <a:schemeClr val="bg1"/>
                </a:solidFill>
              </a:rPr>
              <a:t>если все её члены равны.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52357" y="4394338"/>
            <a:ext cx="374333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tx2"/>
              </a:buClr>
            </a:pPr>
            <a:r>
              <a:rPr lang="ru-RU" sz="2600" b="1" dirty="0">
                <a:solidFill>
                  <a:schemeClr val="bg1"/>
                </a:solidFill>
              </a:rPr>
              <a:t>Пример: </a:t>
            </a:r>
            <a:r>
              <a:rPr lang="ru-RU" sz="2600" b="1" dirty="0" smtClean="0">
                <a:solidFill>
                  <a:schemeClr val="bg1"/>
                </a:solidFill>
              </a:rPr>
              <a:t>4; 4; 4; 4; 4; 4 </a:t>
            </a:r>
            <a:r>
              <a:rPr lang="ru-RU" sz="2600" b="1" dirty="0">
                <a:solidFill>
                  <a:schemeClr val="bg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2788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220" y="-48842"/>
            <a:ext cx="9649437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637" y="548680"/>
            <a:ext cx="8229600" cy="6480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последовательносте</a:t>
            </a:r>
            <a:r>
              <a:rPr lang="ru-RU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endParaRPr lang="ru-RU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6637" y="1052736"/>
            <a:ext cx="793172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/>
              </a:buClr>
              <a:buNone/>
            </a:pPr>
            <a:r>
              <a:rPr lang="ru-RU" sz="2600" b="1" dirty="0" smtClean="0">
                <a:solidFill>
                  <a:schemeClr val="bg1"/>
                </a:solidFill>
              </a:rPr>
              <a:t>1. Последовательности бывают  </a:t>
            </a:r>
            <a:r>
              <a:rPr lang="ru-RU" sz="2600" b="1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бесконечные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20142" y="1628800"/>
            <a:ext cx="438774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tx2"/>
              </a:buClr>
            </a:pPr>
            <a:r>
              <a:rPr lang="ru-RU" sz="2600" b="1" dirty="0">
                <a:solidFill>
                  <a:schemeClr val="bg1"/>
                </a:solidFill>
              </a:rPr>
              <a:t>Пример: </a:t>
            </a:r>
            <a:r>
              <a:rPr lang="ru-RU" sz="2600" b="1" dirty="0" smtClean="0">
                <a:solidFill>
                  <a:schemeClr val="bg1"/>
                </a:solidFill>
              </a:rPr>
              <a:t>1; -2;  4; -8; 16; -32 </a:t>
            </a:r>
            <a:r>
              <a:rPr lang="ru-RU" sz="2600" b="1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63385" y="2448704"/>
            <a:ext cx="7931722" cy="540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/>
              </a:buClr>
              <a:buNone/>
            </a:pPr>
            <a:r>
              <a:rPr lang="ru-RU" sz="2600" b="1" dirty="0" smtClean="0">
                <a:solidFill>
                  <a:schemeClr val="bg1"/>
                </a:solidFill>
              </a:rPr>
              <a:t>2. Последовательность бывают  </a:t>
            </a:r>
            <a:r>
              <a:rPr lang="ru-RU" sz="2600" b="1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конечные</a:t>
            </a:r>
            <a:endParaRPr lang="ru-RU" sz="2600" b="1" i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0622" y="3023969"/>
            <a:ext cx="416492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tx2"/>
              </a:buClr>
            </a:pPr>
            <a:r>
              <a:rPr lang="ru-RU" sz="2600" b="1" dirty="0">
                <a:solidFill>
                  <a:schemeClr val="bg1"/>
                </a:solidFill>
              </a:rPr>
              <a:t>Пример: </a:t>
            </a:r>
            <a:r>
              <a:rPr lang="ru-RU" sz="2600" b="1" dirty="0" smtClean="0">
                <a:solidFill>
                  <a:schemeClr val="bg1"/>
                </a:solidFill>
              </a:rPr>
              <a:t>1; -2;  4; -8; 16; -32.</a:t>
            </a:r>
            <a:endParaRPr lang="ru-RU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58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747</Words>
  <Application>Microsoft Office PowerPoint</Application>
  <PresentationFormat>Экран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Последовательности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Графики функций</dc:title>
  <dc:creator>Догадова</dc:creator>
  <cp:lastModifiedBy>Догадова</cp:lastModifiedBy>
  <cp:revision>48</cp:revision>
  <dcterms:created xsi:type="dcterms:W3CDTF">2016-08-08T13:26:46Z</dcterms:created>
  <dcterms:modified xsi:type="dcterms:W3CDTF">2017-01-26T13:35:14Z</dcterms:modified>
</cp:coreProperties>
</file>