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3" r:id="rId4"/>
    <p:sldId id="276" r:id="rId5"/>
    <p:sldId id="277" r:id="rId6"/>
    <p:sldId id="274" r:id="rId7"/>
    <p:sldId id="275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55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C2FD2-1B06-4CC0-A3DA-4D003ADC7D0A}" type="datetimeFigureOut">
              <a:rPr lang="ru-RU" smtClean="0"/>
              <a:t>14.09.2016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A664-17DC-424A-BCB3-D7F0BE097D0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71165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C2FD2-1B06-4CC0-A3DA-4D003ADC7D0A}" type="datetimeFigureOut">
              <a:rPr lang="ru-RU" smtClean="0"/>
              <a:t>14.09.2016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A664-17DC-424A-BCB3-D7F0BE097D0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55767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C2FD2-1B06-4CC0-A3DA-4D003ADC7D0A}" type="datetimeFigureOut">
              <a:rPr lang="ru-RU" smtClean="0"/>
              <a:t>14.09.2016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A664-17DC-424A-BCB3-D7F0BE097D0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07059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C2FD2-1B06-4CC0-A3DA-4D003ADC7D0A}" type="datetimeFigureOut">
              <a:rPr lang="ru-RU" smtClean="0"/>
              <a:t>14.09.2016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A664-17DC-424A-BCB3-D7F0BE097D0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98985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C2FD2-1B06-4CC0-A3DA-4D003ADC7D0A}" type="datetimeFigureOut">
              <a:rPr lang="ru-RU" smtClean="0"/>
              <a:t>14.09.2016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A664-17DC-424A-BCB3-D7F0BE097D0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9271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C2FD2-1B06-4CC0-A3DA-4D003ADC7D0A}" type="datetimeFigureOut">
              <a:rPr lang="ru-RU" smtClean="0"/>
              <a:t>14.09.2016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A664-17DC-424A-BCB3-D7F0BE097D0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91185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C2FD2-1B06-4CC0-A3DA-4D003ADC7D0A}" type="datetimeFigureOut">
              <a:rPr lang="ru-RU" smtClean="0"/>
              <a:t>14.09.2016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A664-17DC-424A-BCB3-D7F0BE097D0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43987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C2FD2-1B06-4CC0-A3DA-4D003ADC7D0A}" type="datetimeFigureOut">
              <a:rPr lang="ru-RU" smtClean="0"/>
              <a:t>14.09.2016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A664-17DC-424A-BCB3-D7F0BE097D0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95020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C2FD2-1B06-4CC0-A3DA-4D003ADC7D0A}" type="datetimeFigureOut">
              <a:rPr lang="ru-RU" smtClean="0"/>
              <a:t>14.09.2016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A664-17DC-424A-BCB3-D7F0BE097D0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51472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C2FD2-1B06-4CC0-A3DA-4D003ADC7D0A}" type="datetimeFigureOut">
              <a:rPr lang="ru-RU" smtClean="0"/>
              <a:t>14.09.2016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A664-17DC-424A-BCB3-D7F0BE097D0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7121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C2FD2-1B06-4CC0-A3DA-4D003ADC7D0A}" type="datetimeFigureOut">
              <a:rPr lang="ru-RU" smtClean="0"/>
              <a:t>14.09.2016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A664-17DC-424A-BCB3-D7F0BE097D0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51183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9C2FD2-1B06-4CC0-A3DA-4D003ADC7D0A}" type="datetimeFigureOut">
              <a:rPr lang="ru-RU" smtClean="0"/>
              <a:t>14.09.2016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05A664-17DC-424A-BCB3-D7F0BE097D0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31879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3" Type="http://schemas.openxmlformats.org/officeDocument/2006/relationships/image" Target="../media/image12.png"/><Relationship Id="rId7" Type="http://schemas.openxmlformats.org/officeDocument/2006/relationships/image" Target="../media/image16.png"/><Relationship Id="rId12" Type="http://schemas.openxmlformats.org/officeDocument/2006/relationships/image" Target="../media/image2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11" Type="http://schemas.openxmlformats.org/officeDocument/2006/relationships/image" Target="../media/image20.png"/><Relationship Id="rId5" Type="http://schemas.openxmlformats.org/officeDocument/2006/relationships/image" Target="../media/image14.png"/><Relationship Id="rId10" Type="http://schemas.openxmlformats.org/officeDocument/2006/relationships/image" Target="../media/image19.png"/><Relationship Id="rId4" Type="http://schemas.openxmlformats.org/officeDocument/2006/relationships/image" Target="../media/image13.png"/><Relationship Id="rId9" Type="http://schemas.openxmlformats.org/officeDocument/2006/relationships/image" Target="../media/image18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png"/><Relationship Id="rId13" Type="http://schemas.openxmlformats.org/officeDocument/2006/relationships/image" Target="../media/image31.png"/><Relationship Id="rId3" Type="http://schemas.openxmlformats.org/officeDocument/2006/relationships/image" Target="../media/image22.png"/><Relationship Id="rId7" Type="http://schemas.openxmlformats.org/officeDocument/2006/relationships/image" Target="../media/image25.png"/><Relationship Id="rId12" Type="http://schemas.openxmlformats.org/officeDocument/2006/relationships/image" Target="../media/image30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11" Type="http://schemas.openxmlformats.org/officeDocument/2006/relationships/image" Target="../media/image29.png"/><Relationship Id="rId5" Type="http://schemas.openxmlformats.org/officeDocument/2006/relationships/image" Target="../media/image24.png"/><Relationship Id="rId10" Type="http://schemas.openxmlformats.org/officeDocument/2006/relationships/image" Target="../media/image28.png"/><Relationship Id="rId4" Type="http://schemas.openxmlformats.org/officeDocument/2006/relationships/image" Target="../media/image23.png"/><Relationship Id="rId9" Type="http://schemas.openxmlformats.org/officeDocument/2006/relationships/image" Target="../media/image2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:\Documents and Settings\Admin\Мои документы\ПРЕЗЕНТАЦИИ_шаблоны\Презентации_образцы\Доска\Копия лист в клетку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847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31540" y="2564904"/>
            <a:ext cx="8280920" cy="2232247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ru-RU" sz="54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Умножение вектора </a:t>
            </a:r>
            <a:br>
              <a:rPr lang="ru-RU" sz="54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</a:br>
            <a:r>
              <a:rPr lang="ru-RU" sz="54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на число</a:t>
            </a:r>
            <a:endParaRPr lang="ru-RU" sz="5400" b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4653136"/>
            <a:ext cx="6400800" cy="1057672"/>
          </a:xfrm>
        </p:spPr>
        <p:txBody>
          <a:bodyPr>
            <a:normAutofit/>
          </a:bodyPr>
          <a:lstStyle/>
          <a:p>
            <a:r>
              <a:rPr lang="ru-RU" sz="4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Геометрия, 9 класс</a:t>
            </a:r>
            <a:endParaRPr lang="ru-RU" sz="40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2050" name="Picture 2" descr="C:\Documents and Settings\Admin\Мои документы\Downloads\Школа\Заставка_ДЗ_9кл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06752" y="476672"/>
            <a:ext cx="2884853" cy="24431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75020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2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2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2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250"/>
                            </p:stCondLst>
                            <p:childTnLst>
                              <p:par>
                                <p:cTn id="1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2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2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2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500"/>
                            </p:stCondLst>
                            <p:childTnLst>
                              <p:par>
                                <p:cTn id="1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25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25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25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3" descr="C:\Documents and Settings\Admin\Мои документы\ПРЕЗЕНТАЦИИ_шаблоны\Презентации_образцы\Доска\Копия лист в клетку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847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980728"/>
                <a:ext cx="8229600" cy="2016224"/>
              </a:xfrm>
            </p:spPr>
            <p:txBody>
              <a:bodyPr>
                <a:normAutofit/>
              </a:bodyPr>
              <a:lstStyle/>
              <a:p>
                <a:pPr marL="0" indent="0">
                  <a:spcBef>
                    <a:spcPts val="600"/>
                  </a:spcBef>
                  <a:buNone/>
                  <a:tabLst>
                    <a:tab pos="0" algn="l"/>
                  </a:tabLst>
                </a:pPr>
                <a:r>
                  <a:rPr lang="ru-RU" sz="2700" i="1" dirty="0" smtClean="0">
                    <a:solidFill>
                      <a:srgbClr val="FF0000"/>
                    </a:solidFill>
                  </a:rPr>
                  <a:t>Произведением</a:t>
                </a:r>
                <a:r>
                  <a:rPr lang="ru-RU" sz="2700" dirty="0" smtClean="0"/>
                  <a:t> ненулевого вектора </a:t>
                </a:r>
                <a:r>
                  <a:rPr lang="ru-RU" sz="2700" dirty="0"/>
                  <a:t>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2700" i="1">
                            <a:latin typeface="Cambria Math"/>
                          </a:rPr>
                        </m:ctrlPr>
                      </m:accPr>
                      <m:e>
                        <m:r>
                          <a:rPr lang="en-US" sz="2700" i="1">
                            <a:latin typeface="Cambria Math"/>
                          </a:rPr>
                          <m:t>𝑎</m:t>
                        </m:r>
                      </m:e>
                    </m:acc>
                  </m:oMath>
                </a14:m>
                <a:r>
                  <a:rPr lang="ru-RU" sz="2700" dirty="0" smtClean="0"/>
                  <a:t> </a:t>
                </a:r>
                <a:r>
                  <a:rPr lang="ru-RU" sz="2700" dirty="0"/>
                  <a:t>на </a:t>
                </a:r>
                <a:r>
                  <a:rPr lang="ru-RU" sz="2700" dirty="0">
                    <a:solidFill>
                      <a:srgbClr val="FF0000"/>
                    </a:solidFill>
                  </a:rPr>
                  <a:t>число </a:t>
                </a:r>
                <a:r>
                  <a:rPr lang="en-US" sz="2700" i="1" dirty="0" smtClean="0">
                    <a:solidFill>
                      <a:srgbClr val="FF0000"/>
                    </a:solidFill>
                  </a:rPr>
                  <a:t>k</a:t>
                </a:r>
                <a:r>
                  <a:rPr lang="ru-RU" sz="2700" dirty="0" smtClean="0">
                    <a:solidFill>
                      <a:srgbClr val="FF0000"/>
                    </a:solidFill>
                  </a:rPr>
                  <a:t> </a:t>
                </a:r>
                <a:r>
                  <a:rPr lang="ru-RU" sz="2700" dirty="0"/>
                  <a:t>называется такой вектор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2700" i="1">
                            <a:latin typeface="Cambria Math"/>
                          </a:rPr>
                        </m:ctrlPr>
                      </m:accPr>
                      <m:e>
                        <m:r>
                          <a:rPr lang="en-US" sz="2700" i="1">
                            <a:latin typeface="Cambria Math"/>
                          </a:rPr>
                          <m:t>𝑏</m:t>
                        </m:r>
                      </m:e>
                    </m:acc>
                  </m:oMath>
                </a14:m>
                <a:r>
                  <a:rPr lang="ru-RU" sz="2700" dirty="0"/>
                  <a:t>, длина которого равна вектору  </a:t>
                </a:r>
                <a:r>
                  <a:rPr lang="ru-RU" sz="2700" dirty="0" smtClean="0"/>
                  <a:t>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ru-RU" sz="270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sz="2700" b="0" i="1" smtClean="0">
                            <a:latin typeface="Cambria Math"/>
                          </a:rPr>
                          <m:t>𝑘</m:t>
                        </m:r>
                      </m:e>
                    </m:d>
                    <m:d>
                      <m:dPr>
                        <m:begChr m:val="|"/>
                        <m:endChr m:val="|"/>
                        <m:ctrlPr>
                          <a:rPr lang="ru-RU" sz="2700" i="1" smtClean="0">
                            <a:latin typeface="Cambria Math"/>
                          </a:rPr>
                        </m:ctrlPr>
                      </m:dPr>
                      <m:e>
                        <m:acc>
                          <m:accPr>
                            <m:chr m:val="⃗"/>
                            <m:ctrlPr>
                              <a:rPr lang="ru-RU" sz="2700" i="1" smtClean="0">
                                <a:latin typeface="Cambria Math"/>
                              </a:rPr>
                            </m:ctrlPr>
                          </m:accPr>
                          <m:e>
                            <m:r>
                              <a:rPr lang="en-US" sz="2700" b="0" i="1" smtClean="0">
                                <a:latin typeface="Cambria Math"/>
                              </a:rPr>
                              <m:t>𝑎</m:t>
                            </m:r>
                          </m:e>
                        </m:acc>
                      </m:e>
                    </m:d>
                  </m:oMath>
                </a14:m>
                <a:r>
                  <a:rPr lang="ru-RU" sz="2700" dirty="0" smtClean="0"/>
                  <a:t> , </a:t>
                </a:r>
                <a:r>
                  <a:rPr lang="ru-RU" sz="2700" dirty="0"/>
                  <a:t>причем векторы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2700" i="1">
                            <a:latin typeface="Cambria Math"/>
                          </a:rPr>
                        </m:ctrlPr>
                      </m:accPr>
                      <m:e>
                        <m:r>
                          <a:rPr lang="en-US" sz="2700" i="1">
                            <a:latin typeface="Cambria Math"/>
                          </a:rPr>
                          <m:t>𝑎</m:t>
                        </m:r>
                      </m:e>
                    </m:acc>
                  </m:oMath>
                </a14:m>
                <a:r>
                  <a:rPr lang="ru-RU" sz="2700" dirty="0"/>
                  <a:t> и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2700" i="1">
                            <a:latin typeface="Cambria Math"/>
                          </a:rPr>
                        </m:ctrlPr>
                      </m:accPr>
                      <m:e>
                        <m:r>
                          <a:rPr lang="en-US" sz="2700" i="1">
                            <a:latin typeface="Cambria Math"/>
                          </a:rPr>
                          <m:t>𝑏</m:t>
                        </m:r>
                      </m:e>
                    </m:acc>
                    <m:r>
                      <a:rPr lang="en-US" sz="2700" i="1">
                        <a:latin typeface="Cambria Math"/>
                      </a:rPr>
                      <m:t> </m:t>
                    </m:r>
                  </m:oMath>
                </a14:m>
                <a:r>
                  <a:rPr lang="ru-RU" sz="2700" dirty="0" err="1"/>
                  <a:t>сонаправлены</a:t>
                </a:r>
                <a:r>
                  <a:rPr lang="ru-RU" sz="2700" dirty="0"/>
                  <a:t> при </a:t>
                </a:r>
                <a:r>
                  <a:rPr lang="en-US" sz="2700" i="1" dirty="0"/>
                  <a:t>k</a:t>
                </a:r>
                <a:r>
                  <a:rPr lang="ru-RU" sz="2700" dirty="0"/>
                  <a:t> ≥ </a:t>
                </a:r>
                <a:r>
                  <a:rPr lang="en-US" sz="2700" dirty="0"/>
                  <a:t>0</a:t>
                </a:r>
                <a:r>
                  <a:rPr lang="ru-RU" sz="2700" dirty="0"/>
                  <a:t> </a:t>
                </a:r>
                <a:r>
                  <a:rPr lang="ru-RU" sz="2700" dirty="0" smtClean="0"/>
                  <a:t>и противоположно </a:t>
                </a:r>
                <a:r>
                  <a:rPr lang="ru-RU" sz="2700" dirty="0"/>
                  <a:t>направлены при </a:t>
                </a:r>
                <a:r>
                  <a:rPr lang="en-US" sz="2700" i="1" dirty="0"/>
                  <a:t>k</a:t>
                </a:r>
                <a:r>
                  <a:rPr lang="ru-RU" sz="2700" dirty="0"/>
                  <a:t> </a:t>
                </a:r>
                <a:r>
                  <a:rPr lang="en-US" sz="2700" dirty="0"/>
                  <a:t>&lt;</a:t>
                </a:r>
                <a:r>
                  <a:rPr lang="ru-RU" sz="2700" dirty="0"/>
                  <a:t> 0.</a:t>
                </a:r>
              </a:p>
              <a:p>
                <a:pPr>
                  <a:lnSpc>
                    <a:spcPct val="110000"/>
                  </a:lnSpc>
                  <a:spcBef>
                    <a:spcPts val="600"/>
                  </a:spcBef>
                  <a:buFont typeface="Wingdings" pitchFamily="2" charset="2"/>
                  <a:buNone/>
                </a:pPr>
                <a:endParaRPr lang="en-US" i="1" dirty="0" smtClean="0"/>
              </a:p>
              <a:p>
                <a:pPr>
                  <a:lnSpc>
                    <a:spcPct val="110000"/>
                  </a:lnSpc>
                  <a:spcBef>
                    <a:spcPts val="600"/>
                  </a:spcBef>
                  <a:buFont typeface="Wingdings" pitchFamily="2" charset="2"/>
                  <a:buNone/>
                </a:pPr>
                <a:endParaRPr lang="en-US" i="1" dirty="0" smtClean="0"/>
              </a:p>
            </p:txBody>
          </p:sp>
        </mc:Choice>
        <mc:Fallback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980728"/>
                <a:ext cx="8229600" cy="2016224"/>
              </a:xfrm>
              <a:blipFill rotWithShape="1">
                <a:blip r:embed="rId3"/>
                <a:stretch>
                  <a:fillRect l="-1333" t="-241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rmAutofit/>
          </a:bodyPr>
          <a:lstStyle/>
          <a:p>
            <a:pPr>
              <a:spcBef>
                <a:spcPct val="20000"/>
              </a:spcBef>
            </a:pPr>
            <a:r>
              <a:rPr lang="ru-RU" sz="3600" b="1" dirty="0">
                <a:solidFill>
                  <a:srgbClr val="FF0000"/>
                </a:solidFill>
                <a:latin typeface="Arial" pitchFamily="34" charset="0"/>
                <a:ea typeface="+mn-ea"/>
                <a:cs typeface="Arial" pitchFamily="34" charset="0"/>
              </a:rPr>
              <a:t>Умножение вектора </a:t>
            </a:r>
            <a:r>
              <a:rPr lang="ru-RU" sz="3600" b="1" dirty="0" smtClean="0">
                <a:solidFill>
                  <a:srgbClr val="FF0000"/>
                </a:solidFill>
                <a:latin typeface="Arial" pitchFamily="34" charset="0"/>
                <a:ea typeface="+mn-ea"/>
                <a:cs typeface="Arial" pitchFamily="34" charset="0"/>
              </a:rPr>
              <a:t>на </a:t>
            </a:r>
            <a:r>
              <a:rPr lang="ru-RU" sz="3600" b="1" dirty="0">
                <a:solidFill>
                  <a:srgbClr val="FF0000"/>
                </a:solidFill>
                <a:latin typeface="Arial" pitchFamily="34" charset="0"/>
                <a:ea typeface="+mn-ea"/>
                <a:cs typeface="Arial" pitchFamily="34" charset="0"/>
              </a:rPr>
              <a:t>число</a:t>
            </a:r>
            <a:endParaRPr lang="ru-RU" sz="3600" b="1" dirty="0">
              <a:solidFill>
                <a:srgbClr val="FF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1" name="Line 10"/>
          <p:cNvSpPr>
            <a:spLocks noChangeShapeType="1"/>
          </p:cNvSpPr>
          <p:nvPr/>
        </p:nvSpPr>
        <p:spPr bwMode="auto">
          <a:xfrm flipV="1">
            <a:off x="827940" y="4095526"/>
            <a:ext cx="865188" cy="282529"/>
          </a:xfrm>
          <a:prstGeom prst="line">
            <a:avLst/>
          </a:prstGeom>
          <a:noFill/>
          <a:ln w="38100">
            <a:solidFill>
              <a:srgbClr val="0066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8" name="Line 12"/>
          <p:cNvSpPr>
            <a:spLocks noChangeShapeType="1"/>
          </p:cNvSpPr>
          <p:nvPr/>
        </p:nvSpPr>
        <p:spPr bwMode="auto">
          <a:xfrm flipH="1">
            <a:off x="2456721" y="3271572"/>
            <a:ext cx="1727200" cy="562344"/>
          </a:xfrm>
          <a:prstGeom prst="line">
            <a:avLst/>
          </a:prstGeom>
          <a:noFill/>
          <a:ln w="38100">
            <a:solidFill>
              <a:srgbClr val="6633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0" name="Line 11"/>
          <p:cNvSpPr>
            <a:spLocks noChangeShapeType="1"/>
          </p:cNvSpPr>
          <p:nvPr/>
        </p:nvSpPr>
        <p:spPr bwMode="auto">
          <a:xfrm flipV="1">
            <a:off x="1481284" y="4332642"/>
            <a:ext cx="2447950" cy="791616"/>
          </a:xfrm>
          <a:prstGeom prst="line">
            <a:avLst/>
          </a:prstGeom>
          <a:noFill/>
          <a:ln w="38100">
            <a:solidFill>
              <a:srgbClr val="660066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1" name="TextBox 20"/>
              <p:cNvSpPr txBox="1"/>
              <p:nvPr/>
            </p:nvSpPr>
            <p:spPr>
              <a:xfrm>
                <a:off x="893295" y="3684690"/>
                <a:ext cx="539403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ru-RU" sz="2800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sz="2800" b="1" i="1" smtClean="0">
                              <a:latin typeface="Cambria Math"/>
                            </a:rPr>
                            <m:t>𝒂</m:t>
                          </m:r>
                        </m:e>
                      </m:acc>
                      <m:r>
                        <a:rPr lang="en-US" sz="2800" b="0" i="0" smtClean="0">
                          <a:latin typeface="Cambria Math"/>
                        </a:rPr>
                        <m:t> </m:t>
                      </m:r>
                    </m:oMath>
                  </m:oMathPara>
                </a14:m>
                <a:endParaRPr lang="ru-RU" sz="2800" dirty="0"/>
              </a:p>
            </p:txBody>
          </p:sp>
        </mc:Choice>
        <mc:Fallback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3295" y="3684690"/>
                <a:ext cx="539403" cy="523220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2" name="TextBox 21"/>
              <p:cNvSpPr txBox="1"/>
              <p:nvPr/>
            </p:nvSpPr>
            <p:spPr>
              <a:xfrm>
                <a:off x="2705259" y="3009962"/>
                <a:ext cx="917575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1" smtClean="0">
                          <a:latin typeface="Cambria Math"/>
                        </a:rPr>
                        <m:t>−2</m:t>
                      </m:r>
                      <m:acc>
                        <m:accPr>
                          <m:chr m:val="⃗"/>
                          <m:ctrlPr>
                            <a:rPr lang="ru-RU" sz="2800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sz="2800" b="1" i="1" smtClean="0">
                              <a:latin typeface="Cambria Math"/>
                            </a:rPr>
                            <m:t>𝒂</m:t>
                          </m:r>
                        </m:e>
                      </m:acc>
                      <m:r>
                        <a:rPr lang="en-US" sz="2800" b="0" i="0" smtClean="0">
                          <a:latin typeface="Cambria Math"/>
                        </a:rPr>
                        <m:t> </m:t>
                      </m:r>
                    </m:oMath>
                  </m:oMathPara>
                </a14:m>
                <a:endParaRPr lang="ru-RU" sz="2800" dirty="0"/>
              </a:p>
            </p:txBody>
          </p:sp>
        </mc:Choice>
        <mc:Fallback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05259" y="3009962"/>
                <a:ext cx="917575" cy="523220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3" name="TextBox 22"/>
              <p:cNvSpPr txBox="1"/>
              <p:nvPr/>
            </p:nvSpPr>
            <p:spPr>
              <a:xfrm>
                <a:off x="1968974" y="4205230"/>
                <a:ext cx="917575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1" smtClean="0">
                          <a:latin typeface="Cambria Math"/>
                        </a:rPr>
                        <m:t>3</m:t>
                      </m:r>
                      <m:acc>
                        <m:accPr>
                          <m:chr m:val="⃗"/>
                          <m:ctrlPr>
                            <a:rPr lang="ru-RU" sz="2800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sz="2800" b="1" i="1" smtClean="0">
                              <a:latin typeface="Cambria Math"/>
                            </a:rPr>
                            <m:t>𝒂</m:t>
                          </m:r>
                        </m:e>
                      </m:acc>
                      <m:r>
                        <a:rPr lang="en-US" sz="2800" b="0" i="0" smtClean="0">
                          <a:latin typeface="Cambria Math"/>
                        </a:rPr>
                        <m:t> </m:t>
                      </m:r>
                    </m:oMath>
                  </m:oMathPara>
                </a14:m>
                <a:endParaRPr lang="ru-RU" sz="2800" dirty="0"/>
              </a:p>
            </p:txBody>
          </p:sp>
        </mc:Choice>
        <mc:Fallback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68974" y="4205230"/>
                <a:ext cx="917575" cy="523220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/>
              <p:cNvSpPr txBox="1"/>
              <p:nvPr/>
            </p:nvSpPr>
            <p:spPr>
              <a:xfrm>
                <a:off x="5004048" y="3210017"/>
                <a:ext cx="2497928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ru-RU" sz="3600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sz="3600" b="0" i="1" smtClean="0">
                              <a:latin typeface="Cambria Math"/>
                            </a:rPr>
                            <m:t>𝑎</m:t>
                          </m:r>
                        </m:e>
                      </m:acc>
                      <m:r>
                        <a:rPr lang="ru-RU" sz="3600" i="1" smtClean="0">
                          <a:latin typeface="Cambria Math"/>
                          <a:ea typeface="Cambria Math"/>
                        </a:rPr>
                        <m:t>↑↓</m:t>
                      </m:r>
                      <m:r>
                        <a:rPr lang="en-US" sz="3600" b="0" i="1" smtClean="0">
                          <a:latin typeface="Cambria Math"/>
                          <a:ea typeface="Cambria Math"/>
                        </a:rPr>
                        <m:t>(−2</m:t>
                      </m:r>
                      <m:acc>
                        <m:accPr>
                          <m:chr m:val="⃗"/>
                          <m:ctrlPr>
                            <a:rPr lang="en-US" sz="3600" b="0" i="1" smtClean="0">
                              <a:latin typeface="Cambria Math"/>
                              <a:ea typeface="Cambria Math"/>
                            </a:rPr>
                          </m:ctrlPr>
                        </m:accPr>
                        <m:e>
                          <m:r>
                            <a:rPr lang="en-US" sz="3600" b="0" i="1" smtClean="0">
                              <a:latin typeface="Cambria Math"/>
                              <a:ea typeface="Cambria Math"/>
                            </a:rPr>
                            <m:t>𝑎</m:t>
                          </m:r>
                        </m:e>
                      </m:acc>
                      <m:r>
                        <a:rPr lang="en-US" sz="3600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ru-RU" sz="3600" dirty="0"/>
              </a:p>
            </p:txBody>
          </p:sp>
        </mc:Choice>
        <mc:Fallback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04048" y="3210017"/>
                <a:ext cx="2497928" cy="646331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4" name="TextBox 23"/>
              <p:cNvSpPr txBox="1"/>
              <p:nvPr/>
            </p:nvSpPr>
            <p:spPr>
              <a:xfrm>
                <a:off x="5220072" y="4205785"/>
                <a:ext cx="1768561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ru-RU" sz="3600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sz="3600" b="0" i="1" smtClean="0">
                              <a:latin typeface="Cambria Math"/>
                            </a:rPr>
                            <m:t>𝑎</m:t>
                          </m:r>
                        </m:e>
                      </m:acc>
                      <m:r>
                        <a:rPr lang="ru-RU" sz="3600" i="1" smtClean="0">
                          <a:latin typeface="Cambria Math"/>
                          <a:ea typeface="Cambria Math"/>
                        </a:rPr>
                        <m:t>↑↑</m:t>
                      </m:r>
                      <m:r>
                        <a:rPr lang="en-US" sz="3600" b="0" i="1" smtClean="0">
                          <a:latin typeface="Cambria Math"/>
                          <a:ea typeface="Cambria Math"/>
                        </a:rPr>
                        <m:t>3</m:t>
                      </m:r>
                      <m:acc>
                        <m:accPr>
                          <m:chr m:val="⃗"/>
                          <m:ctrlPr>
                            <a:rPr lang="en-US" sz="3600" b="0" i="1" smtClean="0">
                              <a:latin typeface="Cambria Math"/>
                              <a:ea typeface="Cambria Math"/>
                            </a:rPr>
                          </m:ctrlPr>
                        </m:accPr>
                        <m:e>
                          <m:r>
                            <a:rPr lang="en-US" sz="3600" b="0" i="1" smtClean="0">
                              <a:latin typeface="Cambria Math"/>
                              <a:ea typeface="Cambria Math"/>
                            </a:rPr>
                            <m:t>𝑎</m:t>
                          </m:r>
                        </m:e>
                      </m:acc>
                    </m:oMath>
                  </m:oMathPara>
                </a14:m>
                <a:endParaRPr lang="ru-RU" sz="3600" dirty="0"/>
              </a:p>
            </p:txBody>
          </p:sp>
        </mc:Choice>
        <mc:Fallback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20072" y="4205785"/>
                <a:ext cx="1768561" cy="646331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Прямоугольник 4"/>
              <p:cNvSpPr/>
              <p:nvPr/>
            </p:nvSpPr>
            <p:spPr>
              <a:xfrm>
                <a:off x="637502" y="5301208"/>
                <a:ext cx="7956376" cy="133882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ru-RU" sz="2700" dirty="0"/>
                  <a:t>Для любого числа </a:t>
                </a:r>
                <a:r>
                  <a:rPr lang="ru-RU" sz="2700" i="1" dirty="0"/>
                  <a:t>k</a:t>
                </a:r>
                <a:r>
                  <a:rPr lang="ru-RU" sz="2700" dirty="0"/>
                  <a:t> и любого вектора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2700" i="1">
                            <a:latin typeface="Cambria Math"/>
                          </a:rPr>
                        </m:ctrlPr>
                      </m:accPr>
                      <m:e>
                        <m:r>
                          <a:rPr lang="en-US" sz="2700" i="1">
                            <a:latin typeface="Cambria Math"/>
                          </a:rPr>
                          <m:t>𝑎</m:t>
                        </m:r>
                      </m:e>
                    </m:acc>
                  </m:oMath>
                </a14:m>
                <a:r>
                  <a:rPr lang="ru-RU" sz="2700" dirty="0"/>
                  <a:t> векторы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2700" i="1">
                            <a:latin typeface="Cambria Math"/>
                          </a:rPr>
                        </m:ctrlPr>
                      </m:accPr>
                      <m:e>
                        <m:r>
                          <a:rPr lang="en-US" sz="2700" i="1">
                            <a:latin typeface="Cambria Math"/>
                          </a:rPr>
                          <m:t>𝑎</m:t>
                        </m:r>
                      </m:e>
                    </m:acc>
                  </m:oMath>
                </a14:m>
                <a:r>
                  <a:rPr lang="ru-RU" sz="2700" dirty="0"/>
                  <a:t> и </a:t>
                </a:r>
                <a14:m>
                  <m:oMath xmlns:m="http://schemas.openxmlformats.org/officeDocument/2006/math">
                    <m:r>
                      <a:rPr lang="en-US" sz="2700" i="1">
                        <a:latin typeface="Cambria Math"/>
                      </a:rPr>
                      <m:t>𝑘</m:t>
                    </m:r>
                    <m:acc>
                      <m:accPr>
                        <m:chr m:val="⃗"/>
                        <m:ctrlPr>
                          <a:rPr lang="ru-RU" sz="2700" i="1">
                            <a:latin typeface="Cambria Math"/>
                          </a:rPr>
                        </m:ctrlPr>
                      </m:accPr>
                      <m:e>
                        <m:r>
                          <a:rPr lang="en-US" sz="2700" i="1">
                            <a:latin typeface="Cambria Math"/>
                          </a:rPr>
                          <m:t>𝑎</m:t>
                        </m:r>
                      </m:e>
                    </m:acc>
                  </m:oMath>
                </a14:m>
                <a:r>
                  <a:rPr lang="ru-RU" sz="2700" dirty="0"/>
                  <a:t> </a:t>
                </a:r>
                <a:r>
                  <a:rPr lang="en-US" sz="2700" dirty="0"/>
                  <a:t> </a:t>
                </a:r>
                <a:r>
                  <a:rPr lang="ru-RU" sz="2700" dirty="0" err="1"/>
                  <a:t>коллинеарны</a:t>
                </a:r>
                <a:r>
                  <a:rPr lang="en-US" sz="2700" dirty="0"/>
                  <a:t> (</a:t>
                </a:r>
                <a:r>
                  <a:rPr lang="ru-RU" sz="2700" dirty="0"/>
                  <a:t>лежат на одной прямой или параллельных прямых).</a:t>
                </a:r>
              </a:p>
            </p:txBody>
          </p:sp>
        </mc:Choice>
        <mc:Fallback>
          <p:sp>
            <p:nvSpPr>
              <p:cNvPr id="5" name="Прямоугольник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7502" y="5301208"/>
                <a:ext cx="7956376" cy="1338828"/>
              </a:xfrm>
              <a:prstGeom prst="rect">
                <a:avLst/>
              </a:prstGeom>
              <a:blipFill rotWithShape="1">
                <a:blip r:embed="rId9"/>
                <a:stretch>
                  <a:fillRect l="-1456" t="-3653" r="-460" b="-1141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041044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2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2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2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000"/>
                            </p:stCondLst>
                            <p:childTnLst>
                              <p:par>
                                <p:cTn id="3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000"/>
                            </p:stCondLst>
                            <p:childTnLst>
                              <p:par>
                                <p:cTn id="44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000"/>
                            </p:stCondLst>
                            <p:childTnLst>
                              <p:par>
                                <p:cTn id="5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12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2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12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" grpId="0"/>
      <p:bldP spid="11" grpId="0" animBg="1"/>
      <p:bldP spid="18" grpId="0" animBg="1"/>
      <p:bldP spid="20" grpId="0" animBg="1"/>
      <p:bldP spid="21" grpId="0"/>
      <p:bldP spid="22" grpId="0"/>
      <p:bldP spid="23" grpId="0"/>
      <p:bldP spid="4" grpId="0"/>
      <p:bldP spid="24" grpId="0"/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3" descr="C:\Documents and Settings\Admin\Мои документы\ПРЕЗЕНТАЦИИ_шаблоны\Презентации_образцы\Доска\Копия лист в клетку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847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 smtClean="0">
                <a:solidFill>
                  <a:srgbClr val="FF0000"/>
                </a:solidFill>
                <a:latin typeface="Arial" pitchFamily="34" charset="0"/>
                <a:ea typeface="+mn-ea"/>
                <a:cs typeface="Arial" pitchFamily="34" charset="0"/>
              </a:rPr>
              <a:t>Произведение</a:t>
            </a:r>
            <a:r>
              <a:rPr lang="en-US" sz="3600" b="1" dirty="0" smtClean="0">
                <a:solidFill>
                  <a:srgbClr val="FF0000"/>
                </a:solidFill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lang="ru-RU" sz="3600" b="1" dirty="0" smtClean="0">
                <a:solidFill>
                  <a:srgbClr val="FF0000"/>
                </a:solidFill>
                <a:latin typeface="Arial" pitchFamily="34" charset="0"/>
                <a:ea typeface="+mn-ea"/>
                <a:cs typeface="Arial" pitchFamily="34" charset="0"/>
              </a:rPr>
              <a:t>нулевого </a:t>
            </a:r>
            <a:r>
              <a:rPr lang="ru-RU" sz="3600" b="1" dirty="0">
                <a:solidFill>
                  <a:srgbClr val="FF0000"/>
                </a:solidFill>
                <a:latin typeface="Arial" pitchFamily="34" charset="0"/>
                <a:ea typeface="+mn-ea"/>
                <a:cs typeface="Arial" pitchFamily="34" charset="0"/>
              </a:rPr>
              <a:t>вектора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600201"/>
                <a:ext cx="8229600" cy="1972816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ru-RU" sz="2700" i="1" dirty="0" smtClean="0">
                    <a:solidFill>
                      <a:srgbClr val="FF0000"/>
                    </a:solidFill>
                  </a:rPr>
                  <a:t>Произведением нулевого вектора </a:t>
                </a:r>
                <a:r>
                  <a:rPr lang="ru-RU" sz="2700" dirty="0" smtClean="0"/>
                  <a:t>на любое число считается нулевой вектор.</a:t>
                </a:r>
              </a:p>
              <a:p>
                <a:pPr marL="0" indent="0">
                  <a:buNone/>
                </a:pPr>
                <a:endParaRPr lang="en-US" sz="1300" dirty="0" smtClean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ru-RU" sz="4400" i="1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sz="4400" i="1">
                              <a:latin typeface="Cambria Math"/>
                            </a:rPr>
                            <m:t>0</m:t>
                          </m:r>
                        </m:e>
                      </m:acc>
                      <m:r>
                        <a:rPr lang="ru-RU" sz="4400" i="1">
                          <a:latin typeface="Cambria Math"/>
                          <a:ea typeface="Cambria Math"/>
                        </a:rPr>
                        <m:t>∙</m:t>
                      </m:r>
                      <m:r>
                        <a:rPr lang="en-US" sz="4400" b="0" i="1" smtClean="0">
                          <a:latin typeface="Cambria Math"/>
                          <a:ea typeface="Cambria Math"/>
                        </a:rPr>
                        <m:t>𝑘</m:t>
                      </m:r>
                      <m:r>
                        <a:rPr lang="en-US" sz="4400" i="1">
                          <a:latin typeface="Cambria Math"/>
                        </a:rPr>
                        <m:t>=</m:t>
                      </m:r>
                      <m:acc>
                        <m:accPr>
                          <m:chr m:val="⃗"/>
                          <m:ctrlPr>
                            <a:rPr lang="en-US" sz="4400" i="1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sz="4400" i="1">
                              <a:latin typeface="Cambria Math"/>
                            </a:rPr>
                            <m:t>0</m:t>
                          </m:r>
                        </m:e>
                      </m:acc>
                    </m:oMath>
                  </m:oMathPara>
                </a14:m>
                <a:endParaRPr lang="ru-RU" sz="4400" dirty="0"/>
              </a:p>
            </p:txBody>
          </p:sp>
        </mc:Choice>
        <mc:Fallback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600201"/>
                <a:ext cx="8229600" cy="1972816"/>
              </a:xfrm>
              <a:blipFill rotWithShape="1">
                <a:blip r:embed="rId3"/>
                <a:stretch>
                  <a:fillRect l="-1333" t="-247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Овал 7"/>
          <p:cNvSpPr/>
          <p:nvPr/>
        </p:nvSpPr>
        <p:spPr>
          <a:xfrm>
            <a:off x="1835696" y="4285068"/>
            <a:ext cx="144016" cy="14401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Box 8"/>
              <p:cNvSpPr txBox="1"/>
              <p:nvPr/>
            </p:nvSpPr>
            <p:spPr>
              <a:xfrm>
                <a:off x="1907704" y="3573016"/>
                <a:ext cx="625492" cy="85606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ru-RU" sz="4400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ru-RU" sz="4400" b="0" i="1" smtClean="0">
                              <a:latin typeface="Cambria Math"/>
                            </a:rPr>
                            <m:t>0</m:t>
                          </m:r>
                        </m:e>
                      </m:acc>
                    </m:oMath>
                  </m:oMathPara>
                </a14:m>
                <a:endParaRPr lang="ru-RU" sz="4400" dirty="0"/>
              </a:p>
            </p:txBody>
          </p:sp>
        </mc:Choice>
        <mc:Fallback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07704" y="3573016"/>
                <a:ext cx="625492" cy="856068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27565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2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2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2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250"/>
                            </p:stCondLst>
                            <p:childTnLst>
                              <p:par>
                                <p:cTn id="1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:\Documents and Settings\Admin\Мои документы\ПРЕЗЕНТАЦИИ_шаблоны\Презентации_образцы\Доска\Копия лист в клетку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847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558618" y="1340768"/>
                <a:ext cx="5554960" cy="964704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ru-RU" dirty="0" smtClean="0"/>
                  <a:t>Постройте вектор</a:t>
                </a:r>
                <a:r>
                  <a:rPr lang="en-US" dirty="0" smtClean="0"/>
                  <a:t> </a:t>
                </a:r>
                <a:r>
                  <a:rPr lang="ru-RU" dirty="0" smtClean="0"/>
                  <a:t>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i="1" smtClean="0">
                            <a:latin typeface="Cambria Math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/>
                          </a:rPr>
                          <m:t>𝑝</m:t>
                        </m:r>
                      </m:e>
                    </m:acc>
                    <m:r>
                      <a:rPr lang="en-US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den>
                    </m:f>
                    <m:acc>
                      <m:accPr>
                        <m:chr m:val="⃗"/>
                        <m:ctrlPr>
                          <a:rPr lang="en-US" b="0" i="1" smtClean="0">
                            <a:latin typeface="Cambria Math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</m:e>
                    </m:acc>
                    <m:r>
                      <a:rPr lang="en-US" b="0" i="1" smtClean="0">
                        <a:latin typeface="Cambria Math"/>
                      </a:rPr>
                      <m:t>+</m:t>
                    </m:r>
                    <m:acc>
                      <m:accPr>
                        <m:chr m:val="⃗"/>
                        <m:ctrlPr>
                          <a:rPr lang="en-US" b="0" i="1" smtClean="0">
                            <a:latin typeface="Cambria Math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/>
                          </a:rPr>
                          <m:t>𝑦</m:t>
                        </m:r>
                      </m:e>
                    </m:acc>
                    <m:r>
                      <a:rPr lang="ru-RU" b="0" i="1" smtClean="0">
                        <a:latin typeface="Cambria Math"/>
                      </a:rPr>
                      <m:t>.</m:t>
                    </m:r>
                  </m:oMath>
                </a14:m>
                <a:endParaRPr lang="ru-RU" dirty="0"/>
              </a:p>
            </p:txBody>
          </p:sp>
        </mc:Choice>
        <mc:Fallback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58618" y="1340768"/>
                <a:ext cx="5554960" cy="964704"/>
              </a:xfrm>
              <a:blipFill rotWithShape="1">
                <a:blip r:embed="rId3"/>
                <a:stretch>
                  <a:fillRect l="-285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ru-RU" sz="3600" b="1" dirty="0" smtClean="0">
                <a:solidFill>
                  <a:srgbClr val="FF0000"/>
                </a:solidFill>
                <a:latin typeface="Arial" pitchFamily="34" charset="0"/>
                <a:ea typeface="+mn-ea"/>
                <a:cs typeface="Arial" pitchFamily="34" charset="0"/>
              </a:rPr>
              <a:t>Пример</a:t>
            </a:r>
            <a:r>
              <a:rPr lang="en-US" sz="3600" b="1" dirty="0" smtClean="0">
                <a:solidFill>
                  <a:srgbClr val="FF0000"/>
                </a:solidFill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lang="ru-RU" sz="3600" b="1" dirty="0" smtClean="0">
                <a:solidFill>
                  <a:srgbClr val="FF0000"/>
                </a:solidFill>
                <a:latin typeface="Arial" pitchFamily="34" charset="0"/>
                <a:ea typeface="+mn-ea"/>
                <a:cs typeface="Arial" pitchFamily="34" charset="0"/>
              </a:rPr>
              <a:t>1</a:t>
            </a:r>
            <a:endParaRPr lang="ru-RU" sz="3600" b="1" dirty="0">
              <a:solidFill>
                <a:srgbClr val="FF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6" name="Line 10"/>
          <p:cNvSpPr>
            <a:spLocks noChangeShapeType="1"/>
          </p:cNvSpPr>
          <p:nvPr/>
        </p:nvSpPr>
        <p:spPr bwMode="auto">
          <a:xfrm flipV="1">
            <a:off x="971600" y="2601005"/>
            <a:ext cx="2015868" cy="661023"/>
          </a:xfrm>
          <a:prstGeom prst="line">
            <a:avLst/>
          </a:prstGeom>
          <a:noFill/>
          <a:ln w="38100">
            <a:solidFill>
              <a:srgbClr val="0066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7" name="Line 10"/>
          <p:cNvSpPr>
            <a:spLocks noChangeShapeType="1"/>
          </p:cNvSpPr>
          <p:nvPr/>
        </p:nvSpPr>
        <p:spPr bwMode="auto">
          <a:xfrm flipV="1">
            <a:off x="971600" y="3486119"/>
            <a:ext cx="1007934" cy="330512"/>
          </a:xfrm>
          <a:prstGeom prst="line">
            <a:avLst/>
          </a:prstGeom>
          <a:noFill/>
          <a:ln w="38100">
            <a:solidFill>
              <a:srgbClr val="0066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8" name="Line 12"/>
          <p:cNvSpPr>
            <a:spLocks noChangeShapeType="1"/>
          </p:cNvSpPr>
          <p:nvPr/>
        </p:nvSpPr>
        <p:spPr bwMode="auto">
          <a:xfrm>
            <a:off x="3463841" y="2601005"/>
            <a:ext cx="1108159" cy="1309556"/>
          </a:xfrm>
          <a:prstGeom prst="line">
            <a:avLst/>
          </a:prstGeom>
          <a:noFill/>
          <a:ln w="38100">
            <a:solidFill>
              <a:srgbClr val="6633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extBox 9"/>
              <p:cNvSpPr txBox="1"/>
              <p:nvPr/>
            </p:nvSpPr>
            <p:spPr>
              <a:xfrm>
                <a:off x="1592531" y="2420872"/>
                <a:ext cx="539403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ru-RU" sz="2800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sz="2800" b="1" i="1" smtClean="0">
                              <a:latin typeface="Cambria Math"/>
                            </a:rPr>
                            <m:t>𝒙</m:t>
                          </m:r>
                        </m:e>
                      </m:acc>
                      <m:r>
                        <a:rPr lang="en-US" sz="2800" b="0" i="0" smtClean="0">
                          <a:latin typeface="Cambria Math"/>
                        </a:rPr>
                        <m:t> </m:t>
                      </m:r>
                    </m:oMath>
                  </m:oMathPara>
                </a14:m>
                <a:endParaRPr lang="ru-RU" sz="2800" dirty="0"/>
              </a:p>
            </p:txBody>
          </p:sp>
        </mc:Choice>
        <mc:Fallback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92531" y="2420872"/>
                <a:ext cx="539403" cy="523220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xtBox 10"/>
              <p:cNvSpPr txBox="1"/>
              <p:nvPr/>
            </p:nvSpPr>
            <p:spPr>
              <a:xfrm>
                <a:off x="1205865" y="3671701"/>
                <a:ext cx="539403" cy="8989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28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8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28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acc>
                        <m:accPr>
                          <m:chr m:val="⃗"/>
                          <m:ctrlPr>
                            <a:rPr lang="ru-RU" sz="2800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sz="2800" b="1" i="1" smtClean="0">
                              <a:latin typeface="Cambria Math"/>
                            </a:rPr>
                            <m:t>𝒙</m:t>
                          </m:r>
                        </m:e>
                      </m:acc>
                      <m:r>
                        <a:rPr lang="en-US" sz="2800" b="0" i="0" smtClean="0">
                          <a:latin typeface="Cambria Math"/>
                        </a:rPr>
                        <m:t> </m:t>
                      </m:r>
                    </m:oMath>
                  </m:oMathPara>
                </a14:m>
                <a:endParaRPr lang="ru-RU" sz="2800" dirty="0"/>
              </a:p>
            </p:txBody>
          </p:sp>
        </mc:Choice>
        <mc:Fallback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05865" y="3671701"/>
                <a:ext cx="539403" cy="898964"/>
              </a:xfrm>
              <a:prstGeom prst="rect">
                <a:avLst/>
              </a:prstGeom>
              <a:blipFill rotWithShape="1">
                <a:blip r:embed="rId5"/>
                <a:stretch>
                  <a:fillRect r="-340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extBox 11"/>
              <p:cNvSpPr txBox="1"/>
              <p:nvPr/>
            </p:nvSpPr>
            <p:spPr>
              <a:xfrm>
                <a:off x="3987225" y="2738808"/>
                <a:ext cx="539403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ru-RU" sz="2800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sz="2800" b="1" i="1" smtClean="0">
                              <a:latin typeface="Cambria Math"/>
                            </a:rPr>
                            <m:t>𝒚</m:t>
                          </m:r>
                        </m:e>
                      </m:acc>
                      <m:r>
                        <a:rPr lang="en-US" sz="2800" b="0" i="0" smtClean="0">
                          <a:latin typeface="Cambria Math"/>
                        </a:rPr>
                        <m:t> </m:t>
                      </m:r>
                    </m:oMath>
                  </m:oMathPara>
                </a14:m>
                <a:endParaRPr lang="ru-RU" sz="2800" dirty="0"/>
              </a:p>
            </p:txBody>
          </p:sp>
        </mc:Choice>
        <mc:Fallback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87225" y="2738808"/>
                <a:ext cx="539403" cy="523220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3" name="Объект 2"/>
              <p:cNvSpPr txBox="1">
                <a:spLocks/>
              </p:cNvSpPr>
              <p:nvPr/>
            </p:nvSpPr>
            <p:spPr>
              <a:xfrm>
                <a:off x="4931905" y="2118653"/>
                <a:ext cx="3456384" cy="96470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fontScale="77500" lnSpcReduction="20000"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Font typeface="Arial" pitchFamily="34" charset="0"/>
                  <a:buNone/>
                </a:pPr>
                <a:r>
                  <a:rPr lang="ru-RU" dirty="0" smtClean="0"/>
                  <a:t>Решение:</a:t>
                </a:r>
              </a:p>
              <a:p>
                <a:pPr marL="0" indent="0">
                  <a:buFont typeface="Arial" pitchFamily="34" charset="0"/>
                  <a:buNone/>
                </a:pPr>
                <a:r>
                  <a:rPr lang="ru-RU" dirty="0" smtClean="0"/>
                  <a:t>1. Постройте вектор</a:t>
                </a:r>
                <a:r>
                  <a:rPr lang="en-US" dirty="0" smtClean="0"/>
                  <a:t> </a:t>
                </a:r>
                <a:r>
                  <a:rPr lang="ru-RU" dirty="0" smtClean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i="1" smtClean="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i="1" smtClean="0">
                            <a:latin typeface="Cambria Math"/>
                          </a:rPr>
                          <m:t>2</m:t>
                        </m:r>
                      </m:den>
                    </m:f>
                    <m:acc>
                      <m:accPr>
                        <m:chr m:val="⃗"/>
                        <m:ctrlPr>
                          <a:rPr lang="en-US" i="1" smtClean="0">
                            <a:latin typeface="Cambria Math"/>
                          </a:rPr>
                        </m:ctrlPr>
                      </m:accPr>
                      <m:e>
                        <m:r>
                          <a:rPr lang="en-US" i="1" smtClean="0">
                            <a:latin typeface="Cambria Math"/>
                          </a:rPr>
                          <m:t>𝑥</m:t>
                        </m:r>
                      </m:e>
                    </m:acc>
                    <m:r>
                      <a:rPr lang="ru-RU" i="1" smtClean="0">
                        <a:latin typeface="Cambria Math"/>
                      </a:rPr>
                      <m:t>.</m:t>
                    </m:r>
                  </m:oMath>
                </a14:m>
                <a:endParaRPr lang="ru-RU" dirty="0"/>
              </a:p>
            </p:txBody>
          </p:sp>
        </mc:Choice>
        <mc:Fallback>
          <p:sp>
            <p:nvSpPr>
              <p:cNvPr id="13" name="Объект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31905" y="2118653"/>
                <a:ext cx="3456384" cy="964704"/>
              </a:xfrm>
              <a:prstGeom prst="rect">
                <a:avLst/>
              </a:prstGeom>
              <a:blipFill rotWithShape="1">
                <a:blip r:embed="rId7"/>
                <a:stretch>
                  <a:fillRect l="-2822" t="-11392" b="-696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4" name="Объект 2"/>
              <p:cNvSpPr txBox="1">
                <a:spLocks/>
              </p:cNvSpPr>
              <p:nvPr/>
            </p:nvSpPr>
            <p:spPr>
              <a:xfrm>
                <a:off x="4932039" y="3000418"/>
                <a:ext cx="4037789" cy="184362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ru-RU" sz="2500" dirty="0" smtClean="0"/>
                  <a:t>2. Строим  сумму векторов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500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sz="2500" i="1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sz="2500" i="1">
                            <a:latin typeface="Cambria Math"/>
                          </a:rPr>
                          <m:t>2</m:t>
                        </m:r>
                      </m:den>
                    </m:f>
                    <m:acc>
                      <m:accPr>
                        <m:chr m:val="⃗"/>
                        <m:ctrlPr>
                          <a:rPr lang="en-US" sz="2500" i="1">
                            <a:latin typeface="Cambria Math"/>
                          </a:rPr>
                        </m:ctrlPr>
                      </m:accPr>
                      <m:e>
                        <m:r>
                          <a:rPr lang="en-US" sz="2500" i="1">
                            <a:latin typeface="Cambria Math"/>
                          </a:rPr>
                          <m:t>𝑥</m:t>
                        </m:r>
                      </m:e>
                    </m:acc>
                    <m:r>
                      <a:rPr lang="ru-RU" sz="2500" b="0" i="1" smtClean="0">
                        <a:latin typeface="Cambria Math"/>
                      </a:rPr>
                      <m:t> </m:t>
                    </m:r>
                  </m:oMath>
                </a14:m>
                <a:r>
                  <a:rPr lang="ru-RU" sz="2500" dirty="0" smtClean="0"/>
                  <a:t>и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2500" i="1" smtClean="0">
                            <a:latin typeface="Cambria Math"/>
                          </a:rPr>
                        </m:ctrlPr>
                      </m:accPr>
                      <m:e>
                        <m:r>
                          <a:rPr lang="en-US" sz="2500" b="0" i="1" smtClean="0">
                            <a:latin typeface="Cambria Math"/>
                          </a:rPr>
                          <m:t>𝑦</m:t>
                        </m:r>
                      </m:e>
                    </m:acc>
                    <m:r>
                      <a:rPr lang="ru-RU" sz="2500" b="0" i="1" smtClean="0">
                        <a:latin typeface="Cambria Math"/>
                      </a:rPr>
                      <m:t> </m:t>
                    </m:r>
                  </m:oMath>
                </a14:m>
                <a:r>
                  <a:rPr lang="ru-RU" sz="2500" dirty="0" smtClean="0"/>
                  <a:t>по правилу треугольника  (или параллелограмма)</a:t>
                </a:r>
                <a:endParaRPr lang="ru-RU" sz="2500" dirty="0"/>
              </a:p>
            </p:txBody>
          </p:sp>
        </mc:Choice>
        <mc:Fallback>
          <p:sp>
            <p:nvSpPr>
              <p:cNvPr id="14" name="Объект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32039" y="3000418"/>
                <a:ext cx="4037789" cy="1843624"/>
              </a:xfrm>
              <a:prstGeom prst="rect">
                <a:avLst/>
              </a:prstGeom>
              <a:blipFill rotWithShape="1">
                <a:blip r:embed="rId8"/>
                <a:stretch>
                  <a:fillRect l="-2417" t="-2310" b="-396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Овал 14"/>
          <p:cNvSpPr/>
          <p:nvPr/>
        </p:nvSpPr>
        <p:spPr>
          <a:xfrm>
            <a:off x="1835696" y="5085184"/>
            <a:ext cx="144016" cy="14401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Line 10"/>
          <p:cNvSpPr>
            <a:spLocks noChangeShapeType="1"/>
          </p:cNvSpPr>
          <p:nvPr/>
        </p:nvSpPr>
        <p:spPr bwMode="auto">
          <a:xfrm flipV="1">
            <a:off x="1907704" y="4799246"/>
            <a:ext cx="1007934" cy="357945"/>
          </a:xfrm>
          <a:prstGeom prst="line">
            <a:avLst/>
          </a:prstGeom>
          <a:noFill/>
          <a:ln w="38100">
            <a:solidFill>
              <a:srgbClr val="0066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7" name="TextBox 16"/>
              <p:cNvSpPr txBox="1"/>
              <p:nvPr/>
            </p:nvSpPr>
            <p:spPr>
              <a:xfrm>
                <a:off x="2047148" y="4308737"/>
                <a:ext cx="539403" cy="66851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20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acc>
                        <m:accPr>
                          <m:chr m:val="⃗"/>
                          <m:ctrlPr>
                            <a:rPr lang="ru-RU" sz="2000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sz="2000" b="1" i="1" smtClean="0">
                              <a:latin typeface="Cambria Math"/>
                            </a:rPr>
                            <m:t>𝒙</m:t>
                          </m:r>
                        </m:e>
                      </m:acc>
                      <m:r>
                        <a:rPr lang="en-US" sz="2000" b="0" i="0" smtClean="0">
                          <a:latin typeface="Cambria Math"/>
                        </a:rPr>
                        <m:t> </m:t>
                      </m:r>
                    </m:oMath>
                  </m:oMathPara>
                </a14:m>
                <a:endParaRPr lang="ru-RU" sz="2000" dirty="0"/>
              </a:p>
            </p:txBody>
          </p:sp>
        </mc:Choice>
        <mc:Fallback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47148" y="4308737"/>
                <a:ext cx="539403" cy="668516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Line 12"/>
          <p:cNvSpPr>
            <a:spLocks noChangeShapeType="1"/>
          </p:cNvSpPr>
          <p:nvPr/>
        </p:nvSpPr>
        <p:spPr bwMode="auto">
          <a:xfrm>
            <a:off x="2879066" y="4799247"/>
            <a:ext cx="1108159" cy="1309556"/>
          </a:xfrm>
          <a:prstGeom prst="line">
            <a:avLst/>
          </a:prstGeom>
          <a:noFill/>
          <a:ln w="38100">
            <a:solidFill>
              <a:srgbClr val="6633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0" name="TextBox 19"/>
              <p:cNvSpPr txBox="1"/>
              <p:nvPr/>
            </p:nvSpPr>
            <p:spPr>
              <a:xfrm>
                <a:off x="3347864" y="4994632"/>
                <a:ext cx="539403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ru-RU" sz="2800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sz="2800" b="1" i="1" smtClean="0">
                              <a:latin typeface="Cambria Math"/>
                            </a:rPr>
                            <m:t>𝒚</m:t>
                          </m:r>
                        </m:e>
                      </m:acc>
                      <m:r>
                        <a:rPr lang="en-US" sz="2800" b="0" i="0" smtClean="0">
                          <a:latin typeface="Cambria Math"/>
                        </a:rPr>
                        <m:t> </m:t>
                      </m:r>
                    </m:oMath>
                  </m:oMathPara>
                </a14:m>
                <a:endParaRPr lang="ru-RU" sz="2800" dirty="0"/>
              </a:p>
            </p:txBody>
          </p:sp>
        </mc:Choice>
        <mc:Fallback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47864" y="4994632"/>
                <a:ext cx="539403" cy="523220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Line 10"/>
          <p:cNvSpPr>
            <a:spLocks noChangeShapeType="1"/>
          </p:cNvSpPr>
          <p:nvPr/>
        </p:nvSpPr>
        <p:spPr bwMode="auto">
          <a:xfrm>
            <a:off x="1907703" y="5157192"/>
            <a:ext cx="2079521" cy="951612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2" name="TextBox 21"/>
              <p:cNvSpPr txBox="1"/>
              <p:nvPr/>
            </p:nvSpPr>
            <p:spPr>
              <a:xfrm>
                <a:off x="2448065" y="5618855"/>
                <a:ext cx="539403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ru-RU" sz="2800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sz="2800" b="1" i="1" smtClean="0">
                              <a:latin typeface="Cambria Math"/>
                            </a:rPr>
                            <m:t>𝒑</m:t>
                          </m:r>
                        </m:e>
                      </m:acc>
                      <m:r>
                        <a:rPr lang="en-US" sz="2800" b="0" i="0" smtClean="0">
                          <a:latin typeface="Cambria Math"/>
                        </a:rPr>
                        <m:t> </m:t>
                      </m:r>
                    </m:oMath>
                  </m:oMathPara>
                </a14:m>
                <a:endParaRPr lang="ru-RU" sz="2800" dirty="0"/>
              </a:p>
            </p:txBody>
          </p:sp>
        </mc:Choice>
        <mc:Fallback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48065" y="5618855"/>
                <a:ext cx="539403" cy="523220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3" name="TextBox 22"/>
              <p:cNvSpPr txBox="1"/>
              <p:nvPr/>
            </p:nvSpPr>
            <p:spPr>
              <a:xfrm>
                <a:off x="1440309" y="5192415"/>
                <a:ext cx="539403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:r>
                  <a:rPr lang="en-US" sz="2800" b="1" i="1" dirty="0" smtClean="0"/>
                  <a:t>A</a:t>
                </a:r>
                <a14:m>
                  <m:oMath xmlns:m="http://schemas.openxmlformats.org/officeDocument/2006/math">
                    <m:r>
                      <a:rPr lang="en-US" sz="2800" b="0" i="0" smtClean="0">
                        <a:latin typeface="Cambria Math"/>
                      </a:rPr>
                      <m:t> </m:t>
                    </m:r>
                  </m:oMath>
                </a14:m>
                <a:endParaRPr lang="ru-RU" sz="2800" dirty="0"/>
              </a:p>
            </p:txBody>
          </p:sp>
        </mc:Choice>
        <mc:Fallback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40309" y="5192415"/>
                <a:ext cx="539403" cy="523220"/>
              </a:xfrm>
              <a:prstGeom prst="rect">
                <a:avLst/>
              </a:prstGeom>
              <a:blipFill rotWithShape="1">
                <a:blip r:embed="rId12"/>
                <a:stretch>
                  <a:fillRect l="-22472" t="-10465" b="-3255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442391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00"/>
                            </p:stCondLst>
                            <p:childTnLst>
                              <p:par>
                                <p:cTn id="32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25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25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125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250"/>
                            </p:stCondLst>
                            <p:childTnLst>
                              <p:par>
                                <p:cTn id="4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250" fill="hold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250" fill="hold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125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000"/>
                            </p:stCondLst>
                            <p:childTnLst>
                              <p:par>
                                <p:cTn id="56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125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25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125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1000"/>
                            </p:stCondLst>
                            <p:childTnLst>
                              <p:par>
                                <p:cTn id="76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0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5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1000"/>
                            </p:stCondLst>
                            <p:childTnLst>
                              <p:par>
                                <p:cTn id="8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6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1000"/>
                            </p:stCondLst>
                            <p:childTnLst>
                              <p:par>
                                <p:cTn id="9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9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5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/>
      <p:bldP spid="6" grpId="0" animBg="1"/>
      <p:bldP spid="7" grpId="0" animBg="1"/>
      <p:bldP spid="8" grpId="0" animBg="1"/>
      <p:bldP spid="10" grpId="0"/>
      <p:bldP spid="11" grpId="0"/>
      <p:bldP spid="12" grpId="0"/>
      <p:bldP spid="15" grpId="0" animBg="1"/>
      <p:bldP spid="16" grpId="0" animBg="1"/>
      <p:bldP spid="17" grpId="0"/>
      <p:bldP spid="18" grpId="0" animBg="1"/>
      <p:bldP spid="20" grpId="0"/>
      <p:bldP spid="21" grpId="0" animBg="1"/>
      <p:bldP spid="22" grpId="0"/>
      <p:bldP spid="2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:\Documents and Settings\Admin\Мои документы\ПРЕЗЕНТАЦИИ_шаблоны\Презентации_образцы\Доска\Копия лист в клетку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251504" cy="68847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558618" y="1268760"/>
                <a:ext cx="6245630" cy="849893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ru-RU" dirty="0" smtClean="0"/>
                  <a:t>Постройте вектор</a:t>
                </a:r>
                <a:r>
                  <a:rPr lang="en-US" dirty="0" smtClean="0"/>
                  <a:t> </a:t>
                </a:r>
                <a:r>
                  <a:rPr lang="ru-RU" dirty="0" smtClean="0"/>
                  <a:t>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i="1" smtClean="0">
                            <a:latin typeface="Cambria Math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/>
                          </a:rPr>
                          <m:t>𝑐</m:t>
                        </m:r>
                      </m:e>
                    </m:acc>
                    <m:r>
                      <a:rPr lang="en-US" b="0" i="1" smtClean="0">
                        <a:latin typeface="Cambria Math"/>
                      </a:rPr>
                      <m:t>=1,5</m:t>
                    </m:r>
                    <m:acc>
                      <m:accPr>
                        <m:chr m:val="⃗"/>
                        <m:ctrlPr>
                          <a:rPr lang="en-US" b="0" i="1" smtClean="0">
                            <a:latin typeface="Cambria Math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</m:e>
                    </m:acc>
                    <m:r>
                      <a:rPr lang="en-US" b="0" i="1" smtClean="0">
                        <a:latin typeface="Cambria Math"/>
                      </a:rPr>
                      <m:t>−</m:t>
                    </m:r>
                    <m:acc>
                      <m:accPr>
                        <m:chr m:val="⃗"/>
                        <m:ctrlPr>
                          <a:rPr lang="en-US" b="0" i="1" smtClean="0">
                            <a:latin typeface="Cambria Math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/>
                          </a:rPr>
                          <m:t>𝑦</m:t>
                        </m:r>
                      </m:e>
                    </m:acc>
                    <m:r>
                      <a:rPr lang="ru-RU" b="0" i="1" smtClean="0">
                        <a:latin typeface="Cambria Math"/>
                      </a:rPr>
                      <m:t>.</m:t>
                    </m:r>
                  </m:oMath>
                </a14:m>
                <a:endParaRPr lang="ru-RU" dirty="0"/>
              </a:p>
            </p:txBody>
          </p:sp>
        </mc:Choice>
        <mc:Fallback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58618" y="1268760"/>
                <a:ext cx="6245630" cy="849893"/>
              </a:xfrm>
              <a:blipFill rotWithShape="1">
                <a:blip r:embed="rId3"/>
                <a:stretch>
                  <a:fillRect l="-2539" t="-857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ru-RU" sz="3600" b="1" dirty="0" smtClean="0">
                <a:solidFill>
                  <a:srgbClr val="FF0000"/>
                </a:solidFill>
                <a:latin typeface="Arial" pitchFamily="34" charset="0"/>
                <a:ea typeface="+mn-ea"/>
                <a:cs typeface="Arial" pitchFamily="34" charset="0"/>
              </a:rPr>
              <a:t>Пример 2</a:t>
            </a:r>
            <a:endParaRPr lang="ru-RU" sz="3600" b="1" dirty="0">
              <a:solidFill>
                <a:srgbClr val="FF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6" name="Line 10"/>
          <p:cNvSpPr>
            <a:spLocks noChangeShapeType="1"/>
          </p:cNvSpPr>
          <p:nvPr/>
        </p:nvSpPr>
        <p:spPr bwMode="auto">
          <a:xfrm flipV="1">
            <a:off x="971777" y="2485334"/>
            <a:ext cx="1476465" cy="523220"/>
          </a:xfrm>
          <a:prstGeom prst="line">
            <a:avLst/>
          </a:prstGeom>
          <a:noFill/>
          <a:ln w="38100">
            <a:solidFill>
              <a:srgbClr val="0066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7" name="Line 10"/>
          <p:cNvSpPr>
            <a:spLocks noChangeShapeType="1"/>
          </p:cNvSpPr>
          <p:nvPr/>
        </p:nvSpPr>
        <p:spPr bwMode="auto">
          <a:xfrm flipV="1">
            <a:off x="2408995" y="2581688"/>
            <a:ext cx="916775" cy="330512"/>
          </a:xfrm>
          <a:prstGeom prst="line">
            <a:avLst/>
          </a:prstGeom>
          <a:noFill/>
          <a:ln w="38100">
            <a:solidFill>
              <a:srgbClr val="0066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8" name="Line 12"/>
          <p:cNvSpPr>
            <a:spLocks noChangeShapeType="1"/>
          </p:cNvSpPr>
          <p:nvPr/>
        </p:nvSpPr>
        <p:spPr bwMode="auto">
          <a:xfrm>
            <a:off x="3463841" y="2601005"/>
            <a:ext cx="1108159" cy="1309556"/>
          </a:xfrm>
          <a:prstGeom prst="line">
            <a:avLst/>
          </a:prstGeom>
          <a:noFill/>
          <a:ln w="38100">
            <a:solidFill>
              <a:srgbClr val="6633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extBox 9"/>
              <p:cNvSpPr txBox="1"/>
              <p:nvPr/>
            </p:nvSpPr>
            <p:spPr>
              <a:xfrm>
                <a:off x="1359556" y="2215587"/>
                <a:ext cx="539403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ru-RU" sz="2800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sz="2800" b="1" i="1" smtClean="0">
                              <a:latin typeface="Cambria Math"/>
                            </a:rPr>
                            <m:t>𝒙</m:t>
                          </m:r>
                        </m:e>
                      </m:acc>
                      <m:r>
                        <a:rPr lang="en-US" sz="2800" b="0" i="0" smtClean="0">
                          <a:latin typeface="Cambria Math"/>
                        </a:rPr>
                        <m:t> </m:t>
                      </m:r>
                    </m:oMath>
                  </m:oMathPara>
                </a14:m>
                <a:endParaRPr lang="ru-RU" sz="2800" dirty="0"/>
              </a:p>
            </p:txBody>
          </p:sp>
        </mc:Choice>
        <mc:Fallback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59556" y="2215587"/>
                <a:ext cx="539403" cy="523220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xtBox 10"/>
              <p:cNvSpPr txBox="1"/>
              <p:nvPr/>
            </p:nvSpPr>
            <p:spPr>
              <a:xfrm>
                <a:off x="1835696" y="3083357"/>
                <a:ext cx="841283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 smtClean="0">
                          <a:latin typeface="Cambria Math"/>
                        </a:rPr>
                        <m:t>1</m:t>
                      </m:r>
                      <m:r>
                        <a:rPr lang="en-US" sz="2800" b="0" i="1" smtClean="0">
                          <a:latin typeface="Cambria Math"/>
                        </a:rPr>
                        <m:t>,5</m:t>
                      </m:r>
                      <m:acc>
                        <m:accPr>
                          <m:chr m:val="⃗"/>
                          <m:ctrlPr>
                            <a:rPr lang="ru-RU" sz="2800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sz="2800" b="1" i="1" smtClean="0">
                              <a:latin typeface="Cambria Math"/>
                            </a:rPr>
                            <m:t>𝒙</m:t>
                          </m:r>
                        </m:e>
                      </m:acc>
                      <m:r>
                        <a:rPr lang="en-US" sz="2800" b="0" i="0" smtClean="0">
                          <a:latin typeface="Cambria Math"/>
                        </a:rPr>
                        <m:t> </m:t>
                      </m:r>
                    </m:oMath>
                  </m:oMathPara>
                </a14:m>
                <a:endParaRPr lang="ru-RU" sz="2800" dirty="0"/>
              </a:p>
            </p:txBody>
          </p:sp>
        </mc:Choice>
        <mc:Fallback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35696" y="3083357"/>
                <a:ext cx="841283" cy="523220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extBox 11"/>
              <p:cNvSpPr txBox="1"/>
              <p:nvPr/>
            </p:nvSpPr>
            <p:spPr>
              <a:xfrm>
                <a:off x="3987225" y="2738808"/>
                <a:ext cx="539403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ru-RU" sz="2800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sz="2800" b="1" i="1" smtClean="0">
                              <a:latin typeface="Cambria Math"/>
                            </a:rPr>
                            <m:t>𝒚</m:t>
                          </m:r>
                        </m:e>
                      </m:acc>
                      <m:r>
                        <a:rPr lang="en-US" sz="2800" b="0" i="0" smtClean="0">
                          <a:latin typeface="Cambria Math"/>
                        </a:rPr>
                        <m:t> </m:t>
                      </m:r>
                    </m:oMath>
                  </m:oMathPara>
                </a14:m>
                <a:endParaRPr lang="ru-RU" sz="2800" dirty="0"/>
              </a:p>
            </p:txBody>
          </p:sp>
        </mc:Choice>
        <mc:Fallback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87225" y="2738808"/>
                <a:ext cx="539403" cy="523220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3" name="Объект 2"/>
              <p:cNvSpPr txBox="1">
                <a:spLocks/>
              </p:cNvSpPr>
              <p:nvPr/>
            </p:nvSpPr>
            <p:spPr>
              <a:xfrm>
                <a:off x="4931904" y="2118653"/>
                <a:ext cx="3816559" cy="96470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Font typeface="Arial" pitchFamily="34" charset="0"/>
                  <a:buNone/>
                </a:pPr>
                <a:r>
                  <a:rPr lang="ru-RU" sz="2500" dirty="0" smtClean="0"/>
                  <a:t>Решение:</a:t>
                </a:r>
              </a:p>
              <a:p>
                <a:pPr marL="0" indent="0">
                  <a:buFont typeface="Arial" pitchFamily="34" charset="0"/>
                  <a:buNone/>
                </a:pPr>
                <a:r>
                  <a:rPr lang="ru-RU" sz="2500" dirty="0" smtClean="0"/>
                  <a:t>1. Постройте вектор</a:t>
                </a:r>
                <a:r>
                  <a:rPr lang="en-US" sz="2500" dirty="0" smtClean="0"/>
                  <a:t> </a:t>
                </a:r>
                <a:r>
                  <a:rPr lang="ru-RU" sz="2500" dirty="0" smtClean="0"/>
                  <a:t> </a:t>
                </a:r>
                <a14:m>
                  <m:oMath xmlns:m="http://schemas.openxmlformats.org/officeDocument/2006/math">
                    <m:r>
                      <a:rPr lang="en-US" sz="2500" b="0" i="0" smtClean="0">
                        <a:latin typeface="Cambria Math"/>
                      </a:rPr>
                      <m:t>1,5</m:t>
                    </m:r>
                    <m:acc>
                      <m:accPr>
                        <m:chr m:val="⃗"/>
                        <m:ctrlPr>
                          <a:rPr lang="en-US" sz="2500" i="1" smtClean="0">
                            <a:latin typeface="Cambria Math"/>
                          </a:rPr>
                        </m:ctrlPr>
                      </m:accPr>
                      <m:e>
                        <m:r>
                          <a:rPr lang="en-US" sz="2500" i="1" smtClean="0">
                            <a:latin typeface="Cambria Math"/>
                          </a:rPr>
                          <m:t>𝑥</m:t>
                        </m:r>
                      </m:e>
                    </m:acc>
                    <m:r>
                      <a:rPr lang="ru-RU" sz="2500" i="1" smtClean="0">
                        <a:latin typeface="Cambria Math"/>
                      </a:rPr>
                      <m:t>.</m:t>
                    </m:r>
                  </m:oMath>
                </a14:m>
                <a:endParaRPr lang="ru-RU" sz="2500" dirty="0"/>
              </a:p>
            </p:txBody>
          </p:sp>
        </mc:Choice>
        <mc:Fallback>
          <p:sp>
            <p:nvSpPr>
              <p:cNvPr id="13" name="Объект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31904" y="2118653"/>
                <a:ext cx="3816559" cy="964704"/>
              </a:xfrm>
              <a:prstGeom prst="rect">
                <a:avLst/>
              </a:prstGeom>
              <a:blipFill rotWithShape="1">
                <a:blip r:embed="rId7"/>
                <a:stretch>
                  <a:fillRect l="-2556" t="-4430" r="-5911" b="-1202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4" name="Объект 2"/>
              <p:cNvSpPr txBox="1">
                <a:spLocks/>
              </p:cNvSpPr>
              <p:nvPr/>
            </p:nvSpPr>
            <p:spPr>
              <a:xfrm>
                <a:off x="4946847" y="3674228"/>
                <a:ext cx="4037789" cy="184362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US" sz="2500" dirty="0" smtClean="0"/>
                  <a:t>3</a:t>
                </a:r>
                <a:r>
                  <a:rPr lang="ru-RU" sz="2500" dirty="0" smtClean="0"/>
                  <a:t>. Строим  сумму векторов </a:t>
                </a:r>
                <a14:m>
                  <m:oMath xmlns:m="http://schemas.openxmlformats.org/officeDocument/2006/math">
                    <m:r>
                      <a:rPr lang="en-US" sz="2500" b="0" i="1" smtClean="0">
                        <a:latin typeface="Cambria Math"/>
                      </a:rPr>
                      <m:t>1,5</m:t>
                    </m:r>
                    <m:acc>
                      <m:accPr>
                        <m:chr m:val="⃗"/>
                        <m:ctrlPr>
                          <a:rPr lang="en-US" sz="2500" i="1">
                            <a:latin typeface="Cambria Math"/>
                          </a:rPr>
                        </m:ctrlPr>
                      </m:accPr>
                      <m:e>
                        <m:r>
                          <a:rPr lang="en-US" sz="2500" i="1">
                            <a:latin typeface="Cambria Math"/>
                          </a:rPr>
                          <m:t>𝑥</m:t>
                        </m:r>
                      </m:e>
                    </m:acc>
                    <m:r>
                      <a:rPr lang="ru-RU" sz="2500" b="0" i="1" smtClean="0">
                        <a:latin typeface="Cambria Math"/>
                      </a:rPr>
                      <m:t> </m:t>
                    </m:r>
                  </m:oMath>
                </a14:m>
                <a:r>
                  <a:rPr lang="ru-RU" sz="2500" dirty="0" smtClean="0"/>
                  <a:t>и </a:t>
                </a:r>
                <a14:m>
                  <m:oMath xmlns:m="http://schemas.openxmlformats.org/officeDocument/2006/math">
                    <m:r>
                      <a:rPr lang="en-US" sz="2500" b="0" i="0" smtClean="0">
                        <a:latin typeface="Cambria Math"/>
                      </a:rPr>
                      <m:t>−</m:t>
                    </m:r>
                    <m:acc>
                      <m:accPr>
                        <m:chr m:val="⃗"/>
                        <m:ctrlPr>
                          <a:rPr lang="ru-RU" sz="2500" i="1" smtClean="0">
                            <a:latin typeface="Cambria Math"/>
                          </a:rPr>
                        </m:ctrlPr>
                      </m:accPr>
                      <m:e>
                        <m:r>
                          <a:rPr lang="en-US" sz="2500" b="0" i="1" smtClean="0">
                            <a:latin typeface="Cambria Math"/>
                          </a:rPr>
                          <m:t>𝑦</m:t>
                        </m:r>
                      </m:e>
                    </m:acc>
                    <m:r>
                      <a:rPr lang="ru-RU" sz="2500" b="0" i="1" smtClean="0">
                        <a:latin typeface="Cambria Math"/>
                      </a:rPr>
                      <m:t> </m:t>
                    </m:r>
                  </m:oMath>
                </a14:m>
                <a:r>
                  <a:rPr lang="ru-RU" sz="2500" dirty="0" smtClean="0"/>
                  <a:t>по правилу треугольника  (или параллелограмма)</a:t>
                </a:r>
                <a:endParaRPr lang="ru-RU" sz="2500" dirty="0"/>
              </a:p>
            </p:txBody>
          </p:sp>
        </mc:Choice>
        <mc:Fallback>
          <p:sp>
            <p:nvSpPr>
              <p:cNvPr id="14" name="Объект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46847" y="3674228"/>
                <a:ext cx="4037789" cy="1843624"/>
              </a:xfrm>
              <a:prstGeom prst="rect">
                <a:avLst/>
              </a:prstGeom>
              <a:blipFill rotWithShape="1">
                <a:blip r:embed="rId8"/>
                <a:stretch>
                  <a:fillRect l="-2413" t="-231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Овал 14"/>
          <p:cNvSpPr/>
          <p:nvPr/>
        </p:nvSpPr>
        <p:spPr>
          <a:xfrm>
            <a:off x="834657" y="6128740"/>
            <a:ext cx="144016" cy="14401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Line 10"/>
          <p:cNvSpPr>
            <a:spLocks noChangeShapeType="1"/>
          </p:cNvSpPr>
          <p:nvPr/>
        </p:nvSpPr>
        <p:spPr bwMode="auto">
          <a:xfrm flipV="1">
            <a:off x="898556" y="5267948"/>
            <a:ext cx="2297183" cy="895373"/>
          </a:xfrm>
          <a:prstGeom prst="line">
            <a:avLst/>
          </a:prstGeom>
          <a:noFill/>
          <a:ln w="38100">
            <a:solidFill>
              <a:srgbClr val="0066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7" name="TextBox 16"/>
              <p:cNvSpPr txBox="1"/>
              <p:nvPr/>
            </p:nvSpPr>
            <p:spPr>
              <a:xfrm>
                <a:off x="1650394" y="5749536"/>
                <a:ext cx="894504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1" smtClean="0">
                          <a:latin typeface="Cambria Math"/>
                        </a:rPr>
                        <m:t>1,5</m:t>
                      </m:r>
                      <m:acc>
                        <m:accPr>
                          <m:chr m:val="⃗"/>
                          <m:ctrlPr>
                            <a:rPr lang="ru-RU" sz="2800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sz="2800" b="1" i="1" smtClean="0">
                              <a:latin typeface="Cambria Math"/>
                            </a:rPr>
                            <m:t>𝒙</m:t>
                          </m:r>
                        </m:e>
                      </m:acc>
                      <m:r>
                        <a:rPr lang="en-US" sz="2800" b="0" i="0" smtClean="0">
                          <a:latin typeface="Cambria Math"/>
                        </a:rPr>
                        <m:t> </m:t>
                      </m:r>
                    </m:oMath>
                  </m:oMathPara>
                </a14:m>
                <a:endParaRPr lang="ru-RU" sz="2800" dirty="0"/>
              </a:p>
            </p:txBody>
          </p:sp>
        </mc:Choice>
        <mc:Fallback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50394" y="5749536"/>
                <a:ext cx="894504" cy="523220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Line 12"/>
          <p:cNvSpPr>
            <a:spLocks noChangeShapeType="1"/>
          </p:cNvSpPr>
          <p:nvPr/>
        </p:nvSpPr>
        <p:spPr bwMode="auto">
          <a:xfrm flipH="1" flipV="1">
            <a:off x="2106408" y="4096170"/>
            <a:ext cx="1074817" cy="1195207"/>
          </a:xfrm>
          <a:prstGeom prst="line">
            <a:avLst/>
          </a:prstGeom>
          <a:noFill/>
          <a:ln w="38100">
            <a:solidFill>
              <a:srgbClr val="6633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0" name="TextBox 19"/>
              <p:cNvSpPr txBox="1"/>
              <p:nvPr/>
            </p:nvSpPr>
            <p:spPr>
              <a:xfrm>
                <a:off x="2656336" y="4334430"/>
                <a:ext cx="669434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1" smtClean="0">
                          <a:latin typeface="Cambria Math"/>
                        </a:rPr>
                        <m:t>−</m:t>
                      </m:r>
                      <m:acc>
                        <m:accPr>
                          <m:chr m:val="⃗"/>
                          <m:ctrlPr>
                            <a:rPr lang="ru-RU" sz="2800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sz="2800" b="1" i="1" smtClean="0">
                              <a:latin typeface="Cambria Math"/>
                            </a:rPr>
                            <m:t>𝒚</m:t>
                          </m:r>
                        </m:e>
                      </m:acc>
                      <m:r>
                        <a:rPr lang="en-US" sz="2800" b="0" i="0" smtClean="0">
                          <a:latin typeface="Cambria Math"/>
                        </a:rPr>
                        <m:t> </m:t>
                      </m:r>
                    </m:oMath>
                  </m:oMathPara>
                </a14:m>
                <a:endParaRPr lang="ru-RU" sz="2800" dirty="0"/>
              </a:p>
            </p:txBody>
          </p:sp>
        </mc:Choice>
        <mc:Fallback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56336" y="4334430"/>
                <a:ext cx="669434" cy="523220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Line 10"/>
          <p:cNvSpPr>
            <a:spLocks noChangeShapeType="1"/>
          </p:cNvSpPr>
          <p:nvPr/>
        </p:nvSpPr>
        <p:spPr bwMode="auto">
          <a:xfrm flipV="1">
            <a:off x="898557" y="4096169"/>
            <a:ext cx="1207852" cy="2104575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2" name="TextBox 21"/>
              <p:cNvSpPr txBox="1"/>
              <p:nvPr/>
            </p:nvSpPr>
            <p:spPr>
              <a:xfrm>
                <a:off x="1064546" y="4697484"/>
                <a:ext cx="539403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ru-RU" sz="2800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sz="2800" b="1" i="1" smtClean="0">
                              <a:latin typeface="Cambria Math"/>
                            </a:rPr>
                            <m:t>𝒄</m:t>
                          </m:r>
                        </m:e>
                      </m:acc>
                      <m:r>
                        <a:rPr lang="en-US" sz="2800" b="0" i="0" smtClean="0">
                          <a:latin typeface="Cambria Math"/>
                        </a:rPr>
                        <m:t> </m:t>
                      </m:r>
                    </m:oMath>
                  </m:oMathPara>
                </a14:m>
                <a:endParaRPr lang="ru-RU" sz="2800" dirty="0"/>
              </a:p>
            </p:txBody>
          </p:sp>
        </mc:Choice>
        <mc:Fallback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4546" y="4697484"/>
                <a:ext cx="539403" cy="523220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TextBox 22"/>
          <p:cNvSpPr txBox="1"/>
          <p:nvPr/>
        </p:nvSpPr>
        <p:spPr>
          <a:xfrm>
            <a:off x="383174" y="6094660"/>
            <a:ext cx="45148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/>
            <a:r>
              <a:rPr lang="en-US" sz="2800" b="1" i="1" dirty="0" smtClean="0"/>
              <a:t>A</a:t>
            </a:r>
            <a:endParaRPr lang="ru-RU" sz="2800" dirty="0"/>
          </a:p>
        </p:txBody>
      </p:sp>
      <p:sp>
        <p:nvSpPr>
          <p:cNvPr id="24" name="Line 10"/>
          <p:cNvSpPr>
            <a:spLocks noChangeShapeType="1"/>
          </p:cNvSpPr>
          <p:nvPr/>
        </p:nvSpPr>
        <p:spPr bwMode="auto">
          <a:xfrm flipV="1">
            <a:off x="971777" y="2899344"/>
            <a:ext cx="1476465" cy="523220"/>
          </a:xfrm>
          <a:prstGeom prst="line">
            <a:avLst/>
          </a:prstGeom>
          <a:noFill/>
          <a:ln w="38100">
            <a:solidFill>
              <a:srgbClr val="0066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5" name="Объект 2"/>
              <p:cNvSpPr txBox="1">
                <a:spLocks/>
              </p:cNvSpPr>
              <p:nvPr/>
            </p:nvSpPr>
            <p:spPr>
              <a:xfrm>
                <a:off x="4946847" y="3150093"/>
                <a:ext cx="3816559" cy="482352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Font typeface="Arial" pitchFamily="34" charset="0"/>
                  <a:buNone/>
                </a:pPr>
                <a:r>
                  <a:rPr lang="en-US" sz="2500" dirty="0" smtClean="0"/>
                  <a:t>2</a:t>
                </a:r>
                <a:r>
                  <a:rPr lang="ru-RU" sz="2500" dirty="0" smtClean="0"/>
                  <a:t>. Постройте вектор</a:t>
                </a:r>
                <a:r>
                  <a:rPr lang="en-US" sz="2500" dirty="0" smtClean="0"/>
                  <a:t> </a:t>
                </a:r>
                <a:r>
                  <a:rPr lang="ru-RU" sz="2500" dirty="0" smtClean="0"/>
                  <a:t> </a:t>
                </a:r>
                <a14:m>
                  <m:oMath xmlns:m="http://schemas.openxmlformats.org/officeDocument/2006/math">
                    <m:r>
                      <a:rPr lang="en-US" sz="2500" b="0" i="0" smtClean="0">
                        <a:latin typeface="Cambria Math"/>
                      </a:rPr>
                      <m:t>−</m:t>
                    </m:r>
                    <m:acc>
                      <m:accPr>
                        <m:chr m:val="⃗"/>
                        <m:ctrlPr>
                          <a:rPr lang="en-US" sz="2500" i="1" smtClean="0">
                            <a:latin typeface="Cambria Math"/>
                          </a:rPr>
                        </m:ctrlPr>
                      </m:accPr>
                      <m:e>
                        <m:r>
                          <a:rPr lang="en-US" sz="2500" b="0" i="1" smtClean="0">
                            <a:latin typeface="Cambria Math"/>
                          </a:rPr>
                          <m:t>𝑦</m:t>
                        </m:r>
                      </m:e>
                    </m:acc>
                    <m:r>
                      <a:rPr lang="ru-RU" sz="2500" i="1" smtClean="0">
                        <a:latin typeface="Cambria Math"/>
                      </a:rPr>
                      <m:t>.</m:t>
                    </m:r>
                  </m:oMath>
                </a14:m>
                <a:endParaRPr lang="ru-RU" sz="2500" dirty="0"/>
              </a:p>
            </p:txBody>
          </p:sp>
        </mc:Choice>
        <mc:Fallback>
          <p:sp>
            <p:nvSpPr>
              <p:cNvPr id="25" name="Объект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46847" y="3150093"/>
                <a:ext cx="3816559" cy="482352"/>
              </a:xfrm>
              <a:prstGeom prst="rect">
                <a:avLst/>
              </a:prstGeom>
              <a:blipFill rotWithShape="1">
                <a:blip r:embed="rId12"/>
                <a:stretch>
                  <a:fillRect l="-2552" t="-17722" r="-957" b="-2911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Line 12"/>
          <p:cNvSpPr>
            <a:spLocks noChangeShapeType="1"/>
          </p:cNvSpPr>
          <p:nvPr/>
        </p:nvSpPr>
        <p:spPr bwMode="auto">
          <a:xfrm flipH="1" flipV="1">
            <a:off x="3450136" y="3128684"/>
            <a:ext cx="1074175" cy="1230629"/>
          </a:xfrm>
          <a:prstGeom prst="line">
            <a:avLst/>
          </a:prstGeom>
          <a:noFill/>
          <a:ln w="38100">
            <a:solidFill>
              <a:srgbClr val="6633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7" name="TextBox 26"/>
              <p:cNvSpPr txBox="1"/>
              <p:nvPr/>
            </p:nvSpPr>
            <p:spPr>
              <a:xfrm>
                <a:off x="3262072" y="3594541"/>
                <a:ext cx="909062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 smtClean="0">
                          <a:latin typeface="Cambria Math"/>
                        </a:rPr>
                        <m:t>−</m:t>
                      </m:r>
                      <m:acc>
                        <m:accPr>
                          <m:chr m:val="⃗"/>
                          <m:ctrlPr>
                            <a:rPr lang="en-US" sz="2800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sz="2800" b="1" i="1" smtClean="0">
                              <a:latin typeface="Cambria Math"/>
                            </a:rPr>
                            <m:t>𝒚</m:t>
                          </m:r>
                        </m:e>
                      </m:acc>
                      <m:r>
                        <a:rPr lang="en-US" sz="2800" b="0" i="0" smtClean="0">
                          <a:latin typeface="Cambria Math"/>
                        </a:rPr>
                        <m:t> </m:t>
                      </m:r>
                    </m:oMath>
                  </m:oMathPara>
                </a14:m>
                <a:endParaRPr lang="ru-RU" sz="2800" dirty="0"/>
              </a:p>
            </p:txBody>
          </p:sp>
        </mc:Choice>
        <mc:Fallback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62072" y="3594541"/>
                <a:ext cx="909062" cy="523220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616051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00"/>
                            </p:stCondLst>
                            <p:childTnLst>
                              <p:par>
                                <p:cTn id="32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000"/>
                            </p:stCondLst>
                            <p:childTnLst>
                              <p:par>
                                <p:cTn id="4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2000"/>
                            </p:stCondLst>
                            <p:childTnLst>
                              <p:par>
                                <p:cTn id="5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3000"/>
                            </p:stCondLst>
                            <p:childTnLst>
                              <p:par>
                                <p:cTn id="5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4000"/>
                            </p:stCondLst>
                            <p:childTnLst>
                              <p:par>
                                <p:cTn id="5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1000"/>
                            </p:stCondLst>
                            <p:childTnLst>
                              <p:par>
                                <p:cTn id="78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125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25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9" dur="125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6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1000"/>
                            </p:stCondLst>
                            <p:childTnLst>
                              <p:par>
                                <p:cTn id="98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2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1000"/>
                            </p:stCondLst>
                            <p:childTnLst>
                              <p:par>
                                <p:cTn id="10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3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1000"/>
                            </p:stCondLst>
                            <p:childTnLst>
                              <p:par>
                                <p:cTn id="12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0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1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5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7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/>
      <p:bldP spid="6" grpId="0" animBg="1"/>
      <p:bldP spid="7" grpId="0" animBg="1"/>
      <p:bldP spid="8" grpId="0" animBg="1"/>
      <p:bldP spid="10" grpId="0"/>
      <p:bldP spid="11" grpId="0"/>
      <p:bldP spid="12" grpId="0"/>
      <p:bldP spid="15" grpId="0" animBg="1"/>
      <p:bldP spid="16" grpId="0" animBg="1"/>
      <p:bldP spid="17" grpId="0"/>
      <p:bldP spid="18" grpId="0" animBg="1"/>
      <p:bldP spid="20" grpId="0"/>
      <p:bldP spid="21" grpId="0" animBg="1"/>
      <p:bldP spid="22" grpId="0"/>
      <p:bldP spid="23" grpId="0"/>
      <p:bldP spid="24" grpId="0" animBg="1"/>
      <p:bldP spid="26" grpId="0" animBg="1"/>
      <p:bldP spid="2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3" descr="C:\Documents and Settings\Admin\Мои документы\ПРЕЗЕНТАЦИИ_шаблоны\Презентации_образцы\Доска\Копия лист в клетку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847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 smtClean="0">
                <a:solidFill>
                  <a:srgbClr val="FF0000"/>
                </a:solidFill>
                <a:latin typeface="Arial" pitchFamily="34" charset="0"/>
                <a:ea typeface="+mn-ea"/>
                <a:cs typeface="Arial" pitchFamily="34" charset="0"/>
              </a:rPr>
              <a:t>Свойства умножения</a:t>
            </a:r>
            <a:endParaRPr lang="ru-RU" sz="3600" b="1" dirty="0">
              <a:solidFill>
                <a:srgbClr val="FF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600200"/>
                <a:ext cx="8229600" cy="2836912"/>
              </a:xfrm>
            </p:spPr>
            <p:txBody>
              <a:bodyPr>
                <a:normAutofit/>
              </a:bodyPr>
              <a:lstStyle/>
              <a:p>
                <a:pPr marL="0" indent="0">
                  <a:buFont typeface="Wingdings" pitchFamily="2" charset="2"/>
                  <a:buNone/>
                </a:pPr>
                <a:r>
                  <a:rPr lang="ru-RU" sz="2700" dirty="0" smtClean="0"/>
                  <a:t>Для любых чисел </a:t>
                </a:r>
                <a:r>
                  <a:rPr lang="en-US" sz="2700" dirty="0" smtClean="0"/>
                  <a:t> </a:t>
                </a:r>
                <a:r>
                  <a:rPr lang="en-US" sz="2700" i="1" dirty="0" smtClean="0"/>
                  <a:t>k</a:t>
                </a:r>
                <a:r>
                  <a:rPr lang="ru-RU" sz="2700" dirty="0"/>
                  <a:t>,</a:t>
                </a:r>
                <a:r>
                  <a:rPr lang="en-US" sz="2700" dirty="0"/>
                  <a:t> </a:t>
                </a:r>
                <a:r>
                  <a:rPr lang="en-US" sz="2700" i="1" dirty="0"/>
                  <a:t>n</a:t>
                </a:r>
                <a:r>
                  <a:rPr lang="ru-RU" sz="2700" dirty="0"/>
                  <a:t> и любых векторов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2700" i="1">
                            <a:latin typeface="Cambria Math"/>
                          </a:rPr>
                        </m:ctrlPr>
                      </m:accPr>
                      <m:e>
                        <m:r>
                          <a:rPr lang="en-US" sz="2700" i="1">
                            <a:latin typeface="Cambria Math"/>
                          </a:rPr>
                          <m:t>𝑎</m:t>
                        </m:r>
                      </m:e>
                    </m:acc>
                  </m:oMath>
                </a14:m>
                <a:r>
                  <a:rPr lang="ru-RU" sz="2700" dirty="0"/>
                  <a:t> и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2700" i="1">
                            <a:latin typeface="Cambria Math"/>
                          </a:rPr>
                        </m:ctrlPr>
                      </m:accPr>
                      <m:e>
                        <m:r>
                          <a:rPr lang="en-US" sz="2700" i="1">
                            <a:latin typeface="Cambria Math"/>
                          </a:rPr>
                          <m:t>𝑏</m:t>
                        </m:r>
                      </m:e>
                    </m:acc>
                    <m:r>
                      <a:rPr lang="en-US" sz="2700" i="1">
                        <a:latin typeface="Cambria Math"/>
                      </a:rPr>
                      <m:t> </m:t>
                    </m:r>
                  </m:oMath>
                </a14:m>
                <a:r>
                  <a:rPr lang="en-US" sz="2700" dirty="0" smtClean="0"/>
                  <a:t> </a:t>
                </a:r>
                <a:r>
                  <a:rPr lang="ru-RU" sz="2700" dirty="0" smtClean="0"/>
                  <a:t>справедливы </a:t>
                </a:r>
                <a:r>
                  <a:rPr lang="ru-RU" sz="2700" dirty="0"/>
                  <a:t>равенства</a:t>
                </a:r>
                <a:r>
                  <a:rPr lang="ru-RU" sz="2700" dirty="0" smtClean="0"/>
                  <a:t>:</a:t>
                </a:r>
                <a:endParaRPr lang="en-US" sz="2700" dirty="0" smtClean="0"/>
              </a:p>
              <a:p>
                <a:pPr marL="0" indent="0">
                  <a:buNone/>
                </a:pPr>
                <a:r>
                  <a:rPr lang="en-US" sz="2700" dirty="0" smtClean="0"/>
                  <a:t>1)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700" b="0" i="0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sz="2700" b="0" i="1" smtClean="0">
                            <a:latin typeface="Cambria Math"/>
                          </a:rPr>
                          <m:t>𝑘𝑛</m:t>
                        </m:r>
                      </m:e>
                    </m:d>
                    <m:acc>
                      <m:accPr>
                        <m:chr m:val="⃗"/>
                        <m:ctrlPr>
                          <a:rPr lang="en-US" sz="2700" i="1" smtClean="0">
                            <a:latin typeface="Cambria Math"/>
                          </a:rPr>
                        </m:ctrlPr>
                      </m:accPr>
                      <m:e>
                        <m:r>
                          <a:rPr lang="en-US" sz="2700" b="0" i="1" smtClean="0">
                            <a:latin typeface="Cambria Math"/>
                          </a:rPr>
                          <m:t>𝑎</m:t>
                        </m:r>
                      </m:e>
                    </m:acc>
                    <m:r>
                      <a:rPr lang="en-US" sz="2700" b="0" i="1" smtClean="0">
                        <a:latin typeface="Cambria Math"/>
                      </a:rPr>
                      <m:t>=</m:t>
                    </m:r>
                    <m:r>
                      <a:rPr lang="en-US" sz="2700" b="0" i="1" smtClean="0">
                        <a:latin typeface="Cambria Math"/>
                      </a:rPr>
                      <m:t>𝑘</m:t>
                    </m:r>
                    <m:r>
                      <a:rPr lang="en-US" sz="2700" b="0" i="0" smtClean="0">
                        <a:latin typeface="Cambria Math"/>
                      </a:rPr>
                      <m:t>(</m:t>
                    </m:r>
                    <m:r>
                      <a:rPr lang="en-US" sz="2700" b="0" i="1" smtClean="0">
                        <a:latin typeface="Cambria Math"/>
                      </a:rPr>
                      <m:t>𝑛</m:t>
                    </m:r>
                    <m:acc>
                      <m:accPr>
                        <m:chr m:val="⃗"/>
                        <m:ctrlPr>
                          <a:rPr lang="en-US" sz="2700" b="0" i="1" smtClean="0">
                            <a:latin typeface="Cambria Math"/>
                          </a:rPr>
                        </m:ctrlPr>
                      </m:accPr>
                      <m:e>
                        <m:r>
                          <a:rPr lang="en-US" sz="2700" b="0" i="1" smtClean="0">
                            <a:latin typeface="Cambria Math"/>
                          </a:rPr>
                          <m:t>𝑎</m:t>
                        </m:r>
                      </m:e>
                    </m:acc>
                    <m:r>
                      <a:rPr lang="en-US" sz="2700" b="0" i="1" smtClean="0">
                        <a:latin typeface="Cambria Math"/>
                      </a:rPr>
                      <m:t>)</m:t>
                    </m:r>
                  </m:oMath>
                </a14:m>
                <a:r>
                  <a:rPr lang="en-US" sz="2700" dirty="0" smtClean="0"/>
                  <a:t> </a:t>
                </a:r>
                <a:r>
                  <a:rPr lang="en-US" sz="2600" i="1" dirty="0">
                    <a:solidFill>
                      <a:srgbClr val="000099"/>
                    </a:solidFill>
                  </a:rPr>
                  <a:t>(</a:t>
                </a:r>
                <a:r>
                  <a:rPr lang="ru-RU" sz="2600" i="1" dirty="0">
                    <a:solidFill>
                      <a:srgbClr val="000099"/>
                    </a:solidFill>
                  </a:rPr>
                  <a:t>сочетательный закон)</a:t>
                </a:r>
                <a:r>
                  <a:rPr lang="ru-RU" sz="2600" dirty="0"/>
                  <a:t> </a:t>
                </a:r>
              </a:p>
              <a:p>
                <a:pPr marL="0" indent="0">
                  <a:buNone/>
                </a:pPr>
                <a:r>
                  <a:rPr lang="en-US" sz="2700" dirty="0" smtClean="0"/>
                  <a:t>2)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700" i="1">
                            <a:latin typeface="Cambria Math"/>
                          </a:rPr>
                        </m:ctrlPr>
                      </m:dPr>
                      <m:e>
                        <m:r>
                          <a:rPr lang="en-US" sz="2700" i="1">
                            <a:latin typeface="Cambria Math"/>
                          </a:rPr>
                          <m:t>𝑘</m:t>
                        </m:r>
                        <m:r>
                          <a:rPr lang="en-US" sz="2700" b="0" i="1" smtClean="0">
                            <a:latin typeface="Cambria Math"/>
                          </a:rPr>
                          <m:t>+</m:t>
                        </m:r>
                        <m:r>
                          <a:rPr lang="en-US" sz="2700" i="1">
                            <a:latin typeface="Cambria Math"/>
                          </a:rPr>
                          <m:t>𝑛</m:t>
                        </m:r>
                      </m:e>
                    </m:d>
                    <m:acc>
                      <m:accPr>
                        <m:chr m:val="⃗"/>
                        <m:ctrlPr>
                          <a:rPr lang="en-US" sz="2700" i="1">
                            <a:latin typeface="Cambria Math"/>
                          </a:rPr>
                        </m:ctrlPr>
                      </m:accPr>
                      <m:e>
                        <m:r>
                          <a:rPr lang="en-US" sz="2700" i="1">
                            <a:latin typeface="Cambria Math"/>
                          </a:rPr>
                          <m:t>𝑎</m:t>
                        </m:r>
                      </m:e>
                    </m:acc>
                    <m:r>
                      <a:rPr lang="en-US" sz="2700" i="1">
                        <a:latin typeface="Cambria Math"/>
                      </a:rPr>
                      <m:t>=</m:t>
                    </m:r>
                    <m:r>
                      <a:rPr lang="en-US" sz="2700" i="1">
                        <a:latin typeface="Cambria Math"/>
                      </a:rPr>
                      <m:t>𝑘</m:t>
                    </m:r>
                    <m:acc>
                      <m:accPr>
                        <m:chr m:val="⃗"/>
                        <m:ctrlPr>
                          <a:rPr lang="en-US" sz="2700" i="1">
                            <a:latin typeface="Cambria Math"/>
                          </a:rPr>
                        </m:ctrlPr>
                      </m:accPr>
                      <m:e>
                        <m:r>
                          <a:rPr lang="en-US" sz="2700" i="1">
                            <a:latin typeface="Cambria Math"/>
                          </a:rPr>
                          <m:t>𝑎</m:t>
                        </m:r>
                      </m:e>
                    </m:acc>
                    <m:r>
                      <a:rPr lang="en-US" sz="2700" b="0" i="1" smtClean="0">
                        <a:latin typeface="Cambria Math"/>
                      </a:rPr>
                      <m:t>+</m:t>
                    </m:r>
                    <m:r>
                      <a:rPr lang="en-US" sz="2700" b="0" i="1" smtClean="0">
                        <a:latin typeface="Cambria Math"/>
                      </a:rPr>
                      <m:t>𝑛</m:t>
                    </m:r>
                    <m:acc>
                      <m:accPr>
                        <m:chr m:val="⃗"/>
                        <m:ctrlPr>
                          <a:rPr lang="en-US" sz="2700" i="1">
                            <a:latin typeface="Cambria Math"/>
                          </a:rPr>
                        </m:ctrlPr>
                      </m:accPr>
                      <m:e>
                        <m:r>
                          <a:rPr lang="en-US" sz="2700" i="1">
                            <a:latin typeface="Cambria Math"/>
                          </a:rPr>
                          <m:t>𝑎</m:t>
                        </m:r>
                      </m:e>
                    </m:acc>
                  </m:oMath>
                </a14:m>
                <a:r>
                  <a:rPr lang="en-US" sz="2800" i="1" dirty="0" smtClean="0">
                    <a:solidFill>
                      <a:srgbClr val="000099"/>
                    </a:solidFill>
                  </a:rPr>
                  <a:t>  </a:t>
                </a:r>
                <a:r>
                  <a:rPr lang="en-US" sz="2600" i="1" dirty="0" smtClean="0">
                    <a:solidFill>
                      <a:srgbClr val="000099"/>
                    </a:solidFill>
                  </a:rPr>
                  <a:t>(1-</a:t>
                </a:r>
                <a:r>
                  <a:rPr lang="ru-RU" sz="2600" i="1" dirty="0" smtClean="0">
                    <a:solidFill>
                      <a:srgbClr val="000099"/>
                    </a:solidFill>
                  </a:rPr>
                  <a:t>й </a:t>
                </a:r>
                <a:r>
                  <a:rPr lang="ru-RU" sz="2600" i="1" dirty="0">
                    <a:solidFill>
                      <a:srgbClr val="000099"/>
                    </a:solidFill>
                  </a:rPr>
                  <a:t>распределительный закон)</a:t>
                </a:r>
                <a:r>
                  <a:rPr lang="ru-RU" sz="2600" dirty="0"/>
                  <a:t> </a:t>
                </a:r>
              </a:p>
              <a:p>
                <a:pPr marL="0" indent="0">
                  <a:buNone/>
                </a:pPr>
                <a:r>
                  <a:rPr lang="en-US" sz="2700" dirty="0" smtClean="0"/>
                  <a:t>3)</a:t>
                </a:r>
                <a14:m>
                  <m:oMath xmlns:m="http://schemas.openxmlformats.org/officeDocument/2006/math">
                    <m:r>
                      <a:rPr lang="en-US" sz="2700" i="1">
                        <a:latin typeface="Cambria Math"/>
                      </a:rPr>
                      <m:t>𝑘</m:t>
                    </m:r>
                    <m:d>
                      <m:dPr>
                        <m:ctrlPr>
                          <a:rPr lang="en-US" sz="2700" i="1">
                            <a:latin typeface="Cambria Math"/>
                          </a:rPr>
                        </m:ctrlPr>
                      </m:dPr>
                      <m:e>
                        <m:acc>
                          <m:accPr>
                            <m:chr m:val="⃗"/>
                            <m:ctrlPr>
                              <a:rPr lang="en-US" sz="2700" i="1" smtClean="0">
                                <a:latin typeface="Cambria Math"/>
                              </a:rPr>
                            </m:ctrlPr>
                          </m:accPr>
                          <m:e>
                            <m:r>
                              <a:rPr lang="en-US" sz="2700" b="0" i="1" smtClean="0">
                                <a:latin typeface="Cambria Math"/>
                              </a:rPr>
                              <m:t>𝑎</m:t>
                            </m:r>
                          </m:e>
                        </m:acc>
                        <m:r>
                          <a:rPr lang="en-US" sz="2700" i="1">
                            <a:latin typeface="Cambria Math"/>
                          </a:rPr>
                          <m:t>+</m:t>
                        </m:r>
                        <m:acc>
                          <m:accPr>
                            <m:chr m:val="⃗"/>
                            <m:ctrlPr>
                              <a:rPr lang="en-US" sz="2700" i="1" smtClean="0">
                                <a:latin typeface="Cambria Math"/>
                              </a:rPr>
                            </m:ctrlPr>
                          </m:accPr>
                          <m:e>
                            <m:r>
                              <a:rPr lang="en-US" sz="2700" b="0" i="1" smtClean="0">
                                <a:latin typeface="Cambria Math"/>
                              </a:rPr>
                              <m:t>𝑏</m:t>
                            </m:r>
                          </m:e>
                        </m:acc>
                      </m:e>
                    </m:d>
                    <m:r>
                      <a:rPr lang="en-US" sz="2700" i="1">
                        <a:latin typeface="Cambria Math"/>
                      </a:rPr>
                      <m:t>=</m:t>
                    </m:r>
                    <m:r>
                      <a:rPr lang="en-US" sz="2700" i="1">
                        <a:latin typeface="Cambria Math"/>
                      </a:rPr>
                      <m:t>𝑘</m:t>
                    </m:r>
                    <m:acc>
                      <m:accPr>
                        <m:chr m:val="⃗"/>
                        <m:ctrlPr>
                          <a:rPr lang="en-US" sz="2700" i="1">
                            <a:latin typeface="Cambria Math"/>
                          </a:rPr>
                        </m:ctrlPr>
                      </m:accPr>
                      <m:e>
                        <m:r>
                          <a:rPr lang="en-US" sz="2700" i="1">
                            <a:latin typeface="Cambria Math"/>
                          </a:rPr>
                          <m:t>𝑎</m:t>
                        </m:r>
                      </m:e>
                    </m:acc>
                    <m:r>
                      <a:rPr lang="en-US" sz="2700" i="1">
                        <a:latin typeface="Cambria Math"/>
                      </a:rPr>
                      <m:t>+</m:t>
                    </m:r>
                    <m:r>
                      <a:rPr lang="en-US" sz="2700" b="0" i="1" smtClean="0">
                        <a:latin typeface="Cambria Math"/>
                      </a:rPr>
                      <m:t>𝑘</m:t>
                    </m:r>
                    <m:acc>
                      <m:accPr>
                        <m:chr m:val="⃗"/>
                        <m:ctrlPr>
                          <a:rPr lang="en-US" sz="2700" i="1">
                            <a:latin typeface="Cambria Math"/>
                          </a:rPr>
                        </m:ctrlPr>
                      </m:accPr>
                      <m:e>
                        <m:r>
                          <a:rPr lang="en-US" sz="2700" b="0" i="1" smtClean="0">
                            <a:latin typeface="Cambria Math"/>
                          </a:rPr>
                          <m:t>𝑏</m:t>
                        </m:r>
                      </m:e>
                    </m:acc>
                  </m:oMath>
                </a14:m>
                <a:r>
                  <a:rPr lang="en-US" sz="2800" i="1" dirty="0">
                    <a:solidFill>
                      <a:srgbClr val="000099"/>
                    </a:solidFill>
                  </a:rPr>
                  <a:t> </a:t>
                </a:r>
                <a:r>
                  <a:rPr lang="en-US" sz="2700" dirty="0"/>
                  <a:t> </a:t>
                </a:r>
                <a:r>
                  <a:rPr lang="en-US" sz="2600" i="1" dirty="0" smtClean="0">
                    <a:solidFill>
                      <a:srgbClr val="000099"/>
                    </a:solidFill>
                  </a:rPr>
                  <a:t>(</a:t>
                </a:r>
                <a:r>
                  <a:rPr lang="ru-RU" sz="2600" i="1" dirty="0" smtClean="0">
                    <a:solidFill>
                      <a:srgbClr val="000099"/>
                    </a:solidFill>
                  </a:rPr>
                  <a:t>2-й распределительный </a:t>
                </a:r>
                <a:r>
                  <a:rPr lang="ru-RU" sz="2600" i="1" dirty="0">
                    <a:solidFill>
                      <a:srgbClr val="000099"/>
                    </a:solidFill>
                  </a:rPr>
                  <a:t>закон)</a:t>
                </a:r>
              </a:p>
              <a:p>
                <a:pPr marL="0" indent="0">
                  <a:buNone/>
                </a:pPr>
                <a:endParaRPr lang="ru-RU" sz="4400" dirty="0"/>
              </a:p>
            </p:txBody>
          </p:sp>
        </mc:Choice>
        <mc:Fallback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600200"/>
                <a:ext cx="8229600" cy="2836912"/>
              </a:xfrm>
              <a:blipFill rotWithShape="1">
                <a:blip r:embed="rId3"/>
                <a:stretch>
                  <a:fillRect l="-1333" r="-59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505580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:\Documents and Settings\Admin\Мои документы\ПРЕЗЕНТАЦИИ_шаблоны\Презентации_образцы\Доска\Копия лист в клетку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847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 smtClean="0">
                <a:solidFill>
                  <a:srgbClr val="FF0000"/>
                </a:solidFill>
                <a:latin typeface="Arial" pitchFamily="34" charset="0"/>
                <a:ea typeface="+mn-ea"/>
                <a:cs typeface="Arial" pitchFamily="34" charset="0"/>
              </a:rPr>
              <a:t>Пример</a:t>
            </a:r>
            <a:r>
              <a:rPr lang="en-US" sz="3600" b="1" dirty="0" smtClean="0">
                <a:solidFill>
                  <a:srgbClr val="FF0000"/>
                </a:solidFill>
                <a:latin typeface="Arial" pitchFamily="34" charset="0"/>
                <a:ea typeface="+mn-ea"/>
                <a:cs typeface="Arial" pitchFamily="34" charset="0"/>
              </a:rPr>
              <a:t> 3</a:t>
            </a:r>
            <a:endParaRPr lang="ru-RU" sz="3600" b="1" dirty="0">
              <a:solidFill>
                <a:srgbClr val="FF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2260847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ru-RU" sz="2700" dirty="0">
                <a:solidFill>
                  <a:srgbClr val="000000"/>
                </a:solidFill>
              </a:rPr>
              <a:t>Свойства действий над векторами позволяют в выражениях, содержащих суммы, разности векторов и произведения векторов на числа, выполнять преобразования по тем же правилам, что и в числовых выражениях.</a:t>
            </a:r>
            <a:endParaRPr lang="ru-RU" sz="27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Прямоугольник 4"/>
              <p:cNvSpPr/>
              <p:nvPr/>
            </p:nvSpPr>
            <p:spPr>
              <a:xfrm>
                <a:off x="539552" y="3861048"/>
                <a:ext cx="7848872" cy="122341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609600" indent="-609600" algn="ctr">
                  <a:buFont typeface="Wingdings" pitchFamily="2" charset="2"/>
                  <a:buNone/>
                </a:pP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3200" b="1" i="1" dirty="0" smtClean="0">
                            <a:solidFill>
                              <a:srgbClr val="000099"/>
                            </a:solidFill>
                            <a:latin typeface="Cambria Math"/>
                          </a:rPr>
                        </m:ctrlPr>
                      </m:accPr>
                      <m:e>
                        <m:r>
                          <a:rPr lang="en-US" sz="3200" b="1" i="1" dirty="0" smtClean="0">
                            <a:solidFill>
                              <a:srgbClr val="000099"/>
                            </a:solidFill>
                            <a:latin typeface="Cambria Math"/>
                          </a:rPr>
                          <m:t>𝒑</m:t>
                        </m:r>
                      </m:e>
                    </m:acc>
                  </m:oMath>
                </a14:m>
                <a:r>
                  <a:rPr lang="en-US" sz="3200" i="1" dirty="0">
                    <a:solidFill>
                      <a:srgbClr val="000099"/>
                    </a:solidFill>
                  </a:rPr>
                  <a:t> = 2(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3200" i="1" dirty="0" smtClean="0">
                            <a:solidFill>
                              <a:srgbClr val="000099"/>
                            </a:solidFill>
                            <a:latin typeface="Cambria Math"/>
                          </a:rPr>
                        </m:ctrlPr>
                      </m:accPr>
                      <m:e>
                        <m:r>
                          <a:rPr lang="en-US" sz="3200" i="1" dirty="0">
                            <a:solidFill>
                              <a:srgbClr val="000099"/>
                            </a:solidFill>
                            <a:latin typeface="Cambria Math"/>
                          </a:rPr>
                          <m:t>𝑎</m:t>
                        </m:r>
                      </m:e>
                    </m:acc>
                  </m:oMath>
                </a14:m>
                <a:r>
                  <a:rPr lang="en-US" sz="3200" i="1" dirty="0">
                    <a:solidFill>
                      <a:srgbClr val="000099"/>
                    </a:solidFill>
                  </a:rPr>
                  <a:t> –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3200" i="1" dirty="0" smtClean="0">
                            <a:solidFill>
                              <a:srgbClr val="000099"/>
                            </a:solidFill>
                            <a:latin typeface="Cambria Math"/>
                          </a:rPr>
                        </m:ctrlPr>
                      </m:accPr>
                      <m:e>
                        <m:r>
                          <a:rPr lang="en-US" sz="3200" i="1" dirty="0">
                            <a:solidFill>
                              <a:srgbClr val="000099"/>
                            </a:solidFill>
                            <a:latin typeface="Cambria Math"/>
                          </a:rPr>
                          <m:t>𝑏</m:t>
                        </m:r>
                      </m:e>
                    </m:acc>
                  </m:oMath>
                </a14:m>
                <a:r>
                  <a:rPr lang="en-US" sz="3200" i="1" dirty="0">
                    <a:solidFill>
                      <a:srgbClr val="000099"/>
                    </a:solidFill>
                  </a:rPr>
                  <a:t>) + (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3200" i="1" dirty="0" smtClean="0">
                            <a:solidFill>
                              <a:srgbClr val="000099"/>
                            </a:solidFill>
                            <a:latin typeface="Cambria Math"/>
                          </a:rPr>
                        </m:ctrlPr>
                      </m:accPr>
                      <m:e>
                        <m:r>
                          <a:rPr lang="en-US" sz="3200" i="1" dirty="0">
                            <a:solidFill>
                              <a:srgbClr val="000099"/>
                            </a:solidFill>
                            <a:latin typeface="Cambria Math"/>
                          </a:rPr>
                          <m:t>𝑐</m:t>
                        </m:r>
                      </m:e>
                    </m:acc>
                    <m:r>
                      <a:rPr lang="en-US" sz="3200" i="1" dirty="0" smtClean="0">
                        <a:solidFill>
                          <a:srgbClr val="000099"/>
                        </a:solidFill>
                        <a:latin typeface="Cambria Math"/>
                      </a:rPr>
                      <m:t> </m:t>
                    </m:r>
                  </m:oMath>
                </a14:m>
                <a:r>
                  <a:rPr lang="en-US" sz="3200" i="1" dirty="0" smtClean="0">
                    <a:solidFill>
                      <a:srgbClr val="000099"/>
                    </a:solidFill>
                  </a:rPr>
                  <a:t>+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3200" i="1" dirty="0">
                            <a:solidFill>
                              <a:srgbClr val="000099"/>
                            </a:solidFill>
                            <a:latin typeface="Cambria Math"/>
                          </a:rPr>
                        </m:ctrlPr>
                      </m:accPr>
                      <m:e>
                        <m:r>
                          <a:rPr lang="en-US" sz="3200" i="1" dirty="0">
                            <a:solidFill>
                              <a:srgbClr val="000099"/>
                            </a:solidFill>
                            <a:latin typeface="Cambria Math"/>
                          </a:rPr>
                          <m:t>𝑎</m:t>
                        </m:r>
                      </m:e>
                    </m:acc>
                  </m:oMath>
                </a14:m>
                <a:r>
                  <a:rPr lang="en-US" sz="3200" i="1" dirty="0">
                    <a:solidFill>
                      <a:srgbClr val="000099"/>
                    </a:solidFill>
                  </a:rPr>
                  <a:t> ) – 3(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3200" i="1" dirty="0">
                            <a:solidFill>
                              <a:srgbClr val="000099"/>
                            </a:solidFill>
                            <a:latin typeface="Cambria Math"/>
                          </a:rPr>
                        </m:ctrlPr>
                      </m:accPr>
                      <m:e>
                        <m:r>
                          <a:rPr lang="en-US" sz="3200" i="1" dirty="0">
                            <a:solidFill>
                              <a:srgbClr val="000099"/>
                            </a:solidFill>
                            <a:latin typeface="Cambria Math"/>
                          </a:rPr>
                          <m:t>𝑏</m:t>
                        </m:r>
                      </m:e>
                    </m:acc>
                  </m:oMath>
                </a14:m>
                <a:r>
                  <a:rPr lang="en-US" sz="3200" i="1" dirty="0">
                    <a:solidFill>
                      <a:srgbClr val="000099"/>
                    </a:solidFill>
                  </a:rPr>
                  <a:t> –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3200" i="1" dirty="0">
                            <a:solidFill>
                              <a:srgbClr val="000099"/>
                            </a:solidFill>
                            <a:latin typeface="Cambria Math"/>
                          </a:rPr>
                        </m:ctrlPr>
                      </m:accPr>
                      <m:e>
                        <m:r>
                          <a:rPr lang="en-US" sz="3200" i="1" dirty="0">
                            <a:solidFill>
                              <a:srgbClr val="000099"/>
                            </a:solidFill>
                            <a:latin typeface="Cambria Math"/>
                          </a:rPr>
                          <m:t>𝑐</m:t>
                        </m:r>
                      </m:e>
                    </m:acc>
                    <m:r>
                      <a:rPr lang="en-US" sz="3200" i="1" dirty="0">
                        <a:solidFill>
                          <a:srgbClr val="000099"/>
                        </a:solidFill>
                        <a:latin typeface="Cambria Math"/>
                      </a:rPr>
                      <m:t> </m:t>
                    </m:r>
                  </m:oMath>
                </a14:m>
                <a:r>
                  <a:rPr lang="en-US" sz="3200" i="1" dirty="0">
                    <a:solidFill>
                      <a:srgbClr val="000099"/>
                    </a:solidFill>
                  </a:rPr>
                  <a:t> +</a:t>
                </a:r>
                <a:r>
                  <a:rPr lang="en-US" sz="3200" dirty="0">
                    <a:solidFill>
                      <a:srgbClr val="000099"/>
                    </a:solidFill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3200" i="1" dirty="0">
                            <a:solidFill>
                              <a:srgbClr val="000099"/>
                            </a:solidFill>
                            <a:latin typeface="Cambria Math"/>
                          </a:rPr>
                        </m:ctrlPr>
                      </m:accPr>
                      <m:e>
                        <m:r>
                          <a:rPr lang="en-US" sz="3200" i="1" dirty="0">
                            <a:solidFill>
                              <a:srgbClr val="000099"/>
                            </a:solidFill>
                            <a:latin typeface="Cambria Math"/>
                          </a:rPr>
                          <m:t>𝑎</m:t>
                        </m:r>
                      </m:e>
                    </m:acc>
                  </m:oMath>
                </a14:m>
                <a:r>
                  <a:rPr lang="en-US" sz="3200" i="1" dirty="0">
                    <a:solidFill>
                      <a:srgbClr val="000099"/>
                    </a:solidFill>
                  </a:rPr>
                  <a:t>) =</a:t>
                </a:r>
              </a:p>
              <a:p>
                <a:pPr marL="609600" indent="-609600" algn="ctr">
                  <a:buFont typeface="Wingdings" pitchFamily="2" charset="2"/>
                  <a:buNone/>
                </a:pPr>
                <a:r>
                  <a:rPr lang="en-US" sz="3200" i="1" dirty="0">
                    <a:solidFill>
                      <a:srgbClr val="000099"/>
                    </a:solidFill>
                  </a:rPr>
                  <a:t>= 2</a:t>
                </a:r>
                <a:r>
                  <a:rPr lang="en-US" sz="3200" dirty="0">
                    <a:solidFill>
                      <a:srgbClr val="000099"/>
                    </a:solidFill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3200" i="1" dirty="0">
                            <a:solidFill>
                              <a:srgbClr val="000099"/>
                            </a:solidFill>
                            <a:latin typeface="Cambria Math"/>
                          </a:rPr>
                        </m:ctrlPr>
                      </m:accPr>
                      <m:e>
                        <m:r>
                          <a:rPr lang="en-US" sz="3200" i="1" dirty="0">
                            <a:solidFill>
                              <a:srgbClr val="000099"/>
                            </a:solidFill>
                            <a:latin typeface="Cambria Math"/>
                          </a:rPr>
                          <m:t>𝑎</m:t>
                        </m:r>
                      </m:e>
                    </m:acc>
                  </m:oMath>
                </a14:m>
                <a:r>
                  <a:rPr lang="en-US" sz="3200" i="1" dirty="0">
                    <a:solidFill>
                      <a:srgbClr val="000099"/>
                    </a:solidFill>
                  </a:rPr>
                  <a:t> – 2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3200" i="1" dirty="0">
                            <a:solidFill>
                              <a:srgbClr val="000099"/>
                            </a:solidFill>
                            <a:latin typeface="Cambria Math"/>
                          </a:rPr>
                        </m:ctrlPr>
                      </m:accPr>
                      <m:e>
                        <m:r>
                          <a:rPr lang="en-US" sz="3200" i="1" dirty="0">
                            <a:solidFill>
                              <a:srgbClr val="000099"/>
                            </a:solidFill>
                            <a:latin typeface="Cambria Math"/>
                          </a:rPr>
                          <m:t>𝑏</m:t>
                        </m:r>
                      </m:e>
                    </m:acc>
                  </m:oMath>
                </a14:m>
                <a:r>
                  <a:rPr lang="en-US" sz="3200" i="1" dirty="0">
                    <a:solidFill>
                      <a:srgbClr val="000099"/>
                    </a:solidFill>
                  </a:rPr>
                  <a:t> +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3200" i="1" dirty="0">
                            <a:solidFill>
                              <a:srgbClr val="000099"/>
                            </a:solidFill>
                            <a:latin typeface="Cambria Math"/>
                          </a:rPr>
                        </m:ctrlPr>
                      </m:accPr>
                      <m:e>
                        <m:r>
                          <a:rPr lang="en-US" sz="3200" i="1" dirty="0">
                            <a:solidFill>
                              <a:srgbClr val="000099"/>
                            </a:solidFill>
                            <a:latin typeface="Cambria Math"/>
                          </a:rPr>
                          <m:t>𝑐</m:t>
                        </m:r>
                      </m:e>
                    </m:acc>
                    <m:r>
                      <a:rPr lang="en-US" sz="3200" i="1" dirty="0">
                        <a:solidFill>
                          <a:srgbClr val="000099"/>
                        </a:solidFill>
                        <a:latin typeface="Cambria Math"/>
                      </a:rPr>
                      <m:t> </m:t>
                    </m:r>
                  </m:oMath>
                </a14:m>
                <a:r>
                  <a:rPr lang="en-US" sz="3200" i="1" dirty="0">
                    <a:solidFill>
                      <a:srgbClr val="000099"/>
                    </a:solidFill>
                  </a:rPr>
                  <a:t> +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3200" i="1" dirty="0">
                            <a:solidFill>
                              <a:srgbClr val="000099"/>
                            </a:solidFill>
                            <a:latin typeface="Cambria Math"/>
                          </a:rPr>
                        </m:ctrlPr>
                      </m:accPr>
                      <m:e>
                        <m:r>
                          <a:rPr lang="en-US" sz="3200" i="1" dirty="0">
                            <a:solidFill>
                              <a:srgbClr val="000099"/>
                            </a:solidFill>
                            <a:latin typeface="Cambria Math"/>
                          </a:rPr>
                          <m:t>𝑎</m:t>
                        </m:r>
                      </m:e>
                    </m:acc>
                  </m:oMath>
                </a14:m>
                <a:r>
                  <a:rPr lang="en-US" sz="3200" i="1" dirty="0">
                    <a:solidFill>
                      <a:srgbClr val="000099"/>
                    </a:solidFill>
                  </a:rPr>
                  <a:t> – 3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3200" i="1" dirty="0">
                            <a:solidFill>
                              <a:srgbClr val="000099"/>
                            </a:solidFill>
                            <a:latin typeface="Cambria Math"/>
                          </a:rPr>
                        </m:ctrlPr>
                      </m:accPr>
                      <m:e>
                        <m:r>
                          <a:rPr lang="en-US" sz="3200" i="1" dirty="0">
                            <a:solidFill>
                              <a:srgbClr val="000099"/>
                            </a:solidFill>
                            <a:latin typeface="Cambria Math"/>
                          </a:rPr>
                          <m:t>𝑏</m:t>
                        </m:r>
                      </m:e>
                    </m:acc>
                  </m:oMath>
                </a14:m>
                <a:r>
                  <a:rPr lang="en-US" sz="3200" i="1" dirty="0">
                    <a:solidFill>
                      <a:srgbClr val="000099"/>
                    </a:solidFill>
                  </a:rPr>
                  <a:t> + 3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3200" i="1" dirty="0">
                            <a:solidFill>
                              <a:srgbClr val="000099"/>
                            </a:solidFill>
                            <a:latin typeface="Cambria Math"/>
                          </a:rPr>
                        </m:ctrlPr>
                      </m:accPr>
                      <m:e>
                        <m:r>
                          <a:rPr lang="en-US" sz="3200" i="1" dirty="0">
                            <a:solidFill>
                              <a:srgbClr val="000099"/>
                            </a:solidFill>
                            <a:latin typeface="Cambria Math"/>
                          </a:rPr>
                          <m:t>𝑐</m:t>
                        </m:r>
                      </m:e>
                    </m:acc>
                    <m:r>
                      <a:rPr lang="en-US" sz="3200" i="1" dirty="0">
                        <a:solidFill>
                          <a:srgbClr val="000099"/>
                        </a:solidFill>
                        <a:latin typeface="Cambria Math"/>
                      </a:rPr>
                      <m:t> </m:t>
                    </m:r>
                  </m:oMath>
                </a14:m>
                <a:r>
                  <a:rPr lang="en-US" sz="3200" i="1" dirty="0">
                    <a:solidFill>
                      <a:srgbClr val="000099"/>
                    </a:solidFill>
                  </a:rPr>
                  <a:t> – 3</a:t>
                </a:r>
                <a:r>
                  <a:rPr lang="en-US" sz="3200" dirty="0">
                    <a:solidFill>
                      <a:srgbClr val="000099"/>
                    </a:solidFill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3200" i="1" dirty="0">
                            <a:solidFill>
                              <a:srgbClr val="000099"/>
                            </a:solidFill>
                            <a:latin typeface="Cambria Math"/>
                          </a:rPr>
                        </m:ctrlPr>
                      </m:accPr>
                      <m:e>
                        <m:r>
                          <a:rPr lang="en-US" sz="3200" i="1" dirty="0">
                            <a:solidFill>
                              <a:srgbClr val="000099"/>
                            </a:solidFill>
                            <a:latin typeface="Cambria Math"/>
                          </a:rPr>
                          <m:t>𝑎</m:t>
                        </m:r>
                      </m:e>
                    </m:acc>
                  </m:oMath>
                </a14:m>
                <a:r>
                  <a:rPr lang="en-US" sz="3200" i="1" dirty="0">
                    <a:solidFill>
                      <a:srgbClr val="000099"/>
                    </a:solidFill>
                  </a:rPr>
                  <a:t> = – </a:t>
                </a:r>
                <a:r>
                  <a:rPr lang="en-US" sz="3200" b="1" i="1" dirty="0" smtClean="0">
                    <a:solidFill>
                      <a:srgbClr val="000099"/>
                    </a:solidFill>
                  </a:rPr>
                  <a:t>5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3200" i="1" dirty="0">
                            <a:solidFill>
                              <a:srgbClr val="000099"/>
                            </a:solidFill>
                            <a:latin typeface="Cambria Math"/>
                          </a:rPr>
                        </m:ctrlPr>
                      </m:accPr>
                      <m:e>
                        <m:r>
                          <a:rPr lang="en-US" sz="3200" b="1" i="1" dirty="0">
                            <a:solidFill>
                              <a:srgbClr val="000099"/>
                            </a:solidFill>
                            <a:latin typeface="Cambria Math"/>
                          </a:rPr>
                          <m:t>𝒃</m:t>
                        </m:r>
                      </m:e>
                    </m:acc>
                  </m:oMath>
                </a14:m>
                <a:r>
                  <a:rPr lang="en-US" sz="3200" b="1" i="1" dirty="0">
                    <a:solidFill>
                      <a:srgbClr val="000099"/>
                    </a:solidFill>
                  </a:rPr>
                  <a:t> + 4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3200" i="1" dirty="0">
                            <a:solidFill>
                              <a:srgbClr val="000099"/>
                            </a:solidFill>
                            <a:latin typeface="Cambria Math"/>
                          </a:rPr>
                        </m:ctrlPr>
                      </m:accPr>
                      <m:e>
                        <m:r>
                          <a:rPr lang="en-US" sz="3200" b="1" i="1" dirty="0">
                            <a:solidFill>
                              <a:srgbClr val="000099"/>
                            </a:solidFill>
                            <a:latin typeface="Cambria Math"/>
                          </a:rPr>
                          <m:t>𝒄</m:t>
                        </m:r>
                      </m:e>
                    </m:acc>
                    <m:r>
                      <a:rPr lang="en-US" sz="3200" i="1" dirty="0">
                        <a:solidFill>
                          <a:srgbClr val="000099"/>
                        </a:solidFill>
                        <a:latin typeface="Cambria Math"/>
                      </a:rPr>
                      <m:t> </m:t>
                    </m:r>
                  </m:oMath>
                </a14:m>
                <a:endParaRPr lang="ru-RU" sz="3200" b="1" i="1" dirty="0">
                  <a:solidFill>
                    <a:srgbClr val="000099"/>
                  </a:solidFill>
                </a:endParaRPr>
              </a:p>
            </p:txBody>
          </p:sp>
        </mc:Choice>
        <mc:Fallback>
          <p:sp>
            <p:nvSpPr>
              <p:cNvPr id="5" name="Прямоугольник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552" y="3861048"/>
                <a:ext cx="7848872" cy="1223412"/>
              </a:xfrm>
              <a:prstGeom prst="rect">
                <a:avLst/>
              </a:prstGeom>
              <a:blipFill rotWithShape="1">
                <a:blip r:embed="rId3"/>
                <a:stretch>
                  <a:fillRect l="-1632" b="-1592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266193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2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2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2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5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288</TotalTime>
  <Words>499</Words>
  <Application>Microsoft Office PowerPoint</Application>
  <PresentationFormat>Экран (4:3)</PresentationFormat>
  <Paragraphs>50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Умножение вектора  на число</vt:lpstr>
      <vt:lpstr>Умножение вектора на число</vt:lpstr>
      <vt:lpstr>Произведение нулевого вектора</vt:lpstr>
      <vt:lpstr>Пример 1</vt:lpstr>
      <vt:lpstr>Пример 2</vt:lpstr>
      <vt:lpstr>Свойства умножения</vt:lpstr>
      <vt:lpstr>Пример 3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Сложение и вычитание векторов</dc:title>
  <dc:creator>Догадова</dc:creator>
  <cp:lastModifiedBy>Догадова</cp:lastModifiedBy>
  <cp:revision>30</cp:revision>
  <dcterms:created xsi:type="dcterms:W3CDTF">2016-09-10T11:10:40Z</dcterms:created>
  <dcterms:modified xsi:type="dcterms:W3CDTF">2016-09-14T11:22:54Z</dcterms:modified>
</cp:coreProperties>
</file>