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9" r:id="rId3"/>
    <p:sldId id="260" r:id="rId4"/>
    <p:sldId id="261" r:id="rId5"/>
    <p:sldId id="265" r:id="rId6"/>
    <p:sldId id="262" r:id="rId7"/>
    <p:sldId id="263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1FDACC-8789-47FC-A182-E474F20351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2B28609-507F-4C3B-8D2C-A710B14B63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060848"/>
            <a:ext cx="5904656" cy="1368152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</a:rPr>
              <a:t>Математическая</a:t>
            </a:r>
            <a:br>
              <a:rPr lang="ru-RU" sz="4000" b="1" dirty="0" smtClean="0">
                <a:solidFill>
                  <a:schemeClr val="accent1"/>
                </a:solidFill>
              </a:rPr>
            </a:br>
            <a:r>
              <a:rPr lang="ru-RU" sz="4000" b="1" dirty="0" smtClean="0">
                <a:solidFill>
                  <a:schemeClr val="accent1"/>
                </a:solidFill>
              </a:rPr>
              <a:t>модель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3804942"/>
            <a:ext cx="5400600" cy="715888"/>
          </a:xfrm>
        </p:spPr>
        <p:txBody>
          <a:bodyPr>
            <a:normAutofit/>
          </a:bodyPr>
          <a:lstStyle/>
          <a:p>
            <a:pPr algn="ctr"/>
            <a:r>
              <a:rPr lang="ru-RU" sz="3400" i="1" cap="all" spc="-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Алгебра, 7 класс</a:t>
            </a:r>
          </a:p>
        </p:txBody>
      </p:sp>
      <p:pic>
        <p:nvPicPr>
          <p:cNvPr id="5" name="Picture 2" descr="C:\Documents and Settings\Admin\Мои документы\Мои рисунки\school03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94" y="1031742"/>
            <a:ext cx="3194994" cy="340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81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Три этапа решения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020" y="1484784"/>
            <a:ext cx="7888808" cy="172981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</a:rPr>
              <a:t>Первый этап. </a:t>
            </a:r>
            <a:r>
              <a:rPr lang="ru-RU" dirty="0"/>
              <a:t>Составление математической модели.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</a:rPr>
              <a:t>Второй этап. </a:t>
            </a:r>
            <a:r>
              <a:rPr lang="ru-RU" dirty="0"/>
              <a:t>Работа с математической моделью.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</a:rPr>
              <a:t>Третий этап. </a:t>
            </a:r>
            <a:r>
              <a:rPr lang="ru-RU" dirty="0"/>
              <a:t>Ответ на вопрос задачи.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C:\Documents and Settings\Admin\Мои документы\5класс\5класс_2012-13_Фото_Решение задач алгебраическим способом\Копия P208001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7448"/>
            <a:ext cx="5114159" cy="344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84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Высказывания о задачах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759728"/>
            <a:ext cx="4608512" cy="1885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i="1" dirty="0" smtClean="0"/>
              <a:t>Если </a:t>
            </a:r>
            <a:r>
              <a:rPr lang="ru-RU" sz="2200" i="1" dirty="0"/>
              <a:t>вы хотите научиться плавать, то смело входите в воду, а если хотите научиться решать задачи, то решайте их</a:t>
            </a:r>
            <a:r>
              <a:rPr lang="ru-RU" sz="2200" i="1" dirty="0" smtClean="0"/>
              <a:t>!</a:t>
            </a:r>
          </a:p>
          <a:p>
            <a:pPr marL="0" indent="0">
              <a:buNone/>
            </a:pPr>
            <a:r>
              <a:rPr lang="ru-RU" sz="2200" i="1" dirty="0" smtClean="0"/>
              <a:t>                                </a:t>
            </a:r>
            <a:r>
              <a:rPr lang="ru-RU" sz="2200" i="1" dirty="0" smtClean="0"/>
              <a:t>    </a:t>
            </a:r>
            <a:r>
              <a:rPr lang="ru-RU" sz="2200" i="1" dirty="0" smtClean="0"/>
              <a:t>Д</a:t>
            </a:r>
            <a:r>
              <a:rPr lang="ru-RU" sz="2200" i="1" dirty="0"/>
              <a:t>. </a:t>
            </a:r>
            <a:r>
              <a:rPr lang="ru-RU" sz="2200" i="1" dirty="0" err="1"/>
              <a:t>Пойя</a:t>
            </a:r>
            <a:r>
              <a:rPr lang="ru-RU" sz="2200" i="1" dirty="0"/>
              <a:t> </a:t>
            </a:r>
            <a:endParaRPr lang="ru-RU" sz="2200" i="1" dirty="0" smtClean="0"/>
          </a:p>
        </p:txBody>
      </p:sp>
      <p:pic>
        <p:nvPicPr>
          <p:cNvPr id="4" name="Picture 2" descr="C:\Documents and Settings\Admin\Мои документы\ВОСПИТАТЕЛЬНАЯ РАБОТА\2010-2011.Кл.часы и родит.собрания\3)Классные часы_8кл\Холмс\Холмс6(ИРЕ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16" y="1801280"/>
            <a:ext cx="3353553" cy="318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00691" y="3774525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i="1" dirty="0"/>
              <a:t>Всякая задача кажется очень простой после того, как вам её растолкуют.</a:t>
            </a:r>
          </a:p>
          <a:p>
            <a:r>
              <a:rPr lang="ru-RU" sz="2200" i="1" dirty="0"/>
              <a:t>                             </a:t>
            </a:r>
            <a:r>
              <a:rPr lang="ru-RU" sz="2200" i="1" dirty="0" smtClean="0"/>
              <a:t> </a:t>
            </a:r>
            <a:r>
              <a:rPr lang="ru-RU" sz="2200" i="1" dirty="0"/>
              <a:t>Шерлок Холмс</a:t>
            </a:r>
            <a:endParaRPr lang="ru-RU" sz="2200" i="1" dirty="0"/>
          </a:p>
        </p:txBody>
      </p:sp>
    </p:spTree>
    <p:extLst>
      <p:ext uri="{BB962C8B-B14F-4D97-AF65-F5344CB8AC3E}">
        <p14:creationId xmlns:p14="http://schemas.microsoft.com/office/powerpoint/2010/main" val="11864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Реальная ситуация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72816"/>
            <a:ext cx="806489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В школе </a:t>
            </a:r>
            <a:r>
              <a:rPr lang="ru-RU" sz="2200" dirty="0"/>
              <a:t>четыре седьмых класса. В 7А учатся 15 девочек и 13 мальчиков, в 7Б – 12 девочек и 12 мальчиков, в 7В – 9 девочек и 18 мальчиков, в 7Г классе – 20 девочек и 10 мальчиков. </a:t>
            </a:r>
            <a:r>
              <a:rPr lang="ru-RU" sz="2200" dirty="0" smtClean="0"/>
              <a:t>Сколько </a:t>
            </a:r>
            <a:r>
              <a:rPr lang="ru-RU" sz="2200" dirty="0"/>
              <a:t>учеников в каждом из седьмых </a:t>
            </a:r>
            <a:r>
              <a:rPr lang="ru-RU" sz="2200" dirty="0" smtClean="0"/>
              <a:t>классов.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789851"/>
            <a:ext cx="43924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в 7А     15 + 13 = 28 учеников;</a:t>
            </a:r>
          </a:p>
          <a:p>
            <a:r>
              <a:rPr lang="ru-RU" sz="2200" dirty="0"/>
              <a:t>в 7Б     12 + 12 = 24 ученика;</a:t>
            </a:r>
          </a:p>
          <a:p>
            <a:r>
              <a:rPr lang="ru-RU" sz="2200" dirty="0"/>
              <a:t>в 7В   </a:t>
            </a:r>
            <a:r>
              <a:rPr lang="ru-RU" sz="2200" dirty="0" smtClean="0"/>
              <a:t>   </a:t>
            </a:r>
            <a:r>
              <a:rPr lang="ru-RU" sz="2200" dirty="0"/>
              <a:t>9 + 18 = 27 учеников;</a:t>
            </a:r>
          </a:p>
          <a:p>
            <a:r>
              <a:rPr lang="ru-RU" sz="2200" dirty="0"/>
              <a:t>в 7Г   </a:t>
            </a:r>
            <a:r>
              <a:rPr lang="ru-RU" sz="2200" dirty="0" smtClean="0"/>
              <a:t>   </a:t>
            </a:r>
            <a:r>
              <a:rPr lang="ru-RU" sz="2200" dirty="0"/>
              <a:t>20 + 10 = 30 учеников.</a:t>
            </a:r>
          </a:p>
        </p:txBody>
      </p:sp>
      <p:pic>
        <p:nvPicPr>
          <p:cNvPr id="2050" name="Picture 2" descr="C:\Documents and Settings\Admin\Мои документы\Мои рисунки\school2104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58994" y="3542392"/>
            <a:ext cx="2378435" cy="29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66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Математическая модель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53965" cy="21888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/>
              <a:t>Используя </a:t>
            </a:r>
            <a:r>
              <a:rPr lang="ru-RU" sz="2600" i="1" dirty="0">
                <a:solidFill>
                  <a:schemeClr val="accent1"/>
                </a:solidFill>
              </a:rPr>
              <a:t>математический язык</a:t>
            </a:r>
            <a:r>
              <a:rPr lang="ru-RU" sz="2600" dirty="0"/>
              <a:t>, можно все эти </a:t>
            </a:r>
            <a:r>
              <a:rPr lang="ru-RU" sz="2600" dirty="0" smtClean="0"/>
              <a:t>четыре разные </a:t>
            </a:r>
            <a:r>
              <a:rPr lang="ru-RU" sz="2600" dirty="0"/>
              <a:t>ситуации объединить: в классе учатся </a:t>
            </a:r>
            <a:r>
              <a:rPr lang="en-US" sz="28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600" dirty="0"/>
              <a:t> девочек и </a:t>
            </a:r>
            <a:r>
              <a:rPr lang="en-US" sz="28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600" dirty="0"/>
              <a:t> мальчиков, значит, всего учеников </a:t>
            </a:r>
            <a:r>
              <a:rPr lang="en-US" sz="28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/>
              <a:t> </a:t>
            </a:r>
            <a:r>
              <a:rPr lang="ru-RU" sz="2800" dirty="0" smtClean="0">
                <a:solidFill>
                  <a:schemeClr val="accent1"/>
                </a:solidFill>
              </a:rPr>
              <a:t>+ </a:t>
            </a:r>
            <a:r>
              <a:rPr lang="en-US" sz="28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/>
              <a:t> </a:t>
            </a:r>
            <a:r>
              <a:rPr lang="ru-RU" sz="2600" dirty="0" smtClean="0"/>
              <a:t>. Эту </a:t>
            </a:r>
            <a:r>
              <a:rPr lang="ru-RU" sz="2600" dirty="0"/>
              <a:t>запись </a:t>
            </a:r>
            <a:r>
              <a:rPr lang="en-US" sz="28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/>
              <a:t> </a:t>
            </a:r>
            <a:r>
              <a:rPr lang="ru-RU" sz="2800" dirty="0">
                <a:solidFill>
                  <a:schemeClr val="accent1"/>
                </a:solidFill>
              </a:rPr>
              <a:t>+ </a:t>
            </a:r>
            <a:r>
              <a:rPr lang="en-US" sz="28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/>
              <a:t> </a:t>
            </a:r>
            <a:r>
              <a:rPr lang="ru-RU" sz="2600" dirty="0"/>
              <a:t>называют </a:t>
            </a:r>
            <a:r>
              <a:rPr lang="ru-RU" sz="2600" i="1" dirty="0">
                <a:solidFill>
                  <a:schemeClr val="accent1"/>
                </a:solidFill>
              </a:rPr>
              <a:t>математической моделью </a:t>
            </a:r>
            <a:r>
              <a:rPr lang="ru-RU" sz="2600" dirty="0"/>
              <a:t>данной реальной ситуации. </a:t>
            </a:r>
          </a:p>
          <a:p>
            <a:pPr marL="0" indent="0">
              <a:buNone/>
            </a:pPr>
            <a:endParaRPr lang="ru-RU" i="1" dirty="0">
              <a:solidFill>
                <a:schemeClr val="tx2"/>
              </a:solidFill>
            </a:endParaRPr>
          </a:p>
        </p:txBody>
      </p:sp>
      <p:pic>
        <p:nvPicPr>
          <p:cNvPr id="3075" name="Picture 3" descr="C:\Documents and Settings\Admin\Мои документы\Мои рисунки\mathematics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49" y="3946135"/>
            <a:ext cx="3744416" cy="236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60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800" dirty="0" smtClean="0">
                <a:solidFill>
                  <a:schemeClr val="accent1"/>
                </a:solidFill>
              </a:rPr>
              <a:t>Алгебра и математические модели</a:t>
            </a:r>
            <a:endParaRPr lang="ru-RU" sz="3800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59" y="1772816"/>
            <a:ext cx="80644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Алгебра в основном занимается тем, что описывает различные </a:t>
            </a:r>
            <a:r>
              <a:rPr lang="ru-RU" sz="2400" i="1" dirty="0">
                <a:solidFill>
                  <a:schemeClr val="accent1"/>
                </a:solidFill>
              </a:rPr>
              <a:t>реальные </a:t>
            </a:r>
            <a:r>
              <a:rPr lang="ru-RU" sz="2400" i="1" dirty="0" smtClean="0">
                <a:solidFill>
                  <a:schemeClr val="accent1"/>
                </a:solidFill>
              </a:rPr>
              <a:t> ситуации  на  </a:t>
            </a:r>
            <a:r>
              <a:rPr lang="ru-RU" sz="2400" i="1" dirty="0">
                <a:solidFill>
                  <a:schemeClr val="accent1"/>
                </a:solidFill>
              </a:rPr>
              <a:t>математическом </a:t>
            </a:r>
            <a:r>
              <a:rPr lang="ru-RU" sz="2400" i="1" dirty="0" smtClean="0">
                <a:solidFill>
                  <a:schemeClr val="accent1"/>
                </a:solidFill>
              </a:rPr>
              <a:t> языке  в  виде  математических  моделей</a:t>
            </a:r>
            <a:r>
              <a:rPr lang="ru-RU" sz="2400" dirty="0"/>
              <a:t>, а затем имеет дело уже не с реальными ситуациями, а с этими моделями, используя разные правила, свойства, законы, выработанные в алгебре.</a:t>
            </a:r>
          </a:p>
        </p:txBody>
      </p:sp>
      <p:pic>
        <p:nvPicPr>
          <p:cNvPr id="4099" name="Picture 3" descr="C:\Documents and Settings\Admin\Мои документы\РИСУНКИ\Школа\Учитель Ученик\Ученик\i%20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24128" y="4020491"/>
            <a:ext cx="2592288" cy="237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60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smtClean="0">
                <a:solidFill>
                  <a:schemeClr val="accent1"/>
                </a:solidFill>
              </a:rPr>
              <a:t>От реальной ситуации к математической модели</a:t>
            </a: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9710" y="3835005"/>
            <a:ext cx="756465" cy="256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C:\Documents and Settings\Admin\Мои документы\Мои рисунки\img87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852" y="1289066"/>
            <a:ext cx="5472608" cy="551723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Прямоугольник 17"/>
          <p:cNvSpPr/>
          <p:nvPr/>
        </p:nvSpPr>
        <p:spPr>
          <a:xfrm>
            <a:off x="5220072" y="1916832"/>
            <a:ext cx="1665887" cy="46805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713819" y="1916832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/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b="1" i="1" dirty="0" smtClean="0"/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19" descr="C:\Documents and Settings\Admin\Мои документы\Мои рисунки\img87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17" t="19855" r="17098" b="68039"/>
          <a:stretch/>
        </p:blipFill>
        <p:spPr bwMode="auto">
          <a:xfrm>
            <a:off x="5432548" y="2294863"/>
            <a:ext cx="1182422" cy="6387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Рисунок 20" descr="C:\Documents and Settings\Admin\Мои документы\Мои рисунки\img87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17" t="33172" r="17098" b="54721"/>
          <a:stretch/>
        </p:blipFill>
        <p:spPr bwMode="auto">
          <a:xfrm>
            <a:off x="5477810" y="2970892"/>
            <a:ext cx="1137160" cy="6741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747339" y="3835005"/>
            <a:ext cx="8676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 descr="C:\Documents and Settings\Admin\Мои документы\Мои рисунки\img87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04" t="52542" r="19846" b="34867"/>
          <a:stretch/>
        </p:blipFill>
        <p:spPr bwMode="auto">
          <a:xfrm>
            <a:off x="5448508" y="4257092"/>
            <a:ext cx="1097435" cy="7648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5477810" y="5411523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579129" y="6067138"/>
            <a:ext cx="1335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 </a:t>
            </a:r>
            <a:r>
              <a:rPr lang="ru-RU" dirty="0">
                <a:solidFill>
                  <a:schemeClr val="accent1"/>
                </a:solidFill>
              </a:rPr>
              <a:t>обратном направлении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/>
              <a:t>Что </a:t>
            </a:r>
            <a:r>
              <a:rPr lang="ru-RU" sz="2600" dirty="0"/>
              <a:t>означает (при тех же обозначениях, что и в таблице) такая математическая модель</a:t>
            </a:r>
          </a:p>
          <a:p>
            <a:pPr marL="0" indent="0" algn="ctr">
              <a:buNone/>
            </a:pPr>
            <a:r>
              <a:rPr lang="en-US" sz="4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– 5 = </a:t>
            </a:r>
            <a:r>
              <a:rPr lang="en-US" sz="4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4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718407"/>
            <a:ext cx="76264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 smtClean="0"/>
              <a:t>Ответ: </a:t>
            </a:r>
            <a:r>
              <a:rPr lang="ru-RU" sz="2600" dirty="0" smtClean="0"/>
              <a:t>Если </a:t>
            </a:r>
            <a:r>
              <a:rPr lang="ru-RU" sz="2600" dirty="0"/>
              <a:t>из класса уйдут 5 девочек и придут 5 мальчиков, то девочек и мальчиков в классе станет </a:t>
            </a:r>
            <a:r>
              <a:rPr lang="ru-RU" sz="2600" dirty="0" smtClean="0"/>
              <a:t>поровну.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40476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dirty="0" smtClean="0">
                <a:solidFill>
                  <a:schemeClr val="accent1"/>
                </a:solidFill>
              </a:rPr>
              <a:t>Зачем </a:t>
            </a:r>
            <a:r>
              <a:rPr lang="ru-RU" dirty="0">
                <a:solidFill>
                  <a:schemeClr val="accent1"/>
                </a:solidFill>
              </a:rPr>
              <a:t>нужна математическая модель реальной ситуации?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3"/>
            <a:ext cx="8219256" cy="720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Математическая модель даёт краткую и выразительную запись реальной ситуации.</a:t>
            </a:r>
            <a:endParaRPr lang="ru-RU" dirty="0" smtClean="0"/>
          </a:p>
        </p:txBody>
      </p:sp>
      <p:pic>
        <p:nvPicPr>
          <p:cNvPr id="5124" name="Picture 4" descr="C:\Documents and Settings\Admin\Мои документы\5класс\5класс_2012-13_Фото_Решение задач алгебраическим способом\Копия P208000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013" y="3212976"/>
            <a:ext cx="4680520" cy="350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5705" y="2381979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Математическая модель широко применяется при решении текстовых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92401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Задача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706" y="1196752"/>
            <a:ext cx="8229600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В </a:t>
            </a:r>
            <a:r>
              <a:rPr lang="ru-RU" sz="2000" dirty="0"/>
              <a:t>классе девочек вдвое больше, чем мальчиков. Если из этого класса уйдут три девочки и придут три мальчика, то девочек будет на 4 больше, чем мальчиков. Сколько учеников в данном классе?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6987" y="2289515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Решение.</a:t>
            </a:r>
            <a:r>
              <a:rPr lang="ru-RU" dirty="0"/>
              <a:t> Пусть </a:t>
            </a:r>
            <a:r>
              <a:rPr lang="ru-RU" i="1" dirty="0"/>
              <a:t>х</a:t>
            </a:r>
            <a:r>
              <a:rPr lang="ru-RU" dirty="0"/>
              <a:t> – число мальчиков в классе, тогда 2</a:t>
            </a:r>
            <a:r>
              <a:rPr lang="ru-RU" i="1" dirty="0"/>
              <a:t>х</a:t>
            </a:r>
            <a:r>
              <a:rPr lang="ru-RU" dirty="0"/>
              <a:t> – число девочек. Если уйдут три девочки, то останется (2</a:t>
            </a:r>
            <a:r>
              <a:rPr lang="ru-RU" i="1" dirty="0"/>
              <a:t>х</a:t>
            </a:r>
            <a:r>
              <a:rPr lang="ru-RU" dirty="0"/>
              <a:t> – 3) девочек. Если придут три мальчика, то станет (</a:t>
            </a:r>
            <a:r>
              <a:rPr lang="ru-RU" i="1" dirty="0"/>
              <a:t>х</a:t>
            </a:r>
            <a:r>
              <a:rPr lang="ru-RU" dirty="0"/>
              <a:t> + 3) мальчиков. По условию девочек будет тогда на 4 больше, чем мальчиков; на математическом языке это записывается так: (2</a:t>
            </a:r>
            <a:r>
              <a:rPr lang="ru-RU" i="1" dirty="0"/>
              <a:t>х</a:t>
            </a:r>
            <a:r>
              <a:rPr lang="ru-RU" dirty="0"/>
              <a:t> – 3) – (</a:t>
            </a:r>
            <a:r>
              <a:rPr lang="ru-RU" i="1" dirty="0"/>
              <a:t>х</a:t>
            </a:r>
            <a:r>
              <a:rPr lang="ru-RU" dirty="0"/>
              <a:t> + 3) = 4.</a:t>
            </a:r>
          </a:p>
          <a:p>
            <a:r>
              <a:rPr lang="ru-RU" dirty="0"/>
              <a:t>Это уравнение – математическая модель задачи. Используя известные правила решения уравнений, последовательно получаем: </a:t>
            </a:r>
          </a:p>
          <a:p>
            <a:r>
              <a:rPr lang="ru-RU" dirty="0"/>
              <a:t>2</a:t>
            </a:r>
            <a:r>
              <a:rPr lang="ru-RU" i="1" dirty="0"/>
              <a:t>х</a:t>
            </a:r>
            <a:r>
              <a:rPr lang="ru-RU" dirty="0"/>
              <a:t> – 3 – </a:t>
            </a:r>
            <a:r>
              <a:rPr lang="ru-RU" i="1" dirty="0"/>
              <a:t>х</a:t>
            </a:r>
            <a:r>
              <a:rPr lang="ru-RU" dirty="0"/>
              <a:t> – 3 = 4 (раскрыли скобки); </a:t>
            </a:r>
          </a:p>
          <a:p>
            <a:r>
              <a:rPr lang="ru-RU" i="1" dirty="0"/>
              <a:t>х</a:t>
            </a:r>
            <a:r>
              <a:rPr lang="ru-RU" dirty="0"/>
              <a:t> – 6 = 4 (привели подобные слагаемые); </a:t>
            </a:r>
          </a:p>
          <a:p>
            <a:r>
              <a:rPr lang="ru-RU" i="1" dirty="0"/>
              <a:t>х</a:t>
            </a:r>
            <a:r>
              <a:rPr lang="ru-RU" dirty="0"/>
              <a:t> = 6 + 4; </a:t>
            </a:r>
          </a:p>
          <a:p>
            <a:r>
              <a:rPr lang="ru-RU" i="1" dirty="0"/>
              <a:t>х</a:t>
            </a:r>
            <a:r>
              <a:rPr lang="ru-RU" dirty="0"/>
              <a:t> = 10.</a:t>
            </a:r>
          </a:p>
          <a:p>
            <a:r>
              <a:rPr lang="ru-RU" dirty="0"/>
              <a:t>Теперь мы можем ответить на вопрос задачи. В классе 10 мальчиков, а значит, 20 девочек (вы помните, их по условию было в 2 раза больше).</a:t>
            </a:r>
          </a:p>
          <a:p>
            <a:r>
              <a:rPr lang="ru-RU" b="1" dirty="0"/>
              <a:t>Ответ:</a:t>
            </a:r>
            <a:r>
              <a:rPr lang="ru-RU" dirty="0"/>
              <a:t> всего в классе 30 учеников.</a:t>
            </a:r>
          </a:p>
        </p:txBody>
      </p:sp>
    </p:spTree>
    <p:extLst>
      <p:ext uri="{BB962C8B-B14F-4D97-AF65-F5344CB8AC3E}">
        <p14:creationId xmlns:p14="http://schemas.microsoft.com/office/powerpoint/2010/main" val="274199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Три этапа решения задачи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27" y="1600200"/>
            <a:ext cx="8075375" cy="14687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i="1" dirty="0">
                <a:solidFill>
                  <a:schemeClr val="accent1"/>
                </a:solidFill>
              </a:rPr>
              <a:t>На первом этапе</a:t>
            </a:r>
            <a:r>
              <a:rPr lang="ru-RU" sz="2200" dirty="0"/>
              <a:t>, введя переменную </a:t>
            </a:r>
            <a:r>
              <a:rPr lang="ru-RU" sz="2200" i="1" dirty="0"/>
              <a:t>х</a:t>
            </a:r>
            <a:r>
              <a:rPr lang="ru-RU" sz="2200" dirty="0"/>
              <a:t> и переведя текст задачи на математический язык, мы составили математическую модель – в виде уравнения </a:t>
            </a:r>
            <a:endParaRPr lang="ru-RU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(</a:t>
            </a:r>
            <a:r>
              <a:rPr lang="ru-RU" sz="2200" dirty="0"/>
              <a:t>2</a:t>
            </a:r>
            <a:r>
              <a:rPr lang="ru-RU" sz="2200" i="1" dirty="0"/>
              <a:t>х</a:t>
            </a:r>
            <a:r>
              <a:rPr lang="ru-RU" sz="2200" dirty="0"/>
              <a:t> – 3) – (</a:t>
            </a:r>
            <a:r>
              <a:rPr lang="ru-RU" sz="2200" i="1" dirty="0"/>
              <a:t>х</a:t>
            </a:r>
            <a:r>
              <a:rPr lang="ru-RU" sz="2200" dirty="0"/>
              <a:t> + 3) = 4.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686" y="4941169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accent1"/>
                </a:solidFill>
              </a:rPr>
              <a:t>На третьем этапе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/>
              <a:t>мы использовали полученное решение, чтобы ответить на вопрос задачи. На этом этапе мы снова вернулись к девочкам, мальчикам и интересующему нас классу.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1605" y="3208352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chemeClr val="accent1"/>
                </a:solidFill>
              </a:rPr>
              <a:t>На </a:t>
            </a:r>
            <a:r>
              <a:rPr lang="ru-RU" sz="2000" i="1" dirty="0">
                <a:solidFill>
                  <a:schemeClr val="accent1"/>
                </a:solidFill>
              </a:rPr>
              <a:t>втором этапе</a:t>
            </a:r>
            <a:r>
              <a:rPr lang="ru-RU" sz="2000" dirty="0"/>
              <a:t>, используя наши знания, мы это уравнение решили, точнее, довели до самого простого вида (</a:t>
            </a:r>
            <a:r>
              <a:rPr lang="ru-RU" sz="2000" i="1" dirty="0"/>
              <a:t>х </a:t>
            </a:r>
            <a:r>
              <a:rPr lang="ru-RU" sz="2000" dirty="0"/>
              <a:t>= 10). На этом этапе мы не думали ни про девочек, ни про мальчиков, а занимались «чистой» математикой, работали только с математической моделью.</a:t>
            </a:r>
          </a:p>
        </p:txBody>
      </p:sp>
    </p:spTree>
    <p:extLst>
      <p:ext uri="{BB962C8B-B14F-4D97-AF65-F5344CB8AC3E}">
        <p14:creationId xmlns:p14="http://schemas.microsoft.com/office/powerpoint/2010/main" val="356634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331</TotalTime>
  <Words>687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Математическая модель</vt:lpstr>
      <vt:lpstr>Реальная ситуация</vt:lpstr>
      <vt:lpstr>Математическая модель</vt:lpstr>
      <vt:lpstr>Алгебра и математические модели</vt:lpstr>
      <vt:lpstr>От реальной ситуации к математической модели</vt:lpstr>
      <vt:lpstr>В обратном направлении</vt:lpstr>
      <vt:lpstr>Зачем нужна математическая модель реальной ситуации?</vt:lpstr>
      <vt:lpstr>Задача</vt:lpstr>
      <vt:lpstr>Три этапа решения задачи</vt:lpstr>
      <vt:lpstr>Три этапа решения задачи</vt:lpstr>
      <vt:lpstr>Высказывания о задачах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язык</dc:title>
  <dc:creator>Догадова</dc:creator>
  <cp:lastModifiedBy>Догадова</cp:lastModifiedBy>
  <cp:revision>26</cp:revision>
  <dcterms:created xsi:type="dcterms:W3CDTF">2014-09-21T08:05:04Z</dcterms:created>
  <dcterms:modified xsi:type="dcterms:W3CDTF">2014-09-21T15:07:10Z</dcterms:modified>
</cp:coreProperties>
</file>