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5BA8-0C9D-4EF4-9956-100E9AAF475D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EB7A-D9D8-427A-B8C0-BC01A5DD6075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5BA8-0C9D-4EF4-9956-100E9AAF475D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EB7A-D9D8-427A-B8C0-BC01A5DD60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5BA8-0C9D-4EF4-9956-100E9AAF475D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EB7A-D9D8-427A-B8C0-BC01A5DD60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5BA8-0C9D-4EF4-9956-100E9AAF475D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EB7A-D9D8-427A-B8C0-BC01A5DD60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5BA8-0C9D-4EF4-9956-100E9AAF475D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EB7A-D9D8-427A-B8C0-BC01A5DD6075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5BA8-0C9D-4EF4-9956-100E9AAF475D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EB7A-D9D8-427A-B8C0-BC01A5DD60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5BA8-0C9D-4EF4-9956-100E9AAF475D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EB7A-D9D8-427A-B8C0-BC01A5DD6075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5BA8-0C9D-4EF4-9956-100E9AAF475D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EB7A-D9D8-427A-B8C0-BC01A5DD60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5BA8-0C9D-4EF4-9956-100E9AAF475D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EB7A-D9D8-427A-B8C0-BC01A5DD60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5BA8-0C9D-4EF4-9956-100E9AAF475D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EB7A-D9D8-427A-B8C0-BC01A5DD607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5BA8-0C9D-4EF4-9956-100E9AAF475D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EB7A-D9D8-427A-B8C0-BC01A5DD60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E075BA8-0C9D-4EF4-9956-100E9AAF475D}" type="datetimeFigureOut">
              <a:rPr lang="ru-RU" smtClean="0"/>
              <a:t>11.09.2016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B12EB7A-D9D8-427A-B8C0-BC01A5DD607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91880" y="1519773"/>
            <a:ext cx="5258544" cy="1927225"/>
          </a:xfrm>
        </p:spPr>
        <p:txBody>
          <a:bodyPr/>
          <a:lstStyle/>
          <a:p>
            <a:pPr algn="ctr"/>
            <a:r>
              <a:rPr lang="ru-RU" sz="4200" b="1" cap="none" dirty="0" smtClean="0">
                <a:solidFill>
                  <a:schemeClr val="accent1"/>
                </a:solidFill>
              </a:rPr>
              <a:t>§1. Числовые </a:t>
            </a:r>
            <a:br>
              <a:rPr lang="ru-RU" sz="4200" b="1" cap="none" dirty="0" smtClean="0">
                <a:solidFill>
                  <a:schemeClr val="accent1"/>
                </a:solidFill>
              </a:rPr>
            </a:br>
            <a:r>
              <a:rPr lang="ru-RU" sz="4200" b="1" cap="none" dirty="0" smtClean="0">
                <a:solidFill>
                  <a:schemeClr val="accent1"/>
                </a:solidFill>
              </a:rPr>
              <a:t>и алгебраические выражения</a:t>
            </a:r>
            <a:endParaRPr lang="ru-RU" sz="4200" b="1" cap="none" dirty="0">
              <a:solidFill>
                <a:schemeClr val="accent1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419309" y="3718407"/>
            <a:ext cx="5400600" cy="715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b="1" spc="-1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Алгебра, 7 класс</a:t>
            </a:r>
            <a:endParaRPr lang="ru-RU" sz="3600" b="1" spc="-1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8" name="Picture 4" descr="C:\Documents and Settings\Admin\Мои документы\РИСУНКИ\Школа\Заставки_математика\Копия 0047976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28" y="1412776"/>
            <a:ext cx="3344025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619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Пример 4</a:t>
            </a:r>
            <a:endParaRPr lang="ru-RU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При каких значениях имеет смысл выражение</a:t>
                </a:r>
              </a:p>
              <a:p>
                <a:pPr marL="0" indent="0">
                  <a:lnSpc>
                    <a:spcPct val="110000"/>
                  </a:lnSpc>
                  <a:spcBef>
                    <a:spcPts val="600"/>
                  </a:spcBef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lang="ru-RU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ru-RU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ru-RU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3600" dirty="0" smtClean="0"/>
                  <a:t>.</a:t>
                </a:r>
                <a:endParaRPr lang="ru-RU" sz="3600" dirty="0"/>
              </a:p>
              <a:p>
                <a:pPr marL="0" indent="0">
                  <a:lnSpc>
                    <a:spcPct val="110000"/>
                  </a:lnSpc>
                  <a:spcBef>
                    <a:spcPts val="600"/>
                  </a:spcBef>
                  <a:buNone/>
                </a:pPr>
                <a:r>
                  <a:rPr lang="ru-RU" i="1" dirty="0" smtClean="0"/>
                  <a:t>Ответ: </a:t>
                </a:r>
                <a:r>
                  <a:rPr lang="ru-RU" dirty="0" smtClean="0"/>
                  <a:t>Выражение </a:t>
                </a:r>
                <a:r>
                  <a:rPr lang="ru-RU" dirty="0"/>
                  <a:t>имеет </a:t>
                </a:r>
                <a:r>
                  <a:rPr lang="ru-RU" dirty="0" smtClean="0"/>
                  <a:t>смысл при всех </a:t>
                </a:r>
                <a:r>
                  <a:rPr lang="en-US" sz="3000" i="1" dirty="0" smtClean="0">
                    <a:solidFill>
                      <a:prstClr val="black"/>
                    </a:solidFill>
                    <a:latin typeface="Cambria" pitchFamily="18" charset="0"/>
                  </a:rPr>
                  <a:t>x</a:t>
                </a:r>
                <a:r>
                  <a:rPr lang="ru-RU" dirty="0" smtClean="0"/>
                  <a:t>, кроме      </a:t>
                </a:r>
                <a:r>
                  <a:rPr lang="en-US" sz="3000" i="1" dirty="0" smtClean="0">
                    <a:latin typeface="Cambria" pitchFamily="18" charset="0"/>
                  </a:rPr>
                  <a:t>x</a:t>
                </a:r>
                <a:r>
                  <a:rPr lang="en-US" dirty="0" smtClean="0"/>
                  <a:t> = </a:t>
                </a:r>
                <a:r>
                  <a:rPr lang="ru-RU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b="1" dirty="0"/>
                  <a:t>–</a:t>
                </a:r>
                <a:r>
                  <a:rPr lang="en-US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/>
                  <a:t>5</a:t>
                </a:r>
                <a:r>
                  <a:rPr lang="en-US" dirty="0" smtClean="0"/>
                  <a:t> </a:t>
                </a:r>
                <a:r>
                  <a:rPr lang="ru-RU" dirty="0" smtClean="0"/>
                  <a:t>и </a:t>
                </a:r>
                <a:r>
                  <a:rPr lang="en-US" sz="3000" i="1" dirty="0">
                    <a:latin typeface="Cambria" pitchFamily="18" charset="0"/>
                  </a:rPr>
                  <a:t>x</a:t>
                </a:r>
                <a:r>
                  <a:rPr lang="en-US" dirty="0"/>
                  <a:t> = </a:t>
                </a:r>
                <a:r>
                  <a:rPr lang="ru-RU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/>
                  <a:t>5 (недопустимые значения переменной).</a:t>
                </a:r>
              </a:p>
              <a:p>
                <a:pPr>
                  <a:lnSpc>
                    <a:spcPct val="110000"/>
                  </a:lnSpc>
                  <a:spcBef>
                    <a:spcPts val="600"/>
                  </a:spcBef>
                </a:pPr>
                <a:endParaRPr lang="ru-RU" sz="36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1">
                <a:blip r:embed="rId2"/>
                <a:stretch>
                  <a:fillRect l="-1704" t="-8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4" descr="C:\Documents and Settings\Admin\Мои документы\РИСУНКИ\Школа\Заставки_математика\Копия 0047976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934" y="4581128"/>
            <a:ext cx="1889538" cy="2034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52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Пример 5</a:t>
            </a:r>
            <a:endParaRPr lang="ru-RU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Найдите недопустимые и допустимые значения </a:t>
                </a:r>
                <a:r>
                  <a:rPr lang="ru-RU" dirty="0"/>
                  <a:t>алгебраического </a:t>
                </a:r>
                <a:r>
                  <a:rPr lang="ru-RU" dirty="0" smtClean="0"/>
                  <a:t>выражения:</a:t>
                </a:r>
              </a:p>
              <a:p>
                <a:pPr marL="0" indent="0">
                  <a:lnSpc>
                    <a:spcPct val="110000"/>
                  </a:lnSpc>
                  <a:spcBef>
                    <a:spcPts val="600"/>
                  </a:spcBef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ru-RU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+2</m:t>
                        </m:r>
                      </m:den>
                    </m:f>
                  </m:oMath>
                </a14:m>
                <a:r>
                  <a:rPr lang="ru-RU" sz="3600" dirty="0" smtClean="0"/>
                  <a:t>.</a:t>
                </a:r>
                <a:endParaRPr lang="ru-RU" sz="3600" dirty="0"/>
              </a:p>
              <a:p>
                <a:pPr marL="0" indent="0">
                  <a:lnSpc>
                    <a:spcPct val="110000"/>
                  </a:lnSpc>
                  <a:spcBef>
                    <a:spcPts val="600"/>
                  </a:spcBef>
                  <a:buNone/>
                </a:pPr>
                <a:r>
                  <a:rPr lang="ru-RU" i="1" dirty="0" smtClean="0"/>
                  <a:t>Ответ: </a:t>
                </a:r>
                <a:r>
                  <a:rPr lang="ru-RU" dirty="0" smtClean="0"/>
                  <a:t>Не смотря на то, что переменная содержится в знаменателе дроби, но недопустимых значений  нет, все числа являются допустимыми, т.к. любое число можно подставить вместо </a:t>
                </a:r>
                <a:r>
                  <a:rPr lang="en-US" sz="3200" i="1" dirty="0" smtClean="0">
                    <a:latin typeface="Cambria" pitchFamily="18" charset="0"/>
                  </a:rPr>
                  <a:t>x</a:t>
                </a:r>
                <a:r>
                  <a:rPr lang="ru-RU" i="1" dirty="0" smtClean="0">
                    <a:latin typeface="Cambria" pitchFamily="18" charset="0"/>
                  </a:rPr>
                  <a:t> </a:t>
                </a:r>
                <a:r>
                  <a:rPr lang="ru-RU" dirty="0"/>
                  <a:t>и </a:t>
                </a:r>
                <a:r>
                  <a:rPr lang="ru-RU" dirty="0" smtClean="0"/>
                  <a:t>найти значение выражения (знаменатель не обратиться в нуль ни при каком значении </a:t>
                </a:r>
                <a:r>
                  <a:rPr lang="en-US" sz="3200" i="1" dirty="0" smtClean="0">
                    <a:solidFill>
                      <a:prstClr val="black"/>
                    </a:solidFill>
                    <a:latin typeface="Cambria" pitchFamily="18" charset="0"/>
                  </a:rPr>
                  <a:t>x</a:t>
                </a:r>
                <a:r>
                  <a:rPr lang="ru-RU" dirty="0"/>
                  <a:t>).</a:t>
                </a:r>
              </a:p>
              <a:p>
                <a:pPr>
                  <a:lnSpc>
                    <a:spcPct val="110000"/>
                  </a:lnSpc>
                  <a:spcBef>
                    <a:spcPts val="600"/>
                  </a:spcBef>
                </a:pPr>
                <a:endParaRPr lang="ru-RU" sz="36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1">
                <a:blip r:embed="rId2"/>
                <a:stretch>
                  <a:fillRect l="-1111" t="-830" r="-9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186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Числовое выражение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7680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ru-RU" sz="2200" i="1" dirty="0" smtClean="0">
                <a:solidFill>
                  <a:schemeClr val="accent1"/>
                </a:solidFill>
              </a:rPr>
              <a:t>Числовым выражением </a:t>
            </a:r>
            <a:r>
              <a:rPr lang="ru-RU" sz="2200" dirty="0" smtClean="0"/>
              <a:t>называют всякую запись, составленную из чисел и знаков арифметических действий (составленную, разумеется со смыслом: например, 3 + 5 · 7 – числовое выражение, тогда как 3 + : </a:t>
            </a:r>
            <a:r>
              <a:rPr lang="ru-RU" sz="2200" dirty="0"/>
              <a:t>–</a:t>
            </a:r>
            <a:r>
              <a:rPr lang="ru-RU" sz="2200" dirty="0" smtClean="0"/>
              <a:t> не </a:t>
            </a:r>
            <a:r>
              <a:rPr lang="ru-RU" sz="2200" dirty="0"/>
              <a:t>числовое </a:t>
            </a:r>
            <a:r>
              <a:rPr lang="ru-RU" sz="2200" dirty="0" smtClean="0"/>
              <a:t>выражение, а бессмысленный набор символов).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2200" dirty="0"/>
              <a:t>То число, которое получается в результате решения числового выражения, называют </a:t>
            </a:r>
            <a:r>
              <a:rPr lang="ru-RU" sz="2200" i="1" dirty="0">
                <a:solidFill>
                  <a:schemeClr val="accent1"/>
                </a:solidFill>
              </a:rPr>
              <a:t>значением числового выражения</a:t>
            </a:r>
            <a:r>
              <a:rPr lang="ru-RU" sz="2200" dirty="0"/>
              <a:t>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2200" dirty="0"/>
              <a:t>Найдите </a:t>
            </a:r>
            <a:r>
              <a:rPr lang="ru-RU" sz="2200" dirty="0" smtClean="0"/>
              <a:t>значение </a:t>
            </a:r>
            <a:r>
              <a:rPr lang="ru-RU" sz="2200" dirty="0"/>
              <a:t>числового </a:t>
            </a:r>
            <a:r>
              <a:rPr lang="ru-RU" sz="2200" dirty="0" smtClean="0"/>
              <a:t>выражения 3 </a:t>
            </a:r>
            <a:r>
              <a:rPr lang="ru-RU" sz="2200" dirty="0"/>
              <a:t>+ 5 · </a:t>
            </a:r>
            <a:r>
              <a:rPr lang="ru-RU" sz="2200" dirty="0" smtClean="0"/>
              <a:t>7.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2200" dirty="0" smtClean="0"/>
              <a:t>3 </a:t>
            </a:r>
            <a:r>
              <a:rPr lang="ru-RU" sz="2200" dirty="0"/>
              <a:t>+ 5 · </a:t>
            </a:r>
            <a:r>
              <a:rPr lang="ru-RU" sz="2200" dirty="0" smtClean="0"/>
              <a:t>7 = 3 + 35 = 38.</a:t>
            </a:r>
          </a:p>
        </p:txBody>
      </p:sp>
      <p:pic>
        <p:nvPicPr>
          <p:cNvPr id="4" name="Picture 4" descr="C:\Documents and Settings\Admin\Мои документы\РИСУНКИ\Школа\Заставки_математика\Копия 0047976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694" y="4725144"/>
            <a:ext cx="1755777" cy="1890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842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Алгебраическое </a:t>
            </a:r>
            <a:r>
              <a:rPr lang="ru-RU" dirty="0">
                <a:solidFill>
                  <a:schemeClr val="accent1"/>
                </a:solidFill>
              </a:rPr>
              <a:t>выражение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ru-RU" sz="2200" dirty="0"/>
              <a:t>Часто вместо конкретных чисел употребляются буквы (преимущественно из латинского алфавита), тогда получается алгебраическое </a:t>
            </a:r>
            <a:r>
              <a:rPr lang="ru-RU" sz="2200" dirty="0" smtClean="0"/>
              <a:t>выражение (например, 3 + 5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ru-RU" sz="2200" i="1" dirty="0">
                <a:solidFill>
                  <a:schemeClr val="accent1"/>
                </a:solidFill>
              </a:rPr>
              <a:t>Алгебраическое выражение</a:t>
            </a:r>
            <a:r>
              <a:rPr lang="ru-RU" sz="2200" dirty="0"/>
              <a:t> – выражение, которое содержит не только числа и знаки арифметических действий, но и буквы. Эти буквы называют </a:t>
            </a:r>
            <a:r>
              <a:rPr lang="ru-RU" sz="2200" i="1" dirty="0">
                <a:solidFill>
                  <a:schemeClr val="accent1"/>
                </a:solidFill>
              </a:rPr>
              <a:t>переменными</a:t>
            </a:r>
            <a:r>
              <a:rPr lang="ru-RU" sz="2200" dirty="0" smtClean="0"/>
              <a:t>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2200" dirty="0" smtClean="0"/>
              <a:t>Почему их так называют?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2200" dirty="0" smtClean="0"/>
              <a:t>Поскольку буквам, входящим в состав алгебраического выражения, можно придавать различные </a:t>
            </a:r>
            <a:r>
              <a:rPr lang="ru-RU" sz="2200" smtClean="0"/>
              <a:t>числовые </a:t>
            </a:r>
            <a:r>
              <a:rPr lang="ru-RU" sz="2200" smtClean="0"/>
              <a:t>значения (т.е</a:t>
            </a:r>
            <a:r>
              <a:rPr lang="ru-RU" sz="2200" dirty="0" smtClean="0"/>
              <a:t>. менять значения букв), эти буквы и называют переменными.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61934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/>
                </a:solidFill>
              </a:rPr>
              <a:t>Значение алгебраического выражения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ru-RU" dirty="0"/>
              <a:t>Найдите значение </a:t>
            </a:r>
            <a:r>
              <a:rPr lang="ru-RU" dirty="0" smtClean="0"/>
              <a:t>алгебраического выражения </a:t>
            </a:r>
            <a:r>
              <a:rPr lang="ru-RU" dirty="0"/>
              <a:t>3 + 5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/>
              <a:t>если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b="1" dirty="0"/>
              <a:t>–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</a:t>
            </a:r>
            <a:endParaRPr lang="ru-RU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ru-RU" dirty="0" smtClean="0"/>
              <a:t>3 </a:t>
            </a:r>
            <a:r>
              <a:rPr lang="ru-RU" dirty="0"/>
              <a:t>+ 5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dirty="0"/>
              <a:t>3 + </a:t>
            </a:r>
            <a:r>
              <a:rPr lang="ru-RU" dirty="0" smtClean="0"/>
              <a:t>5 · 1 = 8;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dirty="0" smtClean="0"/>
              <a:t>3 </a:t>
            </a:r>
            <a:r>
              <a:rPr lang="ru-RU" dirty="0"/>
              <a:t>+ 5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dirty="0"/>
              <a:t>3 + 5 · </a:t>
            </a:r>
            <a:r>
              <a:rPr lang="ru-RU" dirty="0" smtClean="0"/>
              <a:t>(</a:t>
            </a:r>
            <a:r>
              <a:rPr lang="ru-RU" b="1" dirty="0"/>
              <a:t>–</a:t>
            </a:r>
            <a:r>
              <a:rPr lang="ru-RU" dirty="0" smtClean="0"/>
              <a:t> 3) </a:t>
            </a:r>
            <a:r>
              <a:rPr lang="ru-RU" dirty="0"/>
              <a:t>= </a:t>
            </a:r>
            <a:r>
              <a:rPr lang="ru-RU" dirty="0" smtClean="0"/>
              <a:t>3 + (</a:t>
            </a:r>
            <a:r>
              <a:rPr lang="ru-RU" b="1" dirty="0"/>
              <a:t>–</a:t>
            </a:r>
            <a:r>
              <a:rPr lang="ru-RU" dirty="0" smtClean="0"/>
              <a:t>15) = –12.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Picture 4" descr="C:\Documents and Settings\Admin\Мои документы\РИСУНКИ\Школа\Заставки_математика\Копия 0047976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934" y="4581128"/>
            <a:ext cx="1889538" cy="2034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18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700" dirty="0">
                <a:solidFill>
                  <a:schemeClr val="accent1"/>
                </a:solidFill>
              </a:rPr>
              <a:t>Недопустимые значения переменных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ru-RU" dirty="0" smtClean="0"/>
                  <a:t>Всегда ли можно найти значение алгебраического выражения?</a:t>
                </a:r>
              </a:p>
              <a:p>
                <a:pPr marL="0" indent="0">
                  <a:buNone/>
                </a:pPr>
                <a:r>
                  <a:rPr lang="ru-RU" dirty="0" smtClean="0"/>
                  <a:t>Найдите </a:t>
                </a:r>
                <a:r>
                  <a:rPr lang="ru-RU" dirty="0"/>
                  <a:t>значение алгебраического </a:t>
                </a:r>
                <a:r>
                  <a:rPr lang="ru-RU" dirty="0" smtClean="0"/>
                  <a:t>выражения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𝑎</m:t>
                        </m:r>
                        <m:r>
                          <a:rPr lang="en-US" sz="3600" b="0" i="1" smtClean="0">
                            <a:latin typeface="Cambria Math"/>
                          </a:rPr>
                          <m:t>+7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𝑎</m:t>
                        </m:r>
                        <m:r>
                          <a:rPr lang="en-US" sz="3600" b="0" i="1" smtClean="0">
                            <a:latin typeface="Cambria Math"/>
                          </a:rPr>
                          <m:t>−4</m:t>
                        </m:r>
                      </m:den>
                    </m:f>
                  </m:oMath>
                </a14:m>
                <a:r>
                  <a:rPr lang="en-US" sz="3600" dirty="0" smtClean="0"/>
                  <a:t>  </a:t>
                </a:r>
                <a:r>
                  <a:rPr lang="ru-RU" dirty="0" smtClean="0"/>
                  <a:t>при </a:t>
                </a:r>
                <a:r>
                  <a:rPr lang="en-US" sz="3200" i="1" dirty="0" smtClean="0">
                    <a:latin typeface="Cambria" pitchFamily="18" charset="0"/>
                    <a:cs typeface="Times New Roman" pitchFamily="18" charset="0"/>
                  </a:rPr>
                  <a:t>a</a:t>
                </a:r>
                <a:r>
                  <a:rPr lang="en-US" dirty="0" smtClean="0"/>
                  <a:t> = 4</a:t>
                </a:r>
                <a:r>
                  <a:rPr lang="ru-RU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dirty="0" smtClean="0"/>
                  <a:t>На 0 делить нельзя, поэтому при </a:t>
                </a:r>
                <a:r>
                  <a:rPr lang="en-US" sz="3200" i="1" dirty="0">
                    <a:latin typeface="Cambria" pitchFamily="18" charset="0"/>
                    <a:cs typeface="Times New Roman" pitchFamily="18" charset="0"/>
                  </a:rPr>
                  <a:t>a</a:t>
                </a:r>
                <a:r>
                  <a:rPr lang="en-US" dirty="0"/>
                  <a:t> = </a:t>
                </a:r>
                <a:r>
                  <a:rPr lang="en-US" dirty="0" smtClean="0"/>
                  <a:t>4</a:t>
                </a:r>
                <a:r>
                  <a:rPr lang="ru-RU" dirty="0" smtClean="0"/>
                  <a:t> нельзя найти значение данного </a:t>
                </a:r>
                <a:r>
                  <a:rPr lang="ru-RU" dirty="0"/>
                  <a:t>алгебраического </a:t>
                </a:r>
                <a:r>
                  <a:rPr lang="ru-RU" dirty="0" smtClean="0"/>
                  <a:t>выражения. В таких случаях говорят, что </a:t>
                </a:r>
                <a:r>
                  <a:rPr lang="en-US" dirty="0" smtClean="0"/>
                  <a:t>4</a:t>
                </a:r>
                <a:r>
                  <a:rPr lang="ru-RU" dirty="0" smtClean="0"/>
                  <a:t> – </a:t>
                </a:r>
                <a:r>
                  <a:rPr lang="ru-RU" dirty="0" smtClean="0">
                    <a:solidFill>
                      <a:schemeClr val="accent1"/>
                    </a:solidFill>
                  </a:rPr>
                  <a:t>недопустимое значение переменной</a:t>
                </a:r>
                <a:r>
                  <a:rPr lang="ru-RU" dirty="0" smtClean="0"/>
                  <a:t> </a:t>
                </a:r>
                <a:r>
                  <a:rPr lang="en-US" sz="3200" i="1" dirty="0" smtClean="0">
                    <a:solidFill>
                      <a:prstClr val="black"/>
                    </a:solidFill>
                    <a:latin typeface="Cambria" pitchFamily="18" charset="0"/>
                    <a:cs typeface="Times New Roman" pitchFamily="18" charset="0"/>
                  </a:rPr>
                  <a:t>a</a:t>
                </a:r>
                <a:r>
                  <a:rPr lang="ru-RU" sz="3200" i="1" dirty="0" smtClean="0">
                    <a:solidFill>
                      <a:prstClr val="black"/>
                    </a:solidFill>
                    <a:latin typeface="Cambria" pitchFamily="18" charset="0"/>
                    <a:cs typeface="Times New Roman" pitchFamily="18" charset="0"/>
                  </a:rPr>
                  <a:t>, </a:t>
                </a:r>
                <a:r>
                  <a:rPr lang="ru-RU" dirty="0"/>
                  <a:t>а</a:t>
                </a:r>
                <a:r>
                  <a:rPr lang="ru-RU" sz="3200" i="1" dirty="0" smtClean="0">
                    <a:solidFill>
                      <a:prstClr val="black"/>
                    </a:solidFill>
                    <a:latin typeface="Cambria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/>
                  <a:t>само выражение при </a:t>
                </a:r>
                <a:r>
                  <a:rPr lang="en-US" sz="3200" i="1" dirty="0">
                    <a:latin typeface="Cambria" pitchFamily="18" charset="0"/>
                    <a:cs typeface="Times New Roman" pitchFamily="18" charset="0"/>
                  </a:rPr>
                  <a:t>a</a:t>
                </a:r>
                <a:r>
                  <a:rPr lang="en-US" dirty="0"/>
                  <a:t> = 4</a:t>
                </a:r>
                <a:r>
                  <a:rPr lang="ru-RU" dirty="0"/>
                  <a:t> </a:t>
                </a:r>
                <a:r>
                  <a:rPr lang="ru-RU" i="1" dirty="0" smtClean="0">
                    <a:solidFill>
                      <a:schemeClr val="accent1"/>
                    </a:solidFill>
                  </a:rPr>
                  <a:t>не имеет смысла.</a:t>
                </a:r>
                <a:endParaRPr lang="ru-RU" i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11" t="-8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8970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Допустимые </a:t>
            </a:r>
            <a:r>
              <a:rPr lang="ru-RU" dirty="0">
                <a:solidFill>
                  <a:schemeClr val="accent1"/>
                </a:solidFill>
              </a:rPr>
              <a:t>значения переменных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Bef>
                    <a:spcPts val="1200"/>
                  </a:spcBef>
                  <a:buNone/>
                </a:pPr>
                <a:r>
                  <a:rPr lang="ru-RU" dirty="0" smtClean="0"/>
                  <a:t>Если при конкретных значениях букв (переменных) алгебраическое выражение имеет числовое значение, то указанные значения переменных </a:t>
                </a:r>
                <a:r>
                  <a:rPr lang="ru-RU" dirty="0"/>
                  <a:t>называют </a:t>
                </a:r>
                <a:r>
                  <a:rPr lang="ru-RU" i="1" dirty="0" smtClean="0">
                    <a:solidFill>
                      <a:schemeClr val="accent1"/>
                    </a:solidFill>
                  </a:rPr>
                  <a:t>допустимыми значениям</a:t>
                </a:r>
                <a:r>
                  <a:rPr lang="ru-RU" dirty="0" smtClean="0"/>
                  <a:t>. 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ru-RU" dirty="0"/>
                  <a:t>Найдите </a:t>
                </a:r>
                <a:r>
                  <a:rPr lang="ru-RU" dirty="0" smtClean="0"/>
                  <a:t>допустимые значения </a:t>
                </a:r>
                <a:r>
                  <a:rPr lang="ru-RU" dirty="0"/>
                  <a:t>алгебраического выражения </a:t>
                </a:r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𝑎</m:t>
                        </m:r>
                        <m:r>
                          <a:rPr lang="en-US" sz="3600" i="1">
                            <a:latin typeface="Cambria Math"/>
                          </a:rPr>
                          <m:t>+7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𝑎</m:t>
                        </m:r>
                        <m:r>
                          <a:rPr lang="en-US" sz="3600" i="1">
                            <a:latin typeface="Cambria Math"/>
                          </a:rPr>
                          <m:t>−4</m:t>
                        </m:r>
                      </m:den>
                    </m:f>
                  </m:oMath>
                </a14:m>
                <a:r>
                  <a:rPr lang="ru-RU" dirty="0" smtClean="0"/>
                  <a:t>.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ru-RU" i="1" dirty="0" smtClean="0"/>
                  <a:t>Ответ: </a:t>
                </a:r>
                <a:r>
                  <a:rPr lang="ru-RU" dirty="0" smtClean="0"/>
                  <a:t>Допустимыми значениями переменной </a:t>
                </a:r>
                <a:r>
                  <a:rPr lang="en-US" sz="3200" i="1" dirty="0">
                    <a:solidFill>
                      <a:prstClr val="black"/>
                    </a:solidFill>
                    <a:latin typeface="Cambria" pitchFamily="18" charset="0"/>
                    <a:cs typeface="Times New Roman" pitchFamily="18" charset="0"/>
                  </a:rPr>
                  <a:t>a </a:t>
                </a:r>
                <a:r>
                  <a:rPr lang="ru-RU" dirty="0"/>
                  <a:t>являются все </a:t>
                </a:r>
                <a:r>
                  <a:rPr lang="ru-RU" dirty="0" smtClean="0"/>
                  <a:t>числа, кроме 4.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11" t="-8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695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Пример 1</a:t>
            </a:r>
            <a:endParaRPr lang="ru-RU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Найдите недопустимые и допустимые значения </a:t>
                </a:r>
                <a:r>
                  <a:rPr lang="ru-RU" dirty="0"/>
                  <a:t>алгебраического </a:t>
                </a:r>
                <a:r>
                  <a:rPr lang="ru-RU" dirty="0" smtClean="0"/>
                  <a:t>выражения:   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𝑦</m:t>
                        </m:r>
                        <m:r>
                          <a:rPr lang="ru-RU" sz="3600" b="0" i="1" smtClean="0">
                            <a:latin typeface="Cambria Math"/>
                          </a:rPr>
                          <m:t>−6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𝑦</m:t>
                        </m:r>
                        <m:r>
                          <a:rPr lang="ru-RU" sz="3600" b="0" i="1" smtClean="0">
                            <a:latin typeface="Cambria Math"/>
                          </a:rPr>
                          <m:t>+</m:t>
                        </m:r>
                        <m:r>
                          <a:rPr lang="en-US" sz="36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ru-RU" dirty="0" smtClean="0"/>
              </a:p>
              <a:p>
                <a:pPr marL="0" indent="0">
                  <a:lnSpc>
                    <a:spcPct val="110000"/>
                  </a:lnSpc>
                  <a:spcBef>
                    <a:spcPts val="600"/>
                  </a:spcBef>
                  <a:buNone/>
                </a:pPr>
                <a:r>
                  <a:rPr lang="ru-RU" i="1" dirty="0" smtClean="0"/>
                  <a:t>Ответ:</a:t>
                </a:r>
                <a:r>
                  <a:rPr lang="ru-RU" dirty="0" smtClean="0"/>
                  <a:t> Недопустимые значения  </a:t>
                </a:r>
                <a:r>
                  <a:rPr lang="en-US" sz="3000" i="1" dirty="0" smtClean="0">
                    <a:latin typeface="Cambria" pitchFamily="18" charset="0"/>
                  </a:rPr>
                  <a:t>y</a:t>
                </a:r>
                <a:r>
                  <a:rPr lang="en-US" dirty="0" smtClean="0"/>
                  <a:t> = </a:t>
                </a:r>
                <a:r>
                  <a:rPr lang="ru-RU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b="1" dirty="0"/>
                  <a:t>–</a:t>
                </a:r>
                <a:r>
                  <a:rPr lang="en-US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smtClean="0"/>
                  <a:t>4</a:t>
                </a:r>
                <a:r>
                  <a:rPr lang="ru-RU" dirty="0" smtClean="0"/>
                  <a:t>. Допустимые </a:t>
                </a:r>
                <a:r>
                  <a:rPr lang="ru-RU" dirty="0"/>
                  <a:t>значения </a:t>
                </a:r>
                <a:r>
                  <a:rPr lang="ru-RU" dirty="0" smtClean="0"/>
                  <a:t>переменной – все числа, кроме </a:t>
                </a:r>
                <a:r>
                  <a:rPr lang="ru-RU" b="1" dirty="0"/>
                  <a:t>–</a:t>
                </a:r>
                <a:r>
                  <a:rPr lang="en-US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smtClean="0"/>
                  <a:t>4</a:t>
                </a:r>
                <a:r>
                  <a:rPr lang="ru-RU" dirty="0" smtClean="0"/>
                  <a:t>.</a:t>
                </a:r>
              </a:p>
              <a:p>
                <a:pPr marL="0" indent="0">
                  <a:lnSpc>
                    <a:spcPct val="110000"/>
                  </a:lnSpc>
                  <a:spcBef>
                    <a:spcPts val="600"/>
                  </a:spcBef>
                  <a:buNone/>
                </a:pPr>
                <a:endParaRPr lang="ru-RU" sz="36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1">
                <a:blip r:embed="rId2"/>
                <a:stretch>
                  <a:fillRect l="-1111" t="-8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4" descr="C:\Documents and Settings\Admin\Мои документы\РИСУНКИ\Школа\Заставки_математика\Копия 0047976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934" y="4581128"/>
            <a:ext cx="1889538" cy="2034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94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Пример 2</a:t>
            </a:r>
            <a:endParaRPr lang="ru-RU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При каких значениях переменной выражение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3600" i="1">
                            <a:latin typeface="Cambria Math"/>
                          </a:rPr>
                          <m:t>−5</m:t>
                        </m:r>
                      </m:num>
                      <m:den>
                        <m:d>
                          <m:dPr>
                            <m:ctrlPr>
                              <a:rPr lang="ru-RU" sz="36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36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3600" i="1">
                                <a:latin typeface="Cambria Math"/>
                              </a:rPr>
                              <m:t>+3</m:t>
                            </m:r>
                          </m:e>
                        </m:d>
                        <m:d>
                          <m:dPr>
                            <m:ctrlPr>
                              <a:rPr lang="ru-RU" sz="36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36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3600" i="1">
                                <a:latin typeface="Cambria Math"/>
                              </a:rPr>
                              <m:t>−2</m:t>
                            </m:r>
                          </m:e>
                        </m:d>
                      </m:den>
                    </m:f>
                  </m:oMath>
                </a14:m>
                <a:r>
                  <a:rPr lang="ru-RU" dirty="0" smtClean="0"/>
                  <a:t> не имеет смысл?</a:t>
                </a:r>
                <a:endParaRPr lang="ru-RU" sz="3600" dirty="0"/>
              </a:p>
              <a:p>
                <a:pPr marL="0" indent="0">
                  <a:lnSpc>
                    <a:spcPct val="110000"/>
                  </a:lnSpc>
                  <a:spcBef>
                    <a:spcPts val="600"/>
                  </a:spcBef>
                  <a:buNone/>
                </a:pPr>
                <a:r>
                  <a:rPr lang="ru-RU" i="1" dirty="0" smtClean="0"/>
                  <a:t>Ответ: </a:t>
                </a:r>
                <a:r>
                  <a:rPr lang="ru-RU" dirty="0" smtClean="0"/>
                  <a:t>Выражение не имеет смысл при </a:t>
                </a:r>
                <a:r>
                  <a:rPr lang="en-US" sz="3000" i="1" dirty="0" smtClean="0">
                    <a:latin typeface="Cambria" pitchFamily="18" charset="0"/>
                  </a:rPr>
                  <a:t>x</a:t>
                </a:r>
                <a:r>
                  <a:rPr lang="en-US" dirty="0" smtClean="0"/>
                  <a:t> = </a:t>
                </a:r>
                <a:r>
                  <a:rPr lang="ru-RU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b="1" dirty="0"/>
                  <a:t>–</a:t>
                </a:r>
                <a:r>
                  <a:rPr lang="en-US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smtClean="0"/>
                  <a:t>3 </a:t>
                </a:r>
                <a:r>
                  <a:rPr lang="ru-RU" dirty="0" smtClean="0"/>
                  <a:t>и </a:t>
                </a:r>
                <a:r>
                  <a:rPr lang="en-US" sz="3000" i="1" dirty="0">
                    <a:latin typeface="Cambria" pitchFamily="18" charset="0"/>
                  </a:rPr>
                  <a:t>x</a:t>
                </a:r>
                <a:r>
                  <a:rPr lang="en-US" dirty="0"/>
                  <a:t> = </a:t>
                </a:r>
                <a:r>
                  <a:rPr lang="ru-RU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/>
                  <a:t>2 (недопустимые </a:t>
                </a:r>
                <a:r>
                  <a:rPr lang="ru-RU" dirty="0"/>
                  <a:t>значения </a:t>
                </a:r>
                <a:r>
                  <a:rPr lang="ru-RU" dirty="0" smtClean="0"/>
                  <a:t>переменной). </a:t>
                </a:r>
              </a:p>
              <a:p>
                <a:pPr>
                  <a:lnSpc>
                    <a:spcPct val="110000"/>
                  </a:lnSpc>
                  <a:spcBef>
                    <a:spcPts val="600"/>
                  </a:spcBef>
                </a:pPr>
                <a:endParaRPr lang="ru-RU" sz="36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1">
                <a:blip r:embed="rId2"/>
                <a:stretch>
                  <a:fillRect l="-1111" t="-830" r="-17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4" descr="C:\Documents and Settings\Admin\Мои документы\РИСУНКИ\Школа\Заставки_математика\Копия 0047976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934" y="4581128"/>
            <a:ext cx="1889538" cy="2034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131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Пример 3</a:t>
            </a:r>
            <a:endParaRPr lang="ru-RU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Найдите недопустимые и допустимые значения </a:t>
                </a:r>
                <a:r>
                  <a:rPr lang="ru-RU" dirty="0"/>
                  <a:t>алгебраического </a:t>
                </a:r>
                <a:r>
                  <a:rPr lang="ru-RU" dirty="0" smtClean="0"/>
                  <a:t>выражения:</a:t>
                </a:r>
              </a:p>
              <a:p>
                <a:pPr marL="0" lvl="0" indent="0">
                  <a:lnSpc>
                    <a:spcPct val="110000"/>
                  </a:lnSpc>
                  <a:spcBef>
                    <a:spcPts val="600"/>
                  </a:spcBef>
                  <a:buNone/>
                </a:pPr>
                <a:r>
                  <a:rPr lang="ru-RU" sz="28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600" i="1">
                        <a:solidFill>
                          <a:prstClr val="black"/>
                        </a:solidFill>
                        <a:latin typeface="Cambria Math"/>
                      </a:rPr>
                      <m:t>+9</m:t>
                    </m:r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.</a:t>
                </a:r>
                <a:endParaRPr lang="en-US" sz="3600" dirty="0">
                  <a:solidFill>
                    <a:prstClr val="black"/>
                  </a:solidFill>
                </a:endParaRPr>
              </a:p>
              <a:p>
                <a:pPr marL="0" indent="0">
                  <a:lnSpc>
                    <a:spcPct val="110000"/>
                  </a:lnSpc>
                  <a:spcBef>
                    <a:spcPts val="600"/>
                  </a:spcBef>
                  <a:buNone/>
                </a:pPr>
                <a:r>
                  <a:rPr lang="ru-RU" i="1" dirty="0" smtClean="0"/>
                  <a:t>Ответ: </a:t>
                </a:r>
                <a:r>
                  <a:rPr lang="ru-RU" dirty="0" smtClean="0"/>
                  <a:t>Недопустимых значений для переменной </a:t>
                </a:r>
                <a:r>
                  <a:rPr lang="en-US" sz="3200" i="1" dirty="0" smtClean="0">
                    <a:latin typeface="Cambria" pitchFamily="18" charset="0"/>
                  </a:rPr>
                  <a:t>b</a:t>
                </a:r>
                <a:r>
                  <a:rPr lang="ru-RU" dirty="0" smtClean="0"/>
                  <a:t> нет, все  значения являются допустимыми. Значит, это выражение всегда имеет смысл.</a:t>
                </a:r>
              </a:p>
              <a:p>
                <a:pPr marL="0" indent="0">
                  <a:lnSpc>
                    <a:spcPct val="110000"/>
                  </a:lnSpc>
                  <a:spcBef>
                    <a:spcPts val="600"/>
                  </a:spcBef>
                  <a:buNone/>
                </a:pPr>
                <a:endParaRPr lang="ru-RU" sz="36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1">
                <a:blip r:embed="rId2"/>
                <a:stretch>
                  <a:fillRect l="-1111" t="-830" r="-19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4" descr="C:\Documents and Settings\Admin\Мои документы\РИСУНКИ\Школа\Заставки_математика\Копия 0047976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934" y="4581128"/>
            <a:ext cx="1889538" cy="2034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194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125</TotalTime>
  <Words>597</Words>
  <Application>Microsoft Office PowerPoint</Application>
  <PresentationFormat>Экран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Ясность</vt:lpstr>
      <vt:lpstr>§1. Числовые  и алгебраические выражения</vt:lpstr>
      <vt:lpstr>Числовое выражение</vt:lpstr>
      <vt:lpstr>Алгебраическое выражение</vt:lpstr>
      <vt:lpstr>Значение алгебраического выражения</vt:lpstr>
      <vt:lpstr>Недопустимые значения переменных</vt:lpstr>
      <vt:lpstr>Допустимые значения переменных</vt:lpstr>
      <vt:lpstr>Пример 1</vt:lpstr>
      <vt:lpstr>Пример 2</vt:lpstr>
      <vt:lpstr>Пример 3</vt:lpstr>
      <vt:lpstr>Пример 4</vt:lpstr>
      <vt:lpstr>Пример 5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Числовые и алгебраические выражения</dc:title>
  <dc:creator>Догадова</dc:creator>
  <cp:lastModifiedBy>Догадова</cp:lastModifiedBy>
  <cp:revision>16</cp:revision>
  <dcterms:created xsi:type="dcterms:W3CDTF">2016-09-08T15:37:26Z</dcterms:created>
  <dcterms:modified xsi:type="dcterms:W3CDTF">2016-09-11T10:08:00Z</dcterms:modified>
</cp:coreProperties>
</file>