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8" r:id="rId7"/>
    <p:sldId id="269" r:id="rId8"/>
    <p:sldId id="264" r:id="rId9"/>
    <p:sldId id="266" r:id="rId10"/>
    <p:sldId id="265" r:id="rId11"/>
    <p:sldId id="267" r:id="rId12"/>
    <p:sldId id="270" r:id="rId13"/>
    <p:sldId id="271" r:id="rId14"/>
    <p:sldId id="272" r:id="rId15"/>
    <p:sldId id="273" r:id="rId16"/>
    <p:sldId id="274" r:id="rId17"/>
    <p:sldId id="277" r:id="rId18"/>
    <p:sldId id="276" r:id="rId19"/>
    <p:sldId id="275" r:id="rId2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EF1141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EA764-5677-4DC8-A332-66856BC8E6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DFE8F-FBFB-4227-8C43-C1A93C10EFD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AF5C7-EC13-45EA-8795-19DFD499566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AF4F8-9E57-4B4C-B3D9-FC3191B6016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4C3A1-92DB-48EA-B429-CBD80A2E8DA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6913F-0E1A-4AF9-97B8-DEFAF8DF4A2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8880D-297C-4DAD-B7B4-529352B6D6E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4531F-224A-4770-8EDE-FD28C2B1D6F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E5D2D-2D98-489E-8A89-6B920770781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60211-7805-4FA1-9C82-88FB54A0487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108F3-2A8C-42F9-85FB-BB7C9C39E99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A9224C-B3DC-42CE-965E-B90881FBA1F3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Rectangle 26"/>
          <p:cNvSpPr>
            <a:spLocks noGrp="1" noChangeArrowheads="1"/>
          </p:cNvSpPr>
          <p:nvPr>
            <p:ph type="ctrTitle"/>
          </p:nvPr>
        </p:nvSpPr>
        <p:spPr>
          <a:xfrm>
            <a:off x="3494130" y="1628800"/>
            <a:ext cx="4968875" cy="187292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Свойства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хорд, секущих и касательных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903779" y="3284984"/>
            <a:ext cx="4340920" cy="6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663300"/>
                </a:solidFill>
              </a:rPr>
              <a:t> Геометрия, 8 класс</a:t>
            </a:r>
            <a:endParaRPr lang="ru-RU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709" y="404664"/>
            <a:ext cx="8229600" cy="1143000"/>
          </a:xfrm>
        </p:spPr>
        <p:txBody>
          <a:bodyPr/>
          <a:lstStyle/>
          <a:p>
            <a:r>
              <a:rPr lang="ru-RU" sz="3700" b="1" dirty="0" smtClean="0">
                <a:solidFill>
                  <a:schemeClr val="bg1"/>
                </a:solidFill>
              </a:rPr>
              <a:t>Свойство секущей и касательной</a:t>
            </a:r>
            <a:endParaRPr lang="ru-RU" sz="3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40769"/>
            <a:ext cx="8075240" cy="1445906"/>
          </a:xfrm>
        </p:spPr>
        <p:txBody>
          <a:bodyPr/>
          <a:lstStyle/>
          <a:p>
            <a:pPr marL="0" indent="0">
              <a:buNone/>
            </a:pPr>
            <a:r>
              <a:rPr lang="ru-RU" sz="2600" b="1" dirty="0">
                <a:solidFill>
                  <a:schemeClr val="bg1"/>
                </a:solidFill>
                <a:latin typeface="+mj-lt"/>
                <a:ea typeface="Times New Roman"/>
              </a:rPr>
              <a:t>Если </a:t>
            </a:r>
            <a:r>
              <a:rPr lang="ru-RU" sz="2600" b="1" dirty="0" smtClean="0">
                <a:solidFill>
                  <a:schemeClr val="bg1"/>
                </a:solidFill>
                <a:latin typeface="+mj-lt"/>
                <a:ea typeface="Times New Roman"/>
              </a:rPr>
              <a:t>через точку, лежащую вне окружности, проведены касательная и секущая, то  справедливо следующее равенство:</a:t>
            </a:r>
            <a:endParaRPr lang="ru-RU" sz="2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7" descr="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34" t="12306" r="35435"/>
          <a:stretch/>
        </p:blipFill>
        <p:spPr bwMode="auto">
          <a:xfrm>
            <a:off x="3108740" y="2793548"/>
            <a:ext cx="3261341" cy="3090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121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Задача 1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95936" y="1666352"/>
            <a:ext cx="4536504" cy="2445199"/>
          </a:xfrm>
        </p:spPr>
        <p:txBody>
          <a:bodyPr/>
          <a:lstStyle/>
          <a:p>
            <a:pPr>
              <a:buFontTx/>
              <a:buNone/>
            </a:pPr>
            <a:r>
              <a:rPr lang="ru-RU" sz="3000" b="1" dirty="0">
                <a:solidFill>
                  <a:schemeClr val="bg1"/>
                </a:solidFill>
              </a:rPr>
              <a:t>Дано</a:t>
            </a:r>
            <a:r>
              <a:rPr lang="ru-RU" sz="3000" b="1" dirty="0" smtClean="0">
                <a:solidFill>
                  <a:schemeClr val="bg1"/>
                </a:solidFill>
              </a:rPr>
              <a:t>: АВ </a:t>
            </a:r>
            <a:r>
              <a:rPr lang="el-GR" sz="3000" b="1" dirty="0" smtClean="0">
                <a:solidFill>
                  <a:schemeClr val="bg1"/>
                </a:solidFill>
              </a:rPr>
              <a:t>∩</a:t>
            </a:r>
            <a:r>
              <a:rPr lang="ru-RU" sz="3000" b="1" dirty="0" smtClean="0">
                <a:solidFill>
                  <a:schemeClr val="bg1"/>
                </a:solidFill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</a:rPr>
              <a:t>CD</a:t>
            </a:r>
            <a:r>
              <a:rPr lang="ru-RU" sz="3000" b="1" dirty="0" smtClean="0">
                <a:solidFill>
                  <a:schemeClr val="bg1"/>
                </a:solidFill>
              </a:rPr>
              <a:t> = Е,</a:t>
            </a:r>
          </a:p>
          <a:p>
            <a:pPr>
              <a:buFontTx/>
              <a:buNone/>
            </a:pPr>
            <a:r>
              <a:rPr lang="ru-RU" sz="3000" b="1" dirty="0" smtClean="0">
                <a:solidFill>
                  <a:schemeClr val="bg1"/>
                </a:solidFill>
              </a:rPr>
              <a:t>АЕ </a:t>
            </a:r>
            <a:r>
              <a:rPr lang="ru-RU" sz="3000" b="1" dirty="0">
                <a:solidFill>
                  <a:schemeClr val="bg1"/>
                </a:solidFill>
              </a:rPr>
              <a:t>= </a:t>
            </a:r>
            <a:r>
              <a:rPr lang="ru-RU" sz="3000" b="1" dirty="0" smtClean="0">
                <a:solidFill>
                  <a:schemeClr val="bg1"/>
                </a:solidFill>
              </a:rPr>
              <a:t>3, ЕВ = 4, СЕ = 2.</a:t>
            </a:r>
            <a:endParaRPr lang="ru-RU" sz="3000" b="1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ru-RU" sz="3000" b="1" dirty="0">
                <a:solidFill>
                  <a:schemeClr val="bg1"/>
                </a:solidFill>
              </a:rPr>
              <a:t>Найти</a:t>
            </a:r>
            <a:r>
              <a:rPr lang="ru-RU" sz="3000" b="1" dirty="0" smtClean="0">
                <a:solidFill>
                  <a:schemeClr val="bg1"/>
                </a:solidFill>
              </a:rPr>
              <a:t>: </a:t>
            </a:r>
            <a:r>
              <a:rPr lang="en-US" sz="3000" b="1" dirty="0" smtClean="0">
                <a:solidFill>
                  <a:schemeClr val="bg1"/>
                </a:solidFill>
                <a:sym typeface="Symbol" pitchFamily="18" charset="2"/>
              </a:rPr>
              <a:t>ED</a:t>
            </a:r>
            <a:r>
              <a:rPr lang="ru-RU" sz="3000" b="1" dirty="0" smtClean="0">
                <a:solidFill>
                  <a:schemeClr val="bg1"/>
                </a:solidFill>
                <a:sym typeface="Symbol" pitchFamily="18" charset="2"/>
              </a:rPr>
              <a:t>.</a:t>
            </a:r>
            <a:endParaRPr lang="ru-RU" sz="3000" b="1" dirty="0">
              <a:solidFill>
                <a:schemeClr val="bg1"/>
              </a:solidFill>
            </a:endParaRPr>
          </a:p>
        </p:txBody>
      </p:sp>
      <p:pic>
        <p:nvPicPr>
          <p:cNvPr id="8" name="Picture 9" descr="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62" y="1502927"/>
            <a:ext cx="2952328" cy="277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899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Задача 2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39952" y="1568932"/>
            <a:ext cx="4610184" cy="2445199"/>
          </a:xfrm>
        </p:spPr>
        <p:txBody>
          <a:bodyPr/>
          <a:lstStyle/>
          <a:p>
            <a:pPr>
              <a:spcBef>
                <a:spcPts val="0"/>
              </a:spcBef>
              <a:buFontTx/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Дано: АВ – касательная,</a:t>
            </a:r>
          </a:p>
          <a:p>
            <a:pPr>
              <a:buFontTx/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А</a:t>
            </a:r>
            <a:r>
              <a:rPr lang="en-US" sz="2800" b="1" dirty="0" smtClean="0">
                <a:solidFill>
                  <a:schemeClr val="bg1"/>
                </a:solidFill>
              </a:rPr>
              <a:t>D</a:t>
            </a:r>
            <a:r>
              <a:rPr lang="ru-RU" sz="2800" b="1" dirty="0" smtClean="0">
                <a:solidFill>
                  <a:schemeClr val="bg1"/>
                </a:solidFill>
              </a:rPr>
              <a:t> – секущая, </a:t>
            </a:r>
          </a:p>
          <a:p>
            <a:pPr>
              <a:buFontTx/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АВ </a:t>
            </a:r>
            <a:r>
              <a:rPr lang="ru-RU" sz="2800" b="1" dirty="0">
                <a:solidFill>
                  <a:schemeClr val="bg1"/>
                </a:solidFill>
              </a:rPr>
              <a:t>= </a:t>
            </a:r>
            <a:r>
              <a:rPr lang="ru-RU" sz="2800" b="1" dirty="0" smtClean="0">
                <a:solidFill>
                  <a:schemeClr val="bg1"/>
                </a:solidFill>
              </a:rPr>
              <a:t>6, АС = 3.   </a:t>
            </a:r>
          </a:p>
          <a:p>
            <a:pPr>
              <a:buFontTx/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Найти: </a:t>
            </a:r>
            <a:r>
              <a:rPr lang="ru-RU" sz="2800" b="1" dirty="0" smtClean="0">
                <a:solidFill>
                  <a:schemeClr val="bg1"/>
                </a:solidFill>
                <a:sym typeface="Symbol" pitchFamily="18" charset="2"/>
              </a:rPr>
              <a:t>С</a:t>
            </a:r>
            <a:r>
              <a:rPr lang="en-US" sz="2800" b="1" dirty="0" smtClean="0">
                <a:solidFill>
                  <a:schemeClr val="bg1"/>
                </a:solidFill>
                <a:sym typeface="Symbol" pitchFamily="18" charset="2"/>
              </a:rPr>
              <a:t>D</a:t>
            </a:r>
            <a:r>
              <a:rPr lang="ru-RU" sz="2800" b="1" dirty="0" smtClean="0">
                <a:solidFill>
                  <a:schemeClr val="bg1"/>
                </a:solidFill>
                <a:sym typeface="Symbol" pitchFamily="18" charset="2"/>
              </a:rPr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" name="Picture 10" descr="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59384"/>
            <a:ext cx="338270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164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Задача 3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4741" y="1700808"/>
            <a:ext cx="4896544" cy="2445199"/>
          </a:xfrm>
        </p:spPr>
        <p:txBody>
          <a:bodyPr/>
          <a:lstStyle/>
          <a:p>
            <a:pPr>
              <a:spcBef>
                <a:spcPts val="0"/>
              </a:spcBef>
              <a:buFontTx/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Дано: АС и АЕ – секущие</a:t>
            </a:r>
          </a:p>
          <a:p>
            <a:pPr>
              <a:buFontTx/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ВС = 4, А</a:t>
            </a:r>
            <a:r>
              <a:rPr lang="en-US" sz="2800" b="1" dirty="0" smtClean="0">
                <a:solidFill>
                  <a:schemeClr val="bg1"/>
                </a:solidFill>
                <a:sym typeface="Symbol" pitchFamily="18" charset="2"/>
              </a:rPr>
              <a:t>D</a:t>
            </a:r>
            <a:r>
              <a:rPr lang="ru-RU" sz="2800" b="1" dirty="0" smtClean="0">
                <a:solidFill>
                  <a:schemeClr val="bg1"/>
                </a:solidFill>
              </a:rPr>
              <a:t> = 5, </a:t>
            </a:r>
            <a:r>
              <a:rPr lang="en-US" sz="2800" b="1" dirty="0" smtClean="0">
                <a:solidFill>
                  <a:schemeClr val="bg1"/>
                </a:solidFill>
                <a:sym typeface="Symbol" pitchFamily="18" charset="2"/>
              </a:rPr>
              <a:t>D</a:t>
            </a:r>
            <a:r>
              <a:rPr lang="ru-RU" sz="2800" b="1" dirty="0" smtClean="0">
                <a:solidFill>
                  <a:schemeClr val="bg1"/>
                </a:solidFill>
                <a:sym typeface="Symbol" pitchFamily="18" charset="2"/>
              </a:rPr>
              <a:t>Е = 7.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Найти: АВ</a:t>
            </a:r>
            <a:r>
              <a:rPr lang="ru-RU" sz="2800" b="1" dirty="0" smtClean="0">
                <a:solidFill>
                  <a:schemeClr val="bg1"/>
                </a:solidFill>
                <a:sym typeface="Symbol" pitchFamily="18" charset="2"/>
              </a:rPr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11" descr="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16" y="1554164"/>
            <a:ext cx="3619128" cy="238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966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Задача 4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84784"/>
            <a:ext cx="8064896" cy="2445199"/>
          </a:xfrm>
        </p:spPr>
        <p:txBody>
          <a:bodyPr/>
          <a:lstStyle/>
          <a:p>
            <a:pPr marL="0" indent="0">
              <a:spcBef>
                <a:spcPts val="0"/>
              </a:spcBef>
              <a:buFontTx/>
              <a:buNone/>
            </a:pPr>
            <a:r>
              <a:rPr lang="ru-RU" sz="2600" b="1" dirty="0" smtClean="0">
                <a:solidFill>
                  <a:schemeClr val="bg1"/>
                </a:solidFill>
              </a:rPr>
              <a:t>Хорды </a:t>
            </a:r>
            <a:r>
              <a:rPr lang="ru-RU" sz="2600" b="1" i="1" dirty="0">
                <a:solidFill>
                  <a:schemeClr val="bg1"/>
                </a:solidFill>
              </a:rPr>
              <a:t>MN</a:t>
            </a:r>
            <a:r>
              <a:rPr lang="ru-RU" sz="2600" b="1" dirty="0">
                <a:solidFill>
                  <a:schemeClr val="bg1"/>
                </a:solidFill>
              </a:rPr>
              <a:t> и </a:t>
            </a:r>
            <a:r>
              <a:rPr lang="ru-RU" sz="2600" b="1" i="1" dirty="0">
                <a:solidFill>
                  <a:schemeClr val="bg1"/>
                </a:solidFill>
              </a:rPr>
              <a:t>KL</a:t>
            </a:r>
            <a:r>
              <a:rPr lang="ru-RU" sz="2600" b="1" dirty="0">
                <a:solidFill>
                  <a:schemeClr val="bg1"/>
                </a:solidFill>
              </a:rPr>
              <a:t> пересекаются в точке </a:t>
            </a:r>
            <a:r>
              <a:rPr lang="ru-RU" sz="2600" b="1" i="1" dirty="0">
                <a:solidFill>
                  <a:schemeClr val="bg1"/>
                </a:solidFill>
              </a:rPr>
              <a:t>A</a:t>
            </a:r>
            <a:r>
              <a:rPr lang="ru-RU" sz="2600" b="1" dirty="0">
                <a:solidFill>
                  <a:schemeClr val="bg1"/>
                </a:solidFill>
              </a:rPr>
              <a:t>, причем хорда </a:t>
            </a:r>
            <a:r>
              <a:rPr lang="ru-RU" sz="2600" b="1" i="1" dirty="0">
                <a:solidFill>
                  <a:schemeClr val="bg1"/>
                </a:solidFill>
              </a:rPr>
              <a:t>MN</a:t>
            </a:r>
            <a:r>
              <a:rPr lang="ru-RU" sz="2600" b="1" dirty="0">
                <a:solidFill>
                  <a:schemeClr val="bg1"/>
                </a:solidFill>
              </a:rPr>
              <a:t> делится точкой </a:t>
            </a:r>
            <a:r>
              <a:rPr lang="ru-RU" sz="2600" b="1" i="1" dirty="0">
                <a:solidFill>
                  <a:schemeClr val="bg1"/>
                </a:solidFill>
              </a:rPr>
              <a:t>A</a:t>
            </a:r>
            <a:r>
              <a:rPr lang="ru-RU" sz="2600" b="1" dirty="0">
                <a:solidFill>
                  <a:schemeClr val="bg1"/>
                </a:solidFill>
              </a:rPr>
              <a:t> на отрезки, равные 1 см и 15 см. На какие отрезки точка </a:t>
            </a:r>
            <a:r>
              <a:rPr lang="ru-RU" sz="2600" b="1" i="1" dirty="0">
                <a:solidFill>
                  <a:schemeClr val="bg1"/>
                </a:solidFill>
              </a:rPr>
              <a:t>A</a:t>
            </a:r>
            <a:r>
              <a:rPr lang="ru-RU" sz="2600" b="1" dirty="0">
                <a:solidFill>
                  <a:schemeClr val="bg1"/>
                </a:solidFill>
              </a:rPr>
              <a:t> делит хорду </a:t>
            </a:r>
            <a:r>
              <a:rPr lang="ru-RU" sz="2600" b="1" i="1" dirty="0">
                <a:solidFill>
                  <a:schemeClr val="bg1"/>
                </a:solidFill>
              </a:rPr>
              <a:t>KL</a:t>
            </a:r>
            <a:r>
              <a:rPr lang="ru-RU" sz="2600" b="1" dirty="0">
                <a:solidFill>
                  <a:schemeClr val="bg1"/>
                </a:solidFill>
              </a:rPr>
              <a:t>, если </a:t>
            </a:r>
            <a:r>
              <a:rPr lang="ru-RU" sz="2600" b="1" i="1" dirty="0">
                <a:solidFill>
                  <a:schemeClr val="bg1"/>
                </a:solidFill>
              </a:rPr>
              <a:t>KL</a:t>
            </a:r>
            <a:r>
              <a:rPr lang="ru-RU" sz="2600" b="1" dirty="0">
                <a:solidFill>
                  <a:schemeClr val="bg1"/>
                </a:solidFill>
              </a:rPr>
              <a:t> в 2 раза меньше </a:t>
            </a:r>
            <a:r>
              <a:rPr lang="ru-RU" sz="2600" b="1" i="1" dirty="0">
                <a:solidFill>
                  <a:schemeClr val="bg1"/>
                </a:solidFill>
              </a:rPr>
              <a:t>MN</a:t>
            </a:r>
            <a:r>
              <a:rPr lang="ru-RU" sz="2600" b="1" dirty="0">
                <a:solidFill>
                  <a:schemeClr val="bg1"/>
                </a:solidFill>
              </a:rPr>
              <a:t> </a:t>
            </a:r>
            <a:r>
              <a:rPr lang="ru-RU" sz="2600" b="1" dirty="0" smtClean="0">
                <a:solidFill>
                  <a:schemeClr val="bg1"/>
                </a:solidFill>
              </a:rPr>
              <a:t>?</a:t>
            </a:r>
            <a:endParaRPr lang="ru-RU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558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Задача 5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84784"/>
            <a:ext cx="8064896" cy="2445199"/>
          </a:xfrm>
        </p:spPr>
        <p:txBody>
          <a:bodyPr/>
          <a:lstStyle/>
          <a:p>
            <a:pPr marL="0" indent="0">
              <a:buNone/>
            </a:pPr>
            <a:r>
              <a:rPr lang="ru-RU" sz="2600" b="1" dirty="0" smtClean="0">
                <a:solidFill>
                  <a:schemeClr val="bg1"/>
                </a:solidFill>
              </a:rPr>
              <a:t>Из </a:t>
            </a:r>
            <a:r>
              <a:rPr lang="ru-RU" sz="2600" b="1" dirty="0">
                <a:solidFill>
                  <a:schemeClr val="bg1"/>
                </a:solidFill>
              </a:rPr>
              <a:t>точки </a:t>
            </a:r>
            <a:r>
              <a:rPr lang="ru-RU" sz="2600" b="1" i="1" cap="all" dirty="0">
                <a:solidFill>
                  <a:schemeClr val="bg1"/>
                </a:solidFill>
              </a:rPr>
              <a:t>к</a:t>
            </a:r>
            <a:r>
              <a:rPr lang="ru-RU" sz="2600" b="1" dirty="0">
                <a:solidFill>
                  <a:schemeClr val="bg1"/>
                </a:solidFill>
              </a:rPr>
              <a:t>  </a:t>
            </a:r>
            <a:r>
              <a:rPr lang="ru-RU" sz="2600" b="1" dirty="0" err="1" smtClean="0">
                <a:solidFill>
                  <a:schemeClr val="bg1"/>
                </a:solidFill>
              </a:rPr>
              <a:t>к</a:t>
            </a:r>
            <a:r>
              <a:rPr lang="ru-RU" sz="2600" b="1" dirty="0" smtClean="0">
                <a:solidFill>
                  <a:schemeClr val="bg1"/>
                </a:solidFill>
              </a:rPr>
              <a:t> </a:t>
            </a:r>
            <a:r>
              <a:rPr lang="ru-RU" sz="2600" b="1" dirty="0">
                <a:solidFill>
                  <a:schemeClr val="bg1"/>
                </a:solidFill>
              </a:rPr>
              <a:t>окружности проведены две секущие, пересекающие окружность в точках </a:t>
            </a:r>
            <a:r>
              <a:rPr lang="en-US" sz="2600" b="1" i="1" dirty="0">
                <a:solidFill>
                  <a:schemeClr val="bg1"/>
                </a:solidFill>
              </a:rPr>
              <a:t>L</a:t>
            </a:r>
            <a:r>
              <a:rPr lang="ru-RU" sz="2600" b="1" i="1" dirty="0">
                <a:solidFill>
                  <a:schemeClr val="bg1"/>
                </a:solidFill>
              </a:rPr>
              <a:t>, </a:t>
            </a:r>
            <a:r>
              <a:rPr lang="en-US" sz="2600" b="1" i="1" dirty="0">
                <a:solidFill>
                  <a:schemeClr val="bg1"/>
                </a:solidFill>
              </a:rPr>
              <a:t>N</a:t>
            </a:r>
            <a:r>
              <a:rPr lang="ru-RU" sz="2600" b="1" dirty="0">
                <a:solidFill>
                  <a:schemeClr val="bg1"/>
                </a:solidFill>
              </a:rPr>
              <a:t> и </a:t>
            </a:r>
            <a:r>
              <a:rPr lang="en-US" sz="2600" b="1" i="1" dirty="0">
                <a:solidFill>
                  <a:schemeClr val="bg1"/>
                </a:solidFill>
              </a:rPr>
              <a:t>A</a:t>
            </a:r>
            <a:r>
              <a:rPr lang="ru-RU" sz="2600" b="1" i="1" dirty="0">
                <a:solidFill>
                  <a:schemeClr val="bg1"/>
                </a:solidFill>
              </a:rPr>
              <a:t>, </a:t>
            </a:r>
            <a:r>
              <a:rPr lang="en-US" sz="2600" b="1" i="1" dirty="0">
                <a:solidFill>
                  <a:schemeClr val="bg1"/>
                </a:solidFill>
              </a:rPr>
              <a:t>B</a:t>
            </a:r>
            <a:r>
              <a:rPr lang="ru-RU" sz="2600" b="1" dirty="0">
                <a:solidFill>
                  <a:schemeClr val="bg1"/>
                </a:solidFill>
              </a:rPr>
              <a:t> соответственно. Найдите длину отрезка </a:t>
            </a:r>
            <a:r>
              <a:rPr lang="en-US" sz="2600" b="1" i="1" dirty="0">
                <a:solidFill>
                  <a:schemeClr val="bg1"/>
                </a:solidFill>
              </a:rPr>
              <a:t>KA</a:t>
            </a:r>
            <a:r>
              <a:rPr lang="ru-RU" sz="2600" b="1" dirty="0">
                <a:solidFill>
                  <a:schemeClr val="bg1"/>
                </a:solidFill>
              </a:rPr>
              <a:t>, если </a:t>
            </a:r>
            <a:r>
              <a:rPr lang="en-US" sz="2600" b="1" i="1" dirty="0">
                <a:solidFill>
                  <a:schemeClr val="bg1"/>
                </a:solidFill>
              </a:rPr>
              <a:t>KB</a:t>
            </a:r>
            <a:r>
              <a:rPr lang="ru-RU" sz="2600" b="1" i="1" dirty="0">
                <a:solidFill>
                  <a:schemeClr val="bg1"/>
                </a:solidFill>
              </a:rPr>
              <a:t> – </a:t>
            </a:r>
            <a:r>
              <a:rPr lang="en-US" sz="2600" b="1" i="1" dirty="0">
                <a:solidFill>
                  <a:schemeClr val="bg1"/>
                </a:solidFill>
              </a:rPr>
              <a:t>KA</a:t>
            </a:r>
            <a:r>
              <a:rPr lang="ru-RU" sz="2600" b="1" i="1" dirty="0">
                <a:solidFill>
                  <a:schemeClr val="bg1"/>
                </a:solidFill>
              </a:rPr>
              <a:t> = </a:t>
            </a:r>
            <a:r>
              <a:rPr lang="ru-RU" sz="2600" b="1" dirty="0">
                <a:solidFill>
                  <a:schemeClr val="bg1"/>
                </a:solidFill>
              </a:rPr>
              <a:t>2 см,</a:t>
            </a:r>
            <a:r>
              <a:rPr lang="ru-RU" sz="2600" b="1" i="1" dirty="0">
                <a:solidFill>
                  <a:schemeClr val="bg1"/>
                </a:solidFill>
              </a:rPr>
              <a:t>  </a:t>
            </a:r>
            <a:r>
              <a:rPr lang="en-US" sz="2600" b="1" i="1" dirty="0">
                <a:solidFill>
                  <a:schemeClr val="bg1"/>
                </a:solidFill>
              </a:rPr>
              <a:t>KL</a:t>
            </a:r>
            <a:r>
              <a:rPr lang="ru-RU" sz="2600" b="1" dirty="0">
                <a:solidFill>
                  <a:schemeClr val="bg1"/>
                </a:solidFill>
              </a:rPr>
              <a:t> = 5 см, </a:t>
            </a:r>
            <a:endParaRPr lang="ru-RU" sz="26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600" b="1" i="1" dirty="0" smtClean="0">
                <a:solidFill>
                  <a:schemeClr val="bg1"/>
                </a:solidFill>
              </a:rPr>
              <a:t>LN</a:t>
            </a:r>
            <a:r>
              <a:rPr lang="ru-RU" sz="2600" b="1" dirty="0" smtClean="0">
                <a:solidFill>
                  <a:schemeClr val="bg1"/>
                </a:solidFill>
              </a:rPr>
              <a:t> </a:t>
            </a:r>
            <a:r>
              <a:rPr lang="ru-RU" sz="2600" b="1" dirty="0">
                <a:solidFill>
                  <a:schemeClr val="bg1"/>
                </a:solidFill>
              </a:rPr>
              <a:t>= 11 см.</a:t>
            </a:r>
          </a:p>
        </p:txBody>
      </p:sp>
    </p:spTree>
    <p:extLst>
      <p:ext uri="{BB962C8B-B14F-4D97-AF65-F5344CB8AC3E}">
        <p14:creationId xmlns:p14="http://schemas.microsoft.com/office/powerpoint/2010/main" val="2612303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Задача 6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84784"/>
            <a:ext cx="8064896" cy="2016223"/>
          </a:xfrm>
        </p:spPr>
        <p:txBody>
          <a:bodyPr/>
          <a:lstStyle/>
          <a:p>
            <a:pPr marL="0" indent="0">
              <a:buNone/>
            </a:pPr>
            <a:r>
              <a:rPr lang="ru-RU" sz="2600" b="1" dirty="0" smtClean="0">
                <a:solidFill>
                  <a:schemeClr val="bg1"/>
                </a:solidFill>
              </a:rPr>
              <a:t>Точки </a:t>
            </a:r>
            <a:r>
              <a:rPr lang="ru-RU" sz="2600" b="1" i="1" dirty="0">
                <a:solidFill>
                  <a:schemeClr val="bg1"/>
                </a:solidFill>
              </a:rPr>
              <a:t>А, В, С</a:t>
            </a:r>
            <a:r>
              <a:rPr lang="ru-RU" sz="2600" b="1" dirty="0">
                <a:solidFill>
                  <a:schemeClr val="bg1"/>
                </a:solidFill>
              </a:rPr>
              <a:t> лежат на окружности и центром </a:t>
            </a:r>
            <a:r>
              <a:rPr lang="ru-RU" sz="2600" b="1" i="1" dirty="0" smtClean="0">
                <a:solidFill>
                  <a:schemeClr val="bg1"/>
                </a:solidFill>
              </a:rPr>
              <a:t>О</a:t>
            </a:r>
            <a:r>
              <a:rPr lang="ru-RU" sz="26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>
                <a:solidFill>
                  <a:schemeClr val="bg1"/>
                </a:solidFill>
                <a:sym typeface="Symbol" pitchFamily="18" charset="2"/>
              </a:rPr>
              <a:t></a:t>
            </a:r>
            <a:r>
              <a:rPr lang="ru-RU" sz="2800" b="1" i="1" dirty="0" smtClean="0">
                <a:solidFill>
                  <a:schemeClr val="bg1"/>
                </a:solidFill>
              </a:rPr>
              <a:t>АОВ</a:t>
            </a:r>
            <a:r>
              <a:rPr lang="ru-RU" sz="2800" b="1" dirty="0" smtClean="0">
                <a:solidFill>
                  <a:schemeClr val="bg1"/>
                </a:solidFill>
              </a:rPr>
              <a:t> = 27°, </a:t>
            </a:r>
            <a:r>
              <a:rPr lang="el-GR" sz="2800" b="1" dirty="0" smtClean="0">
                <a:solidFill>
                  <a:schemeClr val="bg1"/>
                </a:solidFill>
              </a:rPr>
              <a:t>υ</a:t>
            </a:r>
            <a:r>
              <a:rPr lang="ru-RU" sz="2800" b="1" i="1" dirty="0" smtClean="0">
                <a:solidFill>
                  <a:schemeClr val="bg1"/>
                </a:solidFill>
              </a:rPr>
              <a:t>АС </a:t>
            </a:r>
            <a:r>
              <a:rPr lang="ru-RU" sz="2800" b="1" dirty="0" smtClean="0">
                <a:solidFill>
                  <a:schemeClr val="bg1"/>
                </a:solidFill>
              </a:rPr>
              <a:t>: </a:t>
            </a:r>
            <a:r>
              <a:rPr lang="el-GR" sz="2800" b="1" dirty="0" smtClean="0">
                <a:solidFill>
                  <a:schemeClr val="bg1"/>
                </a:solidFill>
              </a:rPr>
              <a:t>υ</a:t>
            </a:r>
            <a:r>
              <a:rPr lang="ru-RU" sz="2800" b="1" i="1" dirty="0" smtClean="0">
                <a:solidFill>
                  <a:schemeClr val="bg1"/>
                </a:solidFill>
              </a:rPr>
              <a:t>ВС</a:t>
            </a:r>
            <a:r>
              <a:rPr lang="ru-RU" sz="2800" b="1" dirty="0" smtClean="0">
                <a:solidFill>
                  <a:schemeClr val="bg1"/>
                </a:solidFill>
              </a:rPr>
              <a:t> = 4 : 5. </a:t>
            </a:r>
            <a:r>
              <a:rPr lang="ru-RU" sz="2600" b="1" dirty="0" smtClean="0">
                <a:solidFill>
                  <a:schemeClr val="bg1"/>
                </a:solidFill>
              </a:rPr>
              <a:t>Найдите </a:t>
            </a:r>
            <a:r>
              <a:rPr lang="ru-RU" sz="2600" b="1" dirty="0">
                <a:solidFill>
                  <a:schemeClr val="bg1"/>
                </a:solidFill>
              </a:rPr>
              <a:t>углы треугольника </a:t>
            </a:r>
            <a:r>
              <a:rPr lang="ru-RU" sz="2600" b="1" i="1" dirty="0">
                <a:solidFill>
                  <a:schemeClr val="bg1"/>
                </a:solidFill>
              </a:rPr>
              <a:t>АВС</a:t>
            </a:r>
            <a:r>
              <a:rPr lang="ru-RU" sz="2600" b="1" dirty="0" smtClean="0">
                <a:solidFill>
                  <a:schemeClr val="bg1"/>
                </a:solidFill>
              </a:rPr>
              <a:t>. 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lum bright="-12000" contrast="6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965" y="2996186"/>
            <a:ext cx="2736304" cy="271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59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Задача </a:t>
            </a:r>
            <a:r>
              <a:rPr lang="ru-RU" sz="3600" b="1" dirty="0" smtClean="0">
                <a:solidFill>
                  <a:schemeClr val="bg1"/>
                </a:solidFill>
              </a:rPr>
              <a:t>7. Задание </a:t>
            </a:r>
            <a:r>
              <a:rPr lang="ru-RU" sz="3600" b="1" dirty="0">
                <a:solidFill>
                  <a:schemeClr val="bg1"/>
                </a:solidFill>
              </a:rPr>
              <a:t>24 № 340853. 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84784"/>
            <a:ext cx="8064896" cy="2445199"/>
          </a:xfrm>
        </p:spPr>
        <p:txBody>
          <a:bodyPr/>
          <a:lstStyle/>
          <a:p>
            <a:pPr marL="0" indent="0">
              <a:buNone/>
            </a:pPr>
            <a:r>
              <a:rPr lang="ru-RU" sz="2600" b="1" dirty="0" smtClean="0">
                <a:solidFill>
                  <a:schemeClr val="bg1"/>
                </a:solidFill>
              </a:rPr>
              <a:t>Окружность </a:t>
            </a:r>
            <a:r>
              <a:rPr lang="ru-RU" sz="2600" b="1" dirty="0">
                <a:solidFill>
                  <a:schemeClr val="bg1"/>
                </a:solidFill>
              </a:rPr>
              <a:t>с </a:t>
            </a:r>
            <a:r>
              <a:rPr lang="ru-RU" sz="2600" b="1" dirty="0" smtClean="0">
                <a:solidFill>
                  <a:schemeClr val="bg1"/>
                </a:solidFill>
              </a:rPr>
              <a:t>центром </a:t>
            </a:r>
            <a:r>
              <a:rPr lang="ru-RU" sz="2600" b="1" dirty="0">
                <a:solidFill>
                  <a:schemeClr val="bg1"/>
                </a:solidFill>
              </a:rPr>
              <a:t>на </a:t>
            </a:r>
            <a:r>
              <a:rPr lang="ru-RU" sz="2600" b="1" dirty="0" smtClean="0">
                <a:solidFill>
                  <a:schemeClr val="bg1"/>
                </a:solidFill>
              </a:rPr>
              <a:t>стороне </a:t>
            </a:r>
            <a:r>
              <a:rPr lang="ru-RU" sz="2600" b="1" dirty="0">
                <a:solidFill>
                  <a:schemeClr val="bg1"/>
                </a:solidFill>
              </a:rPr>
              <a:t>AC </a:t>
            </a:r>
            <a:r>
              <a:rPr lang="ru-RU" sz="2600" b="1" dirty="0" smtClean="0">
                <a:solidFill>
                  <a:schemeClr val="bg1"/>
                </a:solidFill>
              </a:rPr>
              <a:t>треугольника </a:t>
            </a:r>
            <a:r>
              <a:rPr lang="ru-RU" sz="2600" b="1" dirty="0">
                <a:solidFill>
                  <a:schemeClr val="bg1"/>
                </a:solidFill>
              </a:rPr>
              <a:t>ABC </a:t>
            </a:r>
            <a:r>
              <a:rPr lang="ru-RU" sz="2600" b="1" dirty="0" smtClean="0">
                <a:solidFill>
                  <a:schemeClr val="bg1"/>
                </a:solidFill>
              </a:rPr>
              <a:t>проходит </a:t>
            </a:r>
            <a:r>
              <a:rPr lang="ru-RU" sz="2600" b="1" dirty="0">
                <a:solidFill>
                  <a:schemeClr val="bg1"/>
                </a:solidFill>
              </a:rPr>
              <a:t>через </a:t>
            </a:r>
            <a:r>
              <a:rPr lang="ru-RU" sz="2600" b="1" dirty="0" smtClean="0">
                <a:solidFill>
                  <a:schemeClr val="bg1"/>
                </a:solidFill>
              </a:rPr>
              <a:t>вершину </a:t>
            </a:r>
            <a:r>
              <a:rPr lang="ru-RU" sz="2600" b="1" dirty="0">
                <a:solidFill>
                  <a:schemeClr val="bg1"/>
                </a:solidFill>
              </a:rPr>
              <a:t>C и </a:t>
            </a:r>
            <a:r>
              <a:rPr lang="ru-RU" sz="2600" b="1" dirty="0" smtClean="0">
                <a:solidFill>
                  <a:schemeClr val="bg1"/>
                </a:solidFill>
              </a:rPr>
              <a:t>касается прямой </a:t>
            </a:r>
            <a:r>
              <a:rPr lang="ru-RU" sz="2600" b="1" dirty="0">
                <a:solidFill>
                  <a:schemeClr val="bg1"/>
                </a:solidFill>
              </a:rPr>
              <a:t>AB в точке B. </a:t>
            </a:r>
            <a:r>
              <a:rPr lang="ru-RU" sz="2600" b="1" dirty="0" smtClean="0">
                <a:solidFill>
                  <a:schemeClr val="bg1"/>
                </a:solidFill>
              </a:rPr>
              <a:t>Найдите диаметр окружности</a:t>
            </a:r>
            <a:r>
              <a:rPr lang="ru-RU" sz="2600" b="1" dirty="0">
                <a:solidFill>
                  <a:schemeClr val="bg1"/>
                </a:solidFill>
              </a:rPr>
              <a:t>, если AB = 15, AC = 25.</a:t>
            </a:r>
            <a:endParaRPr lang="ru-RU" sz="26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76225" t="55174" r="1636" b="21585"/>
          <a:stretch/>
        </p:blipFill>
        <p:spPr bwMode="auto">
          <a:xfrm>
            <a:off x="3059832" y="3429000"/>
            <a:ext cx="2958500" cy="24133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306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Задача </a:t>
            </a:r>
            <a:r>
              <a:rPr lang="ru-RU" b="1" dirty="0" smtClean="0">
                <a:solidFill>
                  <a:schemeClr val="bg1"/>
                </a:solidFill>
              </a:rPr>
              <a:t>8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84784"/>
            <a:ext cx="8064896" cy="2016223"/>
          </a:xfrm>
        </p:spPr>
        <p:txBody>
          <a:bodyPr/>
          <a:lstStyle/>
          <a:p>
            <a:pPr marL="0" indent="0">
              <a:buNone/>
            </a:pPr>
            <a:r>
              <a:rPr lang="ru-RU" sz="2600" b="1" dirty="0" smtClean="0">
                <a:solidFill>
                  <a:schemeClr val="bg1"/>
                </a:solidFill>
              </a:rPr>
              <a:t>Через </a:t>
            </a:r>
            <a:r>
              <a:rPr lang="ru-RU" sz="2600" b="1" dirty="0">
                <a:solidFill>
                  <a:schemeClr val="bg1"/>
                </a:solidFill>
              </a:rPr>
              <a:t>точку </a:t>
            </a:r>
            <a:r>
              <a:rPr lang="ru-RU" sz="2600" b="1" i="1" dirty="0">
                <a:solidFill>
                  <a:schemeClr val="bg1"/>
                </a:solidFill>
              </a:rPr>
              <a:t>А</a:t>
            </a:r>
            <a:r>
              <a:rPr lang="ru-RU" sz="2600" b="1" dirty="0">
                <a:solidFill>
                  <a:schemeClr val="bg1"/>
                </a:solidFill>
              </a:rPr>
              <a:t>, которая находится вне окружности на расстоянии 7 от её центра, проведена прямая, пересекающая окружность в точках </a:t>
            </a:r>
            <a:r>
              <a:rPr lang="ru-RU" sz="2600" b="1" i="1" dirty="0">
                <a:solidFill>
                  <a:schemeClr val="bg1"/>
                </a:solidFill>
              </a:rPr>
              <a:t>В</a:t>
            </a:r>
            <a:r>
              <a:rPr lang="ru-RU" sz="2600" b="1" dirty="0">
                <a:solidFill>
                  <a:schemeClr val="bg1"/>
                </a:solidFill>
              </a:rPr>
              <a:t> и </a:t>
            </a:r>
            <a:r>
              <a:rPr lang="ru-RU" sz="2600" b="1" i="1" dirty="0">
                <a:solidFill>
                  <a:schemeClr val="bg1"/>
                </a:solidFill>
              </a:rPr>
              <a:t>С</a:t>
            </a:r>
            <a:r>
              <a:rPr lang="ru-RU" sz="2600" b="1" dirty="0">
                <a:solidFill>
                  <a:schemeClr val="bg1"/>
                </a:solidFill>
              </a:rPr>
              <a:t>. Найдите длину радиуса окружности, если </a:t>
            </a:r>
            <a:r>
              <a:rPr lang="ru-RU" sz="2600" b="1" i="1" dirty="0" smtClean="0">
                <a:solidFill>
                  <a:schemeClr val="bg1"/>
                </a:solidFill>
              </a:rPr>
              <a:t>АВ </a:t>
            </a:r>
            <a:r>
              <a:rPr lang="ru-RU" sz="2600" b="1" dirty="0" smtClean="0">
                <a:solidFill>
                  <a:schemeClr val="bg1"/>
                </a:solidFill>
              </a:rPr>
              <a:t>= 3</a:t>
            </a:r>
            <a:r>
              <a:rPr lang="ru-RU" sz="2600" b="1" dirty="0">
                <a:solidFill>
                  <a:schemeClr val="bg1"/>
                </a:solidFill>
              </a:rPr>
              <a:t>, </a:t>
            </a:r>
            <a:r>
              <a:rPr lang="ru-RU" sz="2600" b="1" i="1" dirty="0" smtClean="0">
                <a:solidFill>
                  <a:schemeClr val="bg1"/>
                </a:solidFill>
              </a:rPr>
              <a:t>ВС</a:t>
            </a:r>
            <a:r>
              <a:rPr lang="ru-RU" sz="2600" b="1" dirty="0" smtClean="0">
                <a:solidFill>
                  <a:schemeClr val="bg1"/>
                </a:solidFill>
              </a:rPr>
              <a:t> = 5.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28571" r="45090" b="13293"/>
          <a:stretch/>
        </p:blipFill>
        <p:spPr bwMode="auto">
          <a:xfrm>
            <a:off x="3059832" y="3597334"/>
            <a:ext cx="2860500" cy="256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485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007963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Дома: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12776"/>
            <a:ext cx="8064896" cy="504056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ru-RU" sz="2400" b="1" dirty="0">
                <a:solidFill>
                  <a:schemeClr val="bg1"/>
                </a:solidFill>
              </a:rPr>
              <a:t>1. </a:t>
            </a:r>
            <a:r>
              <a:rPr lang="ru-RU" sz="2400" b="1" cap="all" dirty="0">
                <a:solidFill>
                  <a:schemeClr val="bg1"/>
                </a:solidFill>
              </a:rPr>
              <a:t>д</a:t>
            </a:r>
            <a:r>
              <a:rPr lang="ru-RU" sz="2400" b="1" dirty="0">
                <a:solidFill>
                  <a:schemeClr val="bg1"/>
                </a:solidFill>
              </a:rPr>
              <a:t>ве точки делят окружность на две дуги. Найдите градусную меру каждой дуги, если одна из них на 60˚ больше другой.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2400" b="1" dirty="0">
                <a:solidFill>
                  <a:schemeClr val="bg1"/>
                </a:solidFill>
              </a:rPr>
              <a:t>2. Хорды </a:t>
            </a:r>
            <a:r>
              <a:rPr lang="en-US" sz="2400" b="1" i="1" dirty="0">
                <a:solidFill>
                  <a:schemeClr val="bg1"/>
                </a:solidFill>
              </a:rPr>
              <a:t>ST</a:t>
            </a:r>
            <a:r>
              <a:rPr lang="ru-RU" sz="2400" b="1" dirty="0">
                <a:solidFill>
                  <a:schemeClr val="bg1"/>
                </a:solidFill>
              </a:rPr>
              <a:t> и </a:t>
            </a:r>
            <a:r>
              <a:rPr lang="en-US" sz="2400" b="1" i="1" dirty="0">
                <a:solidFill>
                  <a:schemeClr val="bg1"/>
                </a:solidFill>
              </a:rPr>
              <a:t>PQ</a:t>
            </a:r>
            <a:r>
              <a:rPr lang="ru-RU" sz="2400" b="1" dirty="0">
                <a:solidFill>
                  <a:schemeClr val="bg1"/>
                </a:solidFill>
              </a:rPr>
              <a:t> пересекаются в точке </a:t>
            </a:r>
            <a:r>
              <a:rPr lang="en-US" sz="2400" b="1" i="1" dirty="0">
                <a:solidFill>
                  <a:schemeClr val="bg1"/>
                </a:solidFill>
              </a:rPr>
              <a:t>A</a:t>
            </a:r>
            <a:r>
              <a:rPr lang="ru-RU" sz="2400" b="1" dirty="0">
                <a:solidFill>
                  <a:schemeClr val="bg1"/>
                </a:solidFill>
              </a:rPr>
              <a:t>, причем хорда </a:t>
            </a:r>
            <a:r>
              <a:rPr lang="en-US" sz="2400" b="1" i="1" dirty="0">
                <a:solidFill>
                  <a:schemeClr val="bg1"/>
                </a:solidFill>
              </a:rPr>
              <a:t>ST</a:t>
            </a:r>
            <a:r>
              <a:rPr lang="ru-RU" sz="2400" b="1" dirty="0">
                <a:solidFill>
                  <a:schemeClr val="bg1"/>
                </a:solidFill>
              </a:rPr>
              <a:t> делится ей на отрезки, равные 3 см и 10 см. На какие отрезки точка А делит хорду </a:t>
            </a:r>
            <a:r>
              <a:rPr lang="en-US" sz="2400" b="1" dirty="0">
                <a:solidFill>
                  <a:schemeClr val="bg1"/>
                </a:solidFill>
              </a:rPr>
              <a:t>PQ</a:t>
            </a:r>
            <a:r>
              <a:rPr lang="ru-RU" sz="2400" b="1" dirty="0">
                <a:solidFill>
                  <a:schemeClr val="bg1"/>
                </a:solidFill>
              </a:rPr>
              <a:t>, если </a:t>
            </a:r>
            <a:r>
              <a:rPr lang="en-US" sz="2400" b="1" i="1" dirty="0">
                <a:solidFill>
                  <a:schemeClr val="bg1"/>
                </a:solidFill>
              </a:rPr>
              <a:t>ST</a:t>
            </a:r>
            <a:r>
              <a:rPr lang="ru-RU" sz="2400" b="1" dirty="0">
                <a:solidFill>
                  <a:schemeClr val="bg1"/>
                </a:solidFill>
              </a:rPr>
              <a:t> больше </a:t>
            </a:r>
            <a:r>
              <a:rPr lang="en-US" sz="2400" b="1" i="1" dirty="0">
                <a:solidFill>
                  <a:schemeClr val="bg1"/>
                </a:solidFill>
              </a:rPr>
              <a:t>PQ</a:t>
            </a:r>
            <a:r>
              <a:rPr lang="ru-RU" sz="2400" b="1" dirty="0">
                <a:solidFill>
                  <a:schemeClr val="bg1"/>
                </a:solidFill>
              </a:rPr>
              <a:t> на 2 см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spcBef>
                <a:spcPts val="1200"/>
              </a:spcBef>
              <a:buNone/>
            </a:pP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885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Задача 1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39952" y="1559865"/>
            <a:ext cx="4340920" cy="1368301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>
                <a:solidFill>
                  <a:schemeClr val="bg1"/>
                </a:solidFill>
              </a:rPr>
              <a:t>Дано</a:t>
            </a:r>
            <a:r>
              <a:rPr lang="ru-RU" b="1" dirty="0" smtClean="0">
                <a:solidFill>
                  <a:schemeClr val="bg1"/>
                </a:solidFill>
              </a:rPr>
              <a:t>:</a:t>
            </a:r>
            <a:r>
              <a:rPr lang="ru-RU" b="1" dirty="0" smtClean="0">
                <a:solidFill>
                  <a:schemeClr val="bg1"/>
                </a:solidFill>
                <a:sym typeface="Symbol" pitchFamily="18" charset="2"/>
              </a:rPr>
              <a:t>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АОС = 80</a:t>
            </a:r>
            <a:r>
              <a:rPr lang="ru-RU" b="1" dirty="0">
                <a:solidFill>
                  <a:schemeClr val="bg1"/>
                </a:solidFill>
                <a:sym typeface="Symbol" pitchFamily="18" charset="2"/>
              </a:rPr>
              <a:t>.</a:t>
            </a:r>
            <a:endParaRPr lang="ru-RU" b="1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ru-RU" b="1" dirty="0">
                <a:solidFill>
                  <a:schemeClr val="bg1"/>
                </a:solidFill>
              </a:rPr>
              <a:t>Найти</a:t>
            </a:r>
            <a:r>
              <a:rPr lang="ru-RU" b="1" dirty="0" smtClean="0">
                <a:solidFill>
                  <a:schemeClr val="bg1"/>
                </a:solidFill>
              </a:rPr>
              <a:t>: </a:t>
            </a:r>
            <a:r>
              <a:rPr lang="ru-RU" b="1" dirty="0" smtClean="0">
                <a:solidFill>
                  <a:schemeClr val="bg1"/>
                </a:solidFill>
                <a:sym typeface="Symbol" pitchFamily="18" charset="2"/>
              </a:rPr>
              <a:t></a:t>
            </a:r>
            <a:r>
              <a:rPr lang="ru-RU" b="1" dirty="0" smtClean="0">
                <a:solidFill>
                  <a:schemeClr val="bg1"/>
                </a:solidFill>
              </a:rPr>
              <a:t> АВС.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3" t="38889" r="42055" b="27562"/>
          <a:stretch/>
        </p:blipFill>
        <p:spPr bwMode="auto">
          <a:xfrm>
            <a:off x="899592" y="1556792"/>
            <a:ext cx="3096344" cy="272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907704" y="292816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80°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777220" y="226338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?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Задача 2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39952" y="1559865"/>
            <a:ext cx="4340920" cy="1368301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 smtClean="0">
                <a:solidFill>
                  <a:schemeClr val="bg1"/>
                </a:solidFill>
              </a:rPr>
              <a:t>Дано: </a:t>
            </a:r>
            <a:r>
              <a:rPr lang="ru-RU" b="1" dirty="0">
                <a:solidFill>
                  <a:schemeClr val="bg1"/>
                </a:solidFill>
                <a:sym typeface="Symbol" pitchFamily="18" charset="2"/>
              </a:rPr>
              <a:t> </a:t>
            </a:r>
            <a:r>
              <a:rPr lang="ru-RU" b="1" dirty="0" smtClean="0">
                <a:solidFill>
                  <a:schemeClr val="bg1"/>
                </a:solidFill>
              </a:rPr>
              <a:t>АВС </a:t>
            </a:r>
            <a:r>
              <a:rPr lang="ru-RU" b="1" dirty="0">
                <a:solidFill>
                  <a:schemeClr val="bg1"/>
                </a:solidFill>
              </a:rPr>
              <a:t>= 34</a:t>
            </a:r>
            <a:r>
              <a:rPr lang="ru-RU" b="1" dirty="0" smtClean="0">
                <a:solidFill>
                  <a:schemeClr val="bg1"/>
                </a:solidFill>
              </a:rPr>
              <a:t>°.</a:t>
            </a:r>
            <a:endParaRPr lang="ru-RU" b="1" dirty="0" smtClean="0">
              <a:solidFill>
                <a:schemeClr val="bg1"/>
              </a:solidFill>
              <a:sym typeface="Symbol" pitchFamily="18" charset="2"/>
            </a:endParaRPr>
          </a:p>
          <a:p>
            <a:pPr>
              <a:buFontTx/>
              <a:buNone/>
            </a:pPr>
            <a:r>
              <a:rPr lang="ru-RU" b="1" dirty="0" smtClean="0">
                <a:solidFill>
                  <a:schemeClr val="bg1"/>
                </a:solidFill>
              </a:rPr>
              <a:t>Найти</a:t>
            </a:r>
            <a:r>
              <a:rPr lang="ru-RU" b="1" dirty="0">
                <a:solidFill>
                  <a:schemeClr val="bg1"/>
                </a:solidFill>
              </a:rPr>
              <a:t>: </a:t>
            </a:r>
            <a:r>
              <a:rPr lang="ru-RU" b="1" dirty="0" smtClean="0">
                <a:solidFill>
                  <a:schemeClr val="bg1"/>
                </a:solidFill>
                <a:sym typeface="Symbol" pitchFamily="18" charset="2"/>
              </a:rPr>
              <a:t>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АОС.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3" t="38889" r="42055" b="27562"/>
          <a:stretch/>
        </p:blipFill>
        <p:spPr bwMode="auto">
          <a:xfrm>
            <a:off x="899592" y="1521629"/>
            <a:ext cx="3096344" cy="2745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669772" y="2245146"/>
            <a:ext cx="562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34°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98305" y="295106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?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78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5" t="37038" r="42502" b="27777"/>
          <a:stretch/>
        </p:blipFill>
        <p:spPr bwMode="auto">
          <a:xfrm>
            <a:off x="881833" y="1512696"/>
            <a:ext cx="3004589" cy="286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Задача 3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39952" y="1559865"/>
            <a:ext cx="4340920" cy="2445199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>
                <a:solidFill>
                  <a:schemeClr val="bg1"/>
                </a:solidFill>
              </a:rPr>
              <a:t>Дано</a:t>
            </a:r>
            <a:r>
              <a:rPr lang="ru-RU" b="1" dirty="0" smtClean="0">
                <a:solidFill>
                  <a:schemeClr val="bg1"/>
                </a:solidFill>
              </a:rPr>
              <a:t>: </a:t>
            </a:r>
            <a:r>
              <a:rPr lang="ru-RU" b="1" dirty="0" smtClean="0">
                <a:solidFill>
                  <a:schemeClr val="bg1"/>
                </a:solidFill>
                <a:sym typeface="Symbol" pitchFamily="18" charset="2"/>
              </a:rPr>
              <a:t></a:t>
            </a:r>
            <a:r>
              <a:rPr lang="ru-RU" b="1" dirty="0">
                <a:solidFill>
                  <a:schemeClr val="bg1"/>
                </a:solidFill>
              </a:rPr>
              <a:t>АКС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= </a:t>
            </a:r>
            <a:r>
              <a:rPr lang="ru-RU" b="1" dirty="0" smtClean="0">
                <a:solidFill>
                  <a:schemeClr val="bg1"/>
                </a:solidFill>
              </a:rPr>
              <a:t>54°.</a:t>
            </a:r>
            <a:endParaRPr lang="ru-RU" b="1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ru-RU" b="1" dirty="0">
                <a:solidFill>
                  <a:schemeClr val="bg1"/>
                </a:solidFill>
              </a:rPr>
              <a:t>Найти</a:t>
            </a:r>
            <a:r>
              <a:rPr lang="ru-RU" b="1" dirty="0" smtClean="0">
                <a:solidFill>
                  <a:schemeClr val="bg1"/>
                </a:solidFill>
              </a:rPr>
              <a:t>: </a:t>
            </a:r>
            <a:r>
              <a:rPr lang="ru-RU" b="1" dirty="0" smtClean="0">
                <a:solidFill>
                  <a:schemeClr val="bg1"/>
                </a:solidFill>
                <a:sym typeface="Symbol" pitchFamily="18" charset="2"/>
              </a:rPr>
              <a:t></a:t>
            </a:r>
            <a:r>
              <a:rPr lang="ru-RU" b="1" dirty="0" smtClean="0">
                <a:solidFill>
                  <a:schemeClr val="bg1"/>
                </a:solidFill>
              </a:rPr>
              <a:t>АВС.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75091" y="2197035"/>
            <a:ext cx="562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54°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753048" y="228340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?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333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Задача 4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0021" y="1578953"/>
            <a:ext cx="4340920" cy="2445199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>
                <a:solidFill>
                  <a:schemeClr val="bg1"/>
                </a:solidFill>
              </a:rPr>
              <a:t>Дано</a:t>
            </a:r>
            <a:r>
              <a:rPr lang="ru-RU" b="1" dirty="0" smtClean="0">
                <a:solidFill>
                  <a:schemeClr val="bg1"/>
                </a:solidFill>
              </a:rPr>
              <a:t>: АВ – диметр,</a:t>
            </a:r>
          </a:p>
          <a:p>
            <a:pPr>
              <a:buFontTx/>
              <a:buNone/>
            </a:pPr>
            <a:r>
              <a:rPr lang="ru-RU" b="1" dirty="0" smtClean="0">
                <a:solidFill>
                  <a:schemeClr val="bg1"/>
                </a:solidFill>
                <a:sym typeface="Symbol" pitchFamily="18" charset="2"/>
              </a:rPr>
              <a:t></a:t>
            </a:r>
            <a:r>
              <a:rPr lang="ru-RU" b="1" dirty="0" smtClean="0">
                <a:solidFill>
                  <a:schemeClr val="bg1"/>
                </a:solidFill>
              </a:rPr>
              <a:t>А = 54°.</a:t>
            </a:r>
            <a:endParaRPr lang="ru-RU" b="1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ru-RU" b="1" dirty="0">
                <a:solidFill>
                  <a:schemeClr val="bg1"/>
                </a:solidFill>
              </a:rPr>
              <a:t>Найти</a:t>
            </a:r>
            <a:r>
              <a:rPr lang="ru-RU" b="1" dirty="0" smtClean="0">
                <a:solidFill>
                  <a:schemeClr val="bg1"/>
                </a:solidFill>
              </a:rPr>
              <a:t>: </a:t>
            </a:r>
            <a:r>
              <a:rPr lang="ru-RU" b="1" dirty="0" smtClean="0">
                <a:solidFill>
                  <a:schemeClr val="bg1"/>
                </a:solidFill>
                <a:sym typeface="Symbol" pitchFamily="18" charset="2"/>
              </a:rPr>
              <a:t></a:t>
            </a:r>
            <a:r>
              <a:rPr lang="ru-RU" b="1" dirty="0" smtClean="0">
                <a:solidFill>
                  <a:schemeClr val="bg1"/>
                </a:solidFill>
              </a:rPr>
              <a:t>В, </a:t>
            </a:r>
            <a:r>
              <a:rPr lang="ru-RU" b="1" dirty="0">
                <a:solidFill>
                  <a:schemeClr val="bg1"/>
                </a:solidFill>
                <a:sym typeface="Symbol" pitchFamily="18" charset="2"/>
              </a:rPr>
              <a:t> </a:t>
            </a:r>
            <a:r>
              <a:rPr lang="ru-RU" b="1" dirty="0" smtClean="0">
                <a:solidFill>
                  <a:schemeClr val="bg1"/>
                </a:solidFill>
              </a:rPr>
              <a:t>С.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15031" y="2323661"/>
            <a:ext cx="664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54°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831" y="151102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Овал 4"/>
          <p:cNvSpPr>
            <a:spLocks noChangeArrowheads="1"/>
          </p:cNvSpPr>
          <p:nvPr/>
        </p:nvSpPr>
        <p:spPr bwMode="auto">
          <a:xfrm>
            <a:off x="1043608" y="1452072"/>
            <a:ext cx="2763777" cy="2698962"/>
          </a:xfrm>
          <a:prstGeom prst="ellipse">
            <a:avLst/>
          </a:prstGeom>
          <a:noFill/>
          <a:ln w="25400" algn="ctr">
            <a:solidFill>
              <a:schemeClr val="accent3">
                <a:alpha val="85881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solidFill>
                <a:srgbClr val="9BD3E5"/>
              </a:solidFill>
            </a:endParaRPr>
          </a:p>
        </p:txBody>
      </p:sp>
      <p:cxnSp>
        <p:nvCxnSpPr>
          <p:cNvPr id="10" name="Прямая соединительная линия 6"/>
          <p:cNvCxnSpPr>
            <a:cxnSpLocks noChangeShapeType="1"/>
          </p:cNvCxnSpPr>
          <p:nvPr/>
        </p:nvCxnSpPr>
        <p:spPr bwMode="auto">
          <a:xfrm flipH="1" flipV="1">
            <a:off x="1043609" y="2636914"/>
            <a:ext cx="2763776" cy="432046"/>
          </a:xfrm>
          <a:prstGeom prst="line">
            <a:avLst/>
          </a:prstGeom>
          <a:noFill/>
          <a:ln w="317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Прямая соединительная линия 9"/>
          <p:cNvCxnSpPr>
            <a:cxnSpLocks noChangeShapeType="1"/>
          </p:cNvCxnSpPr>
          <p:nvPr/>
        </p:nvCxnSpPr>
        <p:spPr bwMode="auto">
          <a:xfrm flipH="1">
            <a:off x="1043609" y="1452072"/>
            <a:ext cx="1188242" cy="1184842"/>
          </a:xfrm>
          <a:prstGeom prst="line">
            <a:avLst/>
          </a:prstGeom>
          <a:noFill/>
          <a:ln w="317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Прямая соединительная линия 6"/>
          <p:cNvCxnSpPr>
            <a:cxnSpLocks noChangeShapeType="1"/>
          </p:cNvCxnSpPr>
          <p:nvPr/>
        </p:nvCxnSpPr>
        <p:spPr bwMode="auto">
          <a:xfrm flipH="1" flipV="1">
            <a:off x="2231851" y="1452072"/>
            <a:ext cx="1575534" cy="1616888"/>
          </a:xfrm>
          <a:prstGeom prst="line">
            <a:avLst/>
          </a:prstGeom>
          <a:noFill/>
          <a:ln w="317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3150180" y="2668271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?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8" name="Picture 4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272700" y="2828639"/>
            <a:ext cx="94436" cy="8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39553" y="2305419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05965" y="288687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В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79823" y="92885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12388" y="293701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3" name="Picture 4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171240" y="1431132"/>
            <a:ext cx="94436" cy="8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996391" y="2593116"/>
            <a:ext cx="94436" cy="8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flipV="1">
            <a:off x="3735875" y="3013357"/>
            <a:ext cx="81249" cy="7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0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Задача 5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86514" y="1646951"/>
            <a:ext cx="4199158" cy="2445199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>
                <a:solidFill>
                  <a:schemeClr val="bg1"/>
                </a:solidFill>
              </a:rPr>
              <a:t>Дано</a:t>
            </a:r>
            <a:r>
              <a:rPr lang="ru-RU" b="1" dirty="0" smtClean="0">
                <a:solidFill>
                  <a:schemeClr val="bg1"/>
                </a:solidFill>
              </a:rPr>
              <a:t>: </a:t>
            </a:r>
            <a:r>
              <a:rPr lang="ru-RU" b="1" dirty="0" smtClean="0">
                <a:solidFill>
                  <a:schemeClr val="bg1"/>
                </a:solidFill>
                <a:sym typeface="Symbol" pitchFamily="18" charset="2"/>
              </a:rPr>
              <a:t>ВО=5, АО=6.</a:t>
            </a:r>
            <a:endParaRPr lang="ru-RU" b="1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ru-RU" b="1" dirty="0" smtClean="0">
                <a:solidFill>
                  <a:schemeClr val="bg1"/>
                </a:solidFill>
              </a:rPr>
              <a:t>Найти: АВ.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" name="Picture 9" descr="2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7" b="4614"/>
          <a:stretch/>
        </p:blipFill>
        <p:spPr bwMode="auto">
          <a:xfrm>
            <a:off x="696955" y="1556791"/>
            <a:ext cx="3715388" cy="2538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958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Задача 6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55886" y="1646951"/>
            <a:ext cx="4508602" cy="2445199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Дано: </a:t>
            </a:r>
            <a:r>
              <a:rPr lang="ru-RU" b="1" dirty="0" smtClean="0">
                <a:solidFill>
                  <a:schemeClr val="bg1"/>
                </a:solidFill>
                <a:sym typeface="Symbol" pitchFamily="18" charset="2"/>
              </a:rPr>
              <a:t>АО=12, </a:t>
            </a:r>
            <a:r>
              <a:rPr lang="ru-RU" b="1" dirty="0" smtClean="0">
                <a:solidFill>
                  <a:schemeClr val="bg1"/>
                </a:solidFill>
              </a:rPr>
              <a:t>А=30°</a:t>
            </a:r>
            <a:endParaRPr lang="ru-RU" b="1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ru-RU" b="1" dirty="0" smtClean="0">
                <a:solidFill>
                  <a:schemeClr val="bg1"/>
                </a:solidFill>
              </a:rPr>
              <a:t>Найти: ВО.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Picture 10" descr="2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0"/>
          <a:stretch/>
        </p:blipFill>
        <p:spPr bwMode="auto">
          <a:xfrm>
            <a:off x="697519" y="1469707"/>
            <a:ext cx="3672408" cy="257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090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709" y="404664"/>
            <a:ext cx="8229600" cy="1143000"/>
          </a:xfrm>
        </p:spPr>
        <p:txBody>
          <a:bodyPr/>
          <a:lstStyle/>
          <a:p>
            <a:r>
              <a:rPr lang="ru-RU" sz="4000" b="1" smtClean="0">
                <a:solidFill>
                  <a:schemeClr val="bg1"/>
                </a:solidFill>
              </a:rPr>
              <a:t>Свойство </a:t>
            </a:r>
            <a:r>
              <a:rPr lang="ru-RU" sz="4000" b="1" dirty="0" smtClean="0">
                <a:solidFill>
                  <a:schemeClr val="bg1"/>
                </a:solidFill>
              </a:rPr>
              <a:t>хорд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40768"/>
            <a:ext cx="807524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600" b="1" dirty="0">
                <a:solidFill>
                  <a:schemeClr val="bg1"/>
                </a:solidFill>
                <a:latin typeface="+mj-lt"/>
                <a:ea typeface="Times New Roman"/>
              </a:rPr>
              <a:t>Если две хорды окружности пересекаются, то  произведение  отрезков  одной   хорды равно произведению отрезков другой </a:t>
            </a:r>
            <a:r>
              <a:rPr lang="ru-RU" sz="2600" b="1" dirty="0" smtClean="0">
                <a:solidFill>
                  <a:schemeClr val="bg1"/>
                </a:solidFill>
                <a:latin typeface="+mj-lt"/>
                <a:ea typeface="Times New Roman"/>
              </a:rPr>
              <a:t>хорды.</a:t>
            </a:r>
            <a:endParaRPr lang="ru-RU" sz="2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7" descr="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305" r="71926" b="3555"/>
          <a:stretch/>
        </p:blipFill>
        <p:spPr bwMode="auto">
          <a:xfrm>
            <a:off x="3012345" y="2852936"/>
            <a:ext cx="2952328" cy="308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045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709" y="404664"/>
            <a:ext cx="8229600" cy="1143000"/>
          </a:xfrm>
        </p:spPr>
        <p:txBody>
          <a:bodyPr/>
          <a:lstStyle/>
          <a:p>
            <a:r>
              <a:rPr lang="ru-RU" sz="3700" b="1" dirty="0" smtClean="0">
                <a:solidFill>
                  <a:schemeClr val="bg1"/>
                </a:solidFill>
              </a:rPr>
              <a:t>Свойство секущих</a:t>
            </a:r>
            <a:endParaRPr lang="ru-RU" sz="3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40769"/>
            <a:ext cx="8075240" cy="1445906"/>
          </a:xfrm>
        </p:spPr>
        <p:txBody>
          <a:bodyPr/>
          <a:lstStyle/>
          <a:p>
            <a:pPr marL="0" indent="0">
              <a:buNone/>
            </a:pPr>
            <a:r>
              <a:rPr lang="ru-RU" sz="2600" b="1" dirty="0">
                <a:solidFill>
                  <a:schemeClr val="bg1"/>
                </a:solidFill>
                <a:latin typeface="+mj-lt"/>
                <a:ea typeface="Times New Roman"/>
              </a:rPr>
              <a:t>Если </a:t>
            </a:r>
            <a:r>
              <a:rPr lang="ru-RU" sz="2600" b="1" dirty="0" smtClean="0">
                <a:solidFill>
                  <a:schemeClr val="bg1"/>
                </a:solidFill>
                <a:latin typeface="+mj-lt"/>
                <a:ea typeface="Times New Roman"/>
              </a:rPr>
              <a:t>через точку, лежащую вне окружности, проведены две секущие, то  справедливо следующее равенство:</a:t>
            </a:r>
            <a:endParaRPr lang="ru-RU" sz="2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7" descr="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44" t="11327"/>
          <a:stretch/>
        </p:blipFill>
        <p:spPr bwMode="auto">
          <a:xfrm>
            <a:off x="3041373" y="2846422"/>
            <a:ext cx="3071062" cy="295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609988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531</Words>
  <Application>Microsoft Office PowerPoint</Application>
  <PresentationFormat>Экран (4:3)</PresentationFormat>
  <Paragraphs>67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Diseño predeterminado</vt:lpstr>
      <vt:lpstr>Свойства  хорд, секущих и касательных</vt:lpstr>
      <vt:lpstr>Задача 1</vt:lpstr>
      <vt:lpstr>Задача 2</vt:lpstr>
      <vt:lpstr>Задача 3</vt:lpstr>
      <vt:lpstr>Задача 4</vt:lpstr>
      <vt:lpstr>Задача 5</vt:lpstr>
      <vt:lpstr>Задача 6</vt:lpstr>
      <vt:lpstr>Свойство хорд</vt:lpstr>
      <vt:lpstr>Свойство секущих</vt:lpstr>
      <vt:lpstr>Свойство секущей и касательной</vt:lpstr>
      <vt:lpstr>Задача 1</vt:lpstr>
      <vt:lpstr>Задача 2</vt:lpstr>
      <vt:lpstr>Задача 3</vt:lpstr>
      <vt:lpstr>Задача 4</vt:lpstr>
      <vt:lpstr>Задача 5</vt:lpstr>
      <vt:lpstr>Задача 6</vt:lpstr>
      <vt:lpstr>Задача 7. Задание 24 № 340853. </vt:lpstr>
      <vt:lpstr>Задача 8</vt:lpstr>
      <vt:lpstr>Дома: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Догадова</cp:lastModifiedBy>
  <cp:revision>45</cp:revision>
  <dcterms:created xsi:type="dcterms:W3CDTF">2009-10-07T17:55:06Z</dcterms:created>
  <dcterms:modified xsi:type="dcterms:W3CDTF">2016-05-09T14:51:42Z</dcterms:modified>
</cp:coreProperties>
</file>