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4" r:id="rId6"/>
    <p:sldId id="258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3" r:id="rId19"/>
    <p:sldId id="274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9900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7D1E-B65A-4085-B4B8-3DB20E23317A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658F-B5AF-446F-8D5C-99685C356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696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7D1E-B65A-4085-B4B8-3DB20E23317A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658F-B5AF-446F-8D5C-99685C356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522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7D1E-B65A-4085-B4B8-3DB20E23317A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658F-B5AF-446F-8D5C-99685C356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968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7D1E-B65A-4085-B4B8-3DB20E23317A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658F-B5AF-446F-8D5C-99685C356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602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7D1E-B65A-4085-B4B8-3DB20E23317A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658F-B5AF-446F-8D5C-99685C356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611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7D1E-B65A-4085-B4B8-3DB20E23317A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658F-B5AF-446F-8D5C-99685C356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958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7D1E-B65A-4085-B4B8-3DB20E23317A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658F-B5AF-446F-8D5C-99685C356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899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7D1E-B65A-4085-B4B8-3DB20E23317A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658F-B5AF-446F-8D5C-99685C356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155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7D1E-B65A-4085-B4B8-3DB20E23317A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658F-B5AF-446F-8D5C-99685C356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68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7D1E-B65A-4085-B4B8-3DB20E23317A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658F-B5AF-446F-8D5C-99685C356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347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7D1E-B65A-4085-B4B8-3DB20E23317A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658F-B5AF-446F-8D5C-99685C356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473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77D1E-B65A-4085-B4B8-3DB20E23317A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4658F-B5AF-446F-8D5C-99685C356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757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0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20.png"/><Relationship Id="rId10" Type="http://schemas.openxmlformats.org/officeDocument/2006/relationships/image" Target="../media/image41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ПРЕЗЕНТАЦИИ_шаблоны\Презентации_образцы\Доска\761_basic_pencil_ppt\Копия template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" y="0"/>
            <a:ext cx="91485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130425"/>
            <a:ext cx="8064896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Квадратные </a:t>
            </a:r>
            <a:b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уравнения</a:t>
            </a:r>
            <a:endParaRPr lang="ru-RU" sz="6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9520" y="3861048"/>
            <a:ext cx="6400800" cy="62292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Алгебра, 8 класс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016903" y="332656"/>
            <a:ext cx="48686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4000" b="1" i="1" dirty="0" smtClean="0">
                <a:solidFill>
                  <a:srgbClr val="0033CC"/>
                </a:solidFill>
                <a:latin typeface="Verdana" pitchFamily="34" charset="0"/>
              </a:rPr>
              <a:t>a</a:t>
            </a:r>
            <a:r>
              <a:rPr lang="en-US" altLang="ru-RU" sz="4000" b="1" i="1" dirty="0" smtClean="0">
                <a:solidFill>
                  <a:schemeClr val="bg1"/>
                </a:solidFill>
                <a:latin typeface="Verdana" pitchFamily="34" charset="0"/>
              </a:rPr>
              <a:t>x</a:t>
            </a:r>
            <a:r>
              <a:rPr lang="ru-RU" altLang="ru-RU" sz="4000" b="1" i="1" baseline="30000" dirty="0">
                <a:solidFill>
                  <a:schemeClr val="bg1"/>
                </a:solidFill>
                <a:latin typeface="Verdana" pitchFamily="34" charset="0"/>
              </a:rPr>
              <a:t>2</a:t>
            </a:r>
            <a:r>
              <a:rPr lang="en-US" altLang="ru-RU" sz="4000" b="1" dirty="0">
                <a:solidFill>
                  <a:schemeClr val="bg1"/>
                </a:solidFill>
                <a:latin typeface="Verdana" pitchFamily="34" charset="0"/>
              </a:rPr>
              <a:t> + </a:t>
            </a:r>
            <a:r>
              <a:rPr lang="en-US" altLang="ru-RU" sz="4000" b="1" i="1" dirty="0" err="1" smtClean="0">
                <a:solidFill>
                  <a:srgbClr val="CC0066"/>
                </a:solidFill>
                <a:latin typeface="Verdana" pitchFamily="34" charset="0"/>
              </a:rPr>
              <a:t>b</a:t>
            </a:r>
            <a:r>
              <a:rPr lang="en-US" altLang="ru-RU" sz="4000" b="1" i="1" dirty="0" err="1" smtClean="0">
                <a:solidFill>
                  <a:schemeClr val="bg1"/>
                </a:solidFill>
                <a:latin typeface="Verdana" pitchFamily="34" charset="0"/>
              </a:rPr>
              <a:t>x</a:t>
            </a:r>
            <a:r>
              <a:rPr lang="en-US" altLang="ru-RU" sz="4000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altLang="ru-RU" sz="4000" b="1" dirty="0">
                <a:solidFill>
                  <a:schemeClr val="bg1"/>
                </a:solidFill>
                <a:latin typeface="Verdana" pitchFamily="34" charset="0"/>
              </a:rPr>
              <a:t>+ </a:t>
            </a:r>
            <a:r>
              <a:rPr lang="en-US" altLang="ru-RU" sz="4000" b="1" i="1" dirty="0">
                <a:solidFill>
                  <a:srgbClr val="9900FF"/>
                </a:solidFill>
                <a:latin typeface="Verdana" pitchFamily="34" charset="0"/>
              </a:rPr>
              <a:t>c</a:t>
            </a:r>
            <a:r>
              <a:rPr lang="en-US" altLang="ru-RU" sz="4000" b="1" dirty="0">
                <a:latin typeface="Verdana" pitchFamily="34" charset="0"/>
              </a:rPr>
              <a:t> </a:t>
            </a:r>
            <a:r>
              <a:rPr lang="en-US" altLang="ru-RU" sz="4000" b="1" dirty="0">
                <a:solidFill>
                  <a:schemeClr val="bg1"/>
                </a:solidFill>
                <a:latin typeface="Verdana" pitchFamily="34" charset="0"/>
              </a:rPr>
              <a:t>= </a:t>
            </a:r>
            <a:r>
              <a:rPr lang="en-US" altLang="ru-RU" sz="4000" b="1" dirty="0" smtClean="0">
                <a:solidFill>
                  <a:schemeClr val="bg1"/>
                </a:solidFill>
                <a:latin typeface="Verdana" pitchFamily="34" charset="0"/>
              </a:rPr>
              <a:t>0</a:t>
            </a:r>
            <a:endParaRPr lang="ru-RU" altLang="ru-RU" sz="2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20858" y="908720"/>
            <a:ext cx="13934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4000" b="1" i="1" dirty="0" smtClean="0">
                <a:solidFill>
                  <a:srgbClr val="0033CC"/>
                </a:solidFill>
                <a:latin typeface="Verdana" pitchFamily="34" charset="0"/>
              </a:rPr>
              <a:t>a</a:t>
            </a:r>
            <a:r>
              <a:rPr lang="en-US" altLang="ru-RU" sz="4000" b="1" i="1" dirty="0" smtClean="0">
                <a:solidFill>
                  <a:schemeClr val="bg1"/>
                </a:solidFill>
                <a:latin typeface="Verdana" pitchFamily="34" charset="0"/>
              </a:rPr>
              <a:t>≠</a:t>
            </a:r>
            <a:r>
              <a:rPr lang="ru-RU" altLang="ru-RU" sz="4000" b="1" i="1" dirty="0" smtClean="0">
                <a:solidFill>
                  <a:schemeClr val="bg1"/>
                </a:solidFill>
                <a:latin typeface="Verdana" pitchFamily="34" charset="0"/>
              </a:rPr>
              <a:t>0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6078" y="5649054"/>
            <a:ext cx="13934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4000" b="1" i="1" dirty="0" smtClean="0">
                <a:solidFill>
                  <a:srgbClr val="CC0066"/>
                </a:solidFill>
                <a:latin typeface="Verdana" pitchFamily="34" charset="0"/>
              </a:rPr>
              <a:t>b</a:t>
            </a:r>
            <a:r>
              <a:rPr lang="ru-RU" altLang="ru-RU" sz="4000" b="1" i="1" dirty="0" smtClean="0">
                <a:solidFill>
                  <a:schemeClr val="bg1"/>
                </a:solidFill>
                <a:latin typeface="Verdana" pitchFamily="34" charset="0"/>
              </a:rPr>
              <a:t>=0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50713" y="4961993"/>
            <a:ext cx="34644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4000" b="1" i="1" dirty="0" smtClean="0">
                <a:solidFill>
                  <a:srgbClr val="0033CC"/>
                </a:solidFill>
                <a:latin typeface="Verdana" pitchFamily="34" charset="0"/>
              </a:rPr>
              <a:t>a</a:t>
            </a:r>
            <a:r>
              <a:rPr lang="en-US" altLang="ru-RU" sz="4000" b="1" i="1" dirty="0" smtClean="0">
                <a:solidFill>
                  <a:schemeClr val="bg1"/>
                </a:solidFill>
                <a:latin typeface="Verdana" pitchFamily="34" charset="0"/>
              </a:rPr>
              <a:t>x</a:t>
            </a:r>
            <a:r>
              <a:rPr lang="ru-RU" altLang="ru-RU" sz="4000" b="1" i="1" baseline="30000" dirty="0">
                <a:solidFill>
                  <a:schemeClr val="bg1"/>
                </a:solidFill>
                <a:latin typeface="Verdana" pitchFamily="34" charset="0"/>
              </a:rPr>
              <a:t>2</a:t>
            </a:r>
            <a:r>
              <a:rPr lang="en-US" altLang="ru-RU" sz="4000" b="1" dirty="0">
                <a:solidFill>
                  <a:schemeClr val="bg1"/>
                </a:solidFill>
                <a:latin typeface="Verdana" pitchFamily="34" charset="0"/>
              </a:rPr>
              <a:t> + </a:t>
            </a:r>
            <a:r>
              <a:rPr lang="en-US" altLang="ru-RU" sz="4000" b="1" i="1" dirty="0" smtClean="0">
                <a:solidFill>
                  <a:srgbClr val="9900FF"/>
                </a:solidFill>
                <a:latin typeface="Verdana" pitchFamily="34" charset="0"/>
              </a:rPr>
              <a:t>c</a:t>
            </a:r>
            <a:r>
              <a:rPr lang="en-US" altLang="ru-RU" sz="4000" b="1" dirty="0" smtClean="0">
                <a:latin typeface="Verdana" pitchFamily="34" charset="0"/>
              </a:rPr>
              <a:t> </a:t>
            </a:r>
            <a:r>
              <a:rPr lang="en-US" altLang="ru-RU" sz="4000" b="1" dirty="0">
                <a:solidFill>
                  <a:schemeClr val="bg1"/>
                </a:solidFill>
                <a:latin typeface="Verdana" pitchFamily="34" charset="0"/>
              </a:rPr>
              <a:t>= </a:t>
            </a:r>
            <a:r>
              <a:rPr lang="en-US" altLang="ru-RU" sz="4000" b="1" dirty="0" smtClean="0">
                <a:solidFill>
                  <a:schemeClr val="bg1"/>
                </a:solidFill>
                <a:latin typeface="Verdana" pitchFamily="34" charset="0"/>
              </a:rPr>
              <a:t>0</a:t>
            </a:r>
            <a:endParaRPr lang="ru-RU" altLang="ru-RU" sz="2000" b="1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62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ПРЕЗЕНТАЦИИ_шаблоны\Презентации_образцы\Доска\761_basic_pencil_ppt\Копия template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" y="0"/>
            <a:ext cx="91485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Заголовок 1"/>
              <p:cNvSpPr txBox="1">
                <a:spLocks/>
              </p:cNvSpPr>
              <p:nvPr/>
            </p:nvSpPr>
            <p:spPr>
              <a:xfrm>
                <a:off x="457200" y="274638"/>
                <a:ext cx="8229600" cy="1210146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ru-RU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Пример 1. Сколько корней имеет </a:t>
                </a:r>
                <a:r>
                  <a:rPr lang="ru-RU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уравнение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3600" b="1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3600" b="1" i="1">
                        <a:solidFill>
                          <a:schemeClr val="bg1"/>
                        </a:solidFill>
                        <a:latin typeface="Cambria Math"/>
                      </a:rPr>
                      <m:t>𝟕</m:t>
                    </m:r>
                    <m:r>
                      <a:rPr lang="en-US" sz="36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3600" b="1" i="1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sz="3600" b="1" i="1">
                        <a:solidFill>
                          <a:schemeClr val="bg1"/>
                        </a:solidFill>
                        <a:latin typeface="Cambria Math"/>
                      </a:rPr>
                      <m:t>𝟏</m:t>
                    </m:r>
                    <m:r>
                      <a:rPr lang="en-US" sz="36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3600" b="1" i="1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ru-RU" sz="36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</a:p>
              <a:p>
                <a:pPr algn="l"/>
                <a:endPara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4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74638"/>
                <a:ext cx="8229600" cy="1210146"/>
              </a:xfrm>
              <a:prstGeom prst="rect">
                <a:avLst/>
              </a:prstGeom>
              <a:blipFill rotWithShape="1">
                <a:blip r:embed="rId3"/>
                <a:stretch>
                  <a:fillRect l="-1481" t="-5025" b="-80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Заголовок 1"/>
              <p:cNvSpPr txBox="1">
                <a:spLocks/>
              </p:cNvSpPr>
              <p:nvPr/>
            </p:nvSpPr>
            <p:spPr>
              <a:xfrm>
                <a:off x="465120" y="1484784"/>
                <a:ext cx="5403024" cy="1210146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ru-RU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Решение:</a:t>
                </a:r>
                <a:endParaRPr lang="ru-RU" sz="3600" b="1" i="1" dirty="0" smtClean="0">
                  <a:solidFill>
                    <a:schemeClr val="bg1"/>
                  </a:solidFill>
                  <a:latin typeface="Cambria Math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i="1" dirty="0" smtClean="0">
                          <a:solidFill>
                            <a:srgbClr val="3333FF"/>
                          </a:solidFill>
                          <a:latin typeface="Arial" pitchFamily="34" charset="0"/>
                          <a:cs typeface="Arial" pitchFamily="34" charset="0"/>
                        </a:rPr>
                        <m:t>a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,</m:t>
                      </m:r>
                      <m:r>
                        <m:rPr>
                          <m:nor/>
                        </m:rPr>
                        <a:rPr lang="en-US" altLang="ru-RU" sz="4000" b="1" i="1" dirty="0">
                          <a:solidFill>
                            <a:srgbClr val="CC0066"/>
                          </a:solidFill>
                          <a:latin typeface="Verdana" pitchFamily="34" charset="0"/>
                        </a:rPr>
                        <m:t>b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𝟕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,</m:t>
                      </m:r>
                      <m:r>
                        <m:rPr>
                          <m:nor/>
                        </m:rPr>
                        <a:rPr lang="en-US" sz="4000" b="1" i="1" dirty="0">
                          <a:solidFill>
                            <a:srgbClr val="9900FF"/>
                          </a:solidFill>
                          <a:latin typeface="Arial" pitchFamily="34" charset="0"/>
                          <a:cs typeface="Arial" pitchFamily="34" charset="0"/>
                        </a:rPr>
                        <m:t>c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000" b="1" i="1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000" b="1" i="1">
                          <a:solidFill>
                            <a:schemeClr val="bg1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4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l"/>
                <a:endPara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7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20" y="1484784"/>
                <a:ext cx="5403024" cy="1210146"/>
              </a:xfrm>
              <a:prstGeom prst="rect">
                <a:avLst/>
              </a:prstGeom>
              <a:blipFill rotWithShape="1">
                <a:blip r:embed="rId4"/>
                <a:stretch>
                  <a:fillRect l="-2255" t="-50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Заголовок 1"/>
              <p:cNvSpPr txBox="1">
                <a:spLocks/>
              </p:cNvSpPr>
              <p:nvPr/>
            </p:nvSpPr>
            <p:spPr>
              <a:xfrm>
                <a:off x="465120" y="2694930"/>
                <a:ext cx="4394912" cy="73407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1" i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36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altLang="ru-RU" sz="3600" b="1" i="1" dirty="0">
                          <a:solidFill>
                            <a:srgbClr val="CC0066"/>
                          </a:solidFill>
                          <a:latin typeface="Verdana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ru-RU" altLang="ru-RU" sz="3600" b="1" i="1" baseline="30000" dirty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ru-RU" sz="36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m:t>– 4</m:t>
                      </m:r>
                      <m:r>
                        <m:rPr>
                          <m:nor/>
                        </m:rPr>
                        <a:rPr lang="en-US" sz="3600" b="1" i="1" dirty="0">
                          <a:solidFill>
                            <a:srgbClr val="3333FF"/>
                          </a:solidFill>
                          <a:latin typeface="Arial" pitchFamily="34" charset="0"/>
                          <a:cs typeface="Arial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3600" b="1" i="1" dirty="0">
                          <a:solidFill>
                            <a:srgbClr val="9900FF"/>
                          </a:solidFill>
                          <a:latin typeface="Arial" pitchFamily="34" charset="0"/>
                          <a:cs typeface="Arial" pitchFamily="34" charset="0"/>
                        </a:rPr>
                        <m:t>c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>
          <p:sp>
            <p:nvSpPr>
              <p:cNvPr id="8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20" y="2694930"/>
                <a:ext cx="4394912" cy="73407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55600" y="3458029"/>
                <a:ext cx="7856638" cy="658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𝑫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𝟕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𝟒𝟗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𝟓𝟑</m:t>
                      </m:r>
                      <m:r>
                        <a:rPr lang="ru-RU" sz="36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ru-RU" sz="36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0" y="3458029"/>
                <a:ext cx="7856638" cy="6588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/>
              <p:cNvSpPr/>
              <p:nvPr/>
            </p:nvSpPr>
            <p:spPr>
              <a:xfrm>
                <a:off x="443812" y="4223548"/>
                <a:ext cx="151355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𝑫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12" y="4223548"/>
                <a:ext cx="1513556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465120" y="5015190"/>
            <a:ext cx="27881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Ответ: 2 корня</a:t>
            </a:r>
            <a:endParaRPr lang="ru-RU" sz="2800" b="1" i="1" dirty="0">
              <a:solidFill>
                <a:schemeClr val="bg1"/>
              </a:solidFill>
              <a:latin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358378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ПРЕЗЕНТАЦИИ_шаблоны\Презентации_образцы\Доска\761_basic_pencil_ppt\Копия template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" y="0"/>
            <a:ext cx="91485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Заголовок 1"/>
              <p:cNvSpPr txBox="1">
                <a:spLocks/>
              </p:cNvSpPr>
              <p:nvPr/>
            </p:nvSpPr>
            <p:spPr>
              <a:xfrm>
                <a:off x="457200" y="274638"/>
                <a:ext cx="8229600" cy="1210146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ru-RU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Пример 2. Сколько корней имеет уравнение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sz="3600" b="1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sz="36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ru-RU" sz="3600" b="1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ru-RU" sz="3600" b="1" i="1" smtClean="0">
                        <a:solidFill>
                          <a:schemeClr val="bg1"/>
                        </a:solidFill>
                        <a:latin typeface="Cambria Math"/>
                      </a:rPr>
                      <m:t>𝟐</m:t>
                    </m:r>
                    <m:r>
                      <a:rPr lang="en-US" sz="36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3600" b="1" i="1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ru-RU" sz="36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</a:p>
              <a:p>
                <a:pPr algn="l"/>
                <a:endPara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4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74638"/>
                <a:ext cx="8229600" cy="1210146"/>
              </a:xfrm>
              <a:prstGeom prst="rect">
                <a:avLst/>
              </a:prstGeom>
              <a:blipFill rotWithShape="1">
                <a:blip r:embed="rId3"/>
                <a:stretch>
                  <a:fillRect l="-1481" t="-5025" b="-80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Заголовок 1"/>
              <p:cNvSpPr txBox="1">
                <a:spLocks/>
              </p:cNvSpPr>
              <p:nvPr/>
            </p:nvSpPr>
            <p:spPr>
              <a:xfrm>
                <a:off x="465120" y="1484784"/>
                <a:ext cx="5403024" cy="1210146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ru-RU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Решение:</a:t>
                </a:r>
                <a:endParaRPr lang="ru-RU" sz="3600" b="1" i="1" dirty="0" smtClean="0">
                  <a:solidFill>
                    <a:schemeClr val="bg1"/>
                  </a:solidFill>
                  <a:latin typeface="Cambria Math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i="1" dirty="0" smtClean="0">
                          <a:solidFill>
                            <a:srgbClr val="3333FF"/>
                          </a:solidFill>
                          <a:latin typeface="Arial" pitchFamily="34" charset="0"/>
                          <a:cs typeface="Arial" pitchFamily="34" charset="0"/>
                        </a:rPr>
                        <m:t>a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4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,</m:t>
                      </m:r>
                      <m:r>
                        <m:rPr>
                          <m:nor/>
                        </m:rPr>
                        <a:rPr lang="en-US" altLang="ru-RU" sz="4000" b="1" i="1" dirty="0">
                          <a:solidFill>
                            <a:srgbClr val="CC0066"/>
                          </a:solidFill>
                          <a:latin typeface="Verdana" pitchFamily="34" charset="0"/>
                        </a:rPr>
                        <m:t>b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4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4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,</m:t>
                      </m:r>
                      <m:r>
                        <m:rPr>
                          <m:nor/>
                        </m:rPr>
                        <a:rPr lang="en-US" sz="4000" b="1" i="1" dirty="0">
                          <a:solidFill>
                            <a:srgbClr val="9900FF"/>
                          </a:solidFill>
                          <a:latin typeface="Arial" pitchFamily="34" charset="0"/>
                          <a:cs typeface="Arial" pitchFamily="34" charset="0"/>
                        </a:rPr>
                        <m:t>c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4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7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20" y="1484784"/>
                <a:ext cx="5403024" cy="1210146"/>
              </a:xfrm>
              <a:prstGeom prst="rect">
                <a:avLst/>
              </a:prstGeom>
              <a:blipFill rotWithShape="1">
                <a:blip r:embed="rId4"/>
                <a:stretch>
                  <a:fillRect l="-2255" t="-50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Заголовок 1"/>
              <p:cNvSpPr txBox="1">
                <a:spLocks/>
              </p:cNvSpPr>
              <p:nvPr/>
            </p:nvSpPr>
            <p:spPr>
              <a:xfrm>
                <a:off x="465120" y="2694930"/>
                <a:ext cx="4394912" cy="73407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1" i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36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altLang="ru-RU" sz="3600" b="1" i="1" dirty="0">
                          <a:solidFill>
                            <a:srgbClr val="CC0066"/>
                          </a:solidFill>
                          <a:latin typeface="Verdana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ru-RU" altLang="ru-RU" sz="3600" b="1" i="1" baseline="30000" dirty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ru-RU" sz="36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m:t>– 4</m:t>
                      </m:r>
                      <m:r>
                        <m:rPr>
                          <m:nor/>
                        </m:rPr>
                        <a:rPr lang="en-US" sz="3600" b="1" i="1" dirty="0">
                          <a:solidFill>
                            <a:srgbClr val="3333FF"/>
                          </a:solidFill>
                          <a:latin typeface="Arial" pitchFamily="34" charset="0"/>
                          <a:cs typeface="Arial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3600" b="1" i="1" dirty="0">
                          <a:solidFill>
                            <a:srgbClr val="9900FF"/>
                          </a:solidFill>
                          <a:latin typeface="Arial" pitchFamily="34" charset="0"/>
                          <a:cs typeface="Arial" pitchFamily="34" charset="0"/>
                        </a:rPr>
                        <m:t>c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>
          <p:sp>
            <p:nvSpPr>
              <p:cNvPr id="8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20" y="2694930"/>
                <a:ext cx="4394912" cy="73407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55600" y="3458029"/>
                <a:ext cx="7317965" cy="658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𝑫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36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sz="36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sz="36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36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ru-RU" sz="36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ru-RU" sz="36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𝟒𝟎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36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ru-RU" sz="36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𝟑𝟗</m:t>
                      </m:r>
                      <m:r>
                        <a:rPr lang="ru-RU" sz="36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ru-RU" sz="36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0" y="3458029"/>
                <a:ext cx="7317965" cy="6588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/>
              <p:cNvSpPr/>
              <p:nvPr/>
            </p:nvSpPr>
            <p:spPr>
              <a:xfrm>
                <a:off x="443812" y="4223548"/>
                <a:ext cx="140775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𝑫</m:t>
                      </m:r>
                      <m:r>
                        <m:rPr>
                          <m:nor/>
                        </m:rPr>
                        <a:rPr lang="ru-RU" sz="36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m:t>&lt;</m:t>
                      </m:r>
                      <m:r>
                        <m:rPr>
                          <m:nor/>
                        </m:rPr>
                        <a:rPr lang="ru-RU" sz="3600" b="1" i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12" y="4223548"/>
                <a:ext cx="1407758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465120" y="5015190"/>
            <a:ext cx="33877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Ответ: нет корней</a:t>
            </a:r>
            <a:endParaRPr lang="ru-RU" sz="2800" b="1" i="1" dirty="0">
              <a:solidFill>
                <a:schemeClr val="bg1"/>
              </a:solidFill>
              <a:latin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2661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ПРЕЗЕНТАЦИИ_шаблоны\Презентации_образцы\Доска\761_basic_pencil_ppt\Копия template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" y="0"/>
            <a:ext cx="91485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Заголовок 1"/>
              <p:cNvSpPr txBox="1">
                <a:spLocks/>
              </p:cNvSpPr>
              <p:nvPr/>
            </p:nvSpPr>
            <p:spPr>
              <a:xfrm>
                <a:off x="457200" y="274638"/>
                <a:ext cx="8229600" cy="1210146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ru-RU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Пример 3. Решите уравнение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36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𝟏𝟐</m:t>
                          </m:r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ru-RU" sz="3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r>
                        <a:rPr lang="ru-RU" sz="3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𝟕</m:t>
                      </m:r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/>
                        </a:rPr>
                        <m:t>𝒙</m:t>
                      </m:r>
                      <m:r>
                        <a:rPr lang="ru-RU" sz="3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r>
                        <a:rPr lang="ru-RU" sz="3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/>
                        </a:rPr>
                        <m:t>𝟎</m:t>
                      </m:r>
                      <m:r>
                        <a:rPr lang="ru-RU" sz="36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3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l"/>
                <a:endPara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4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74638"/>
                <a:ext cx="8229600" cy="1210146"/>
              </a:xfrm>
              <a:prstGeom prst="rect">
                <a:avLst/>
              </a:prstGeom>
              <a:blipFill rotWithShape="1">
                <a:blip r:embed="rId3"/>
                <a:stretch>
                  <a:fillRect l="-1481" t="-50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Заголовок 1"/>
              <p:cNvSpPr txBox="1">
                <a:spLocks/>
              </p:cNvSpPr>
              <p:nvPr/>
            </p:nvSpPr>
            <p:spPr>
              <a:xfrm>
                <a:off x="465120" y="1484784"/>
                <a:ext cx="6915192" cy="60507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ru-RU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Решение: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b="1" i="1" dirty="0" smtClean="0">
                        <a:solidFill>
                          <a:srgbClr val="3333FF"/>
                        </a:solidFill>
                        <a:latin typeface="Arial" pitchFamily="34" charset="0"/>
                        <a:cs typeface="Arial" pitchFamily="34" charset="0"/>
                      </a:rPr>
                      <m:t>a</m:t>
                    </m:r>
                    <m:r>
                      <a:rPr lang="en-US" sz="30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ru-RU" sz="3000" b="1" i="1" smtClean="0">
                        <a:solidFill>
                          <a:schemeClr val="bg1"/>
                        </a:solidFill>
                        <a:latin typeface="Cambria Math"/>
                      </a:rPr>
                      <m:t>𝟏𝟐</m:t>
                    </m:r>
                    <m:r>
                      <a:rPr lang="en-US" sz="3000" b="1" i="1" smtClean="0">
                        <a:solidFill>
                          <a:schemeClr val="bg1"/>
                        </a:solidFill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altLang="ru-RU" sz="3000" b="1" i="1" dirty="0">
                        <a:solidFill>
                          <a:srgbClr val="CC0066"/>
                        </a:solidFill>
                        <a:latin typeface="Verdana" pitchFamily="34" charset="0"/>
                      </a:rPr>
                      <m:t>b</m:t>
                    </m:r>
                    <m:r>
                      <a:rPr lang="en-US" sz="30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ru-RU" sz="3000" b="1" i="1" smtClean="0">
                        <a:solidFill>
                          <a:schemeClr val="bg1"/>
                        </a:solidFill>
                        <a:latin typeface="Cambria Math"/>
                      </a:rPr>
                      <m:t>𝟕</m:t>
                    </m:r>
                    <m:r>
                      <a:rPr lang="en-US" sz="3000" b="1" i="1" smtClean="0">
                        <a:solidFill>
                          <a:schemeClr val="bg1"/>
                        </a:solidFill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sz="3000" b="1" i="1" dirty="0">
                        <a:solidFill>
                          <a:srgbClr val="9900FF"/>
                        </a:solidFill>
                        <a:latin typeface="Arial" pitchFamily="34" charset="0"/>
                        <a:cs typeface="Arial" pitchFamily="34" charset="0"/>
                      </a:rPr>
                      <m:t>c</m:t>
                    </m:r>
                    <m:r>
                      <a:rPr lang="en-US" sz="30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ru-RU" sz="3000" b="1" i="1" smtClean="0">
                        <a:solidFill>
                          <a:schemeClr val="bg1"/>
                        </a:solidFill>
                        <a:latin typeface="Cambria Math"/>
                      </a:rPr>
                      <m:t>𝟏</m:t>
                    </m:r>
                  </m:oMath>
                </a14:m>
                <a:endParaRPr lang="ru-RU" sz="3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7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20" y="1484784"/>
                <a:ext cx="6915192" cy="605073"/>
              </a:xfrm>
              <a:prstGeom prst="rect">
                <a:avLst/>
              </a:prstGeom>
              <a:blipFill rotWithShape="1">
                <a:blip r:embed="rId4"/>
                <a:stretch>
                  <a:fillRect l="-1762" t="-6061" b="-181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Заголовок 1"/>
              <p:cNvSpPr txBox="1">
                <a:spLocks/>
              </p:cNvSpPr>
              <p:nvPr/>
            </p:nvSpPr>
            <p:spPr>
              <a:xfrm>
                <a:off x="485967" y="2082735"/>
                <a:ext cx="4394912" cy="73407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i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altLang="ru-RU" sz="2800" b="1" i="1" dirty="0">
                          <a:solidFill>
                            <a:srgbClr val="CC0066"/>
                          </a:solidFill>
                          <a:latin typeface="Verdana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ru-RU" altLang="ru-RU" sz="2800" b="1" i="1" baseline="30000" dirty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ru-RU" sz="2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m:t>– 4</m:t>
                      </m:r>
                      <m:r>
                        <m:rPr>
                          <m:nor/>
                        </m:rPr>
                        <a:rPr lang="en-US" sz="2800" b="1" i="1" dirty="0">
                          <a:solidFill>
                            <a:srgbClr val="3333FF"/>
                          </a:solidFill>
                          <a:latin typeface="Arial" pitchFamily="34" charset="0"/>
                          <a:cs typeface="Arial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800" b="1" i="1" dirty="0">
                          <a:solidFill>
                            <a:srgbClr val="9900FF"/>
                          </a:solidFill>
                          <a:latin typeface="Arial" pitchFamily="34" charset="0"/>
                          <a:cs typeface="Arial" pitchFamily="34" charset="0"/>
                        </a:rPr>
                        <m:t>c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8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67" y="2082735"/>
                <a:ext cx="4394912" cy="73407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87986" y="2564904"/>
                <a:ext cx="5681042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𝑫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𝟕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sz="28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𝟏𝟐</m:t>
                      </m:r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sz="28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28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𝟒𝟗</m:t>
                      </m:r>
                      <m:r>
                        <a:rPr lang="ru-RU" sz="28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ru-RU" sz="28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𝟒𝟖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28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ru-RU" sz="28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ru-RU" sz="28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86" y="2564904"/>
                <a:ext cx="5681042" cy="53296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/>
              <p:cNvSpPr/>
              <p:nvPr/>
            </p:nvSpPr>
            <p:spPr>
              <a:xfrm>
                <a:off x="426452" y="3167390"/>
                <a:ext cx="313743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𝑫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&gt;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ru-RU" sz="2800" b="1" dirty="0">
                    <a:solidFill>
                      <a:schemeClr val="bg1"/>
                    </a:solidFill>
                    <a:latin typeface="Arial" pitchFamily="34" charset="0"/>
                    <a:ea typeface="+mj-ea"/>
                    <a:cs typeface="Arial" pitchFamily="34" charset="0"/>
                  </a:rPr>
                  <a:t>, 2 </a:t>
                </a:r>
                <a:r>
                  <a:rPr lang="ru-RU" sz="2800" b="1" dirty="0" smtClean="0">
                    <a:solidFill>
                      <a:schemeClr val="bg1"/>
                    </a:solidFill>
                    <a:latin typeface="Arial" pitchFamily="34" charset="0"/>
                    <a:ea typeface="+mj-ea"/>
                    <a:cs typeface="Arial" pitchFamily="34" charset="0"/>
                  </a:rPr>
                  <a:t>корня:</a:t>
                </a:r>
                <a:endParaRPr lang="ru-RU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52" y="3167390"/>
                <a:ext cx="3137436" cy="523220"/>
              </a:xfrm>
              <a:prstGeom prst="rect">
                <a:avLst/>
              </a:prstGeom>
              <a:blipFill rotWithShape="1">
                <a:blip r:embed="rId7"/>
                <a:stretch>
                  <a:fillRect t="-11765" b="-3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206456" y="5802901"/>
                <a:ext cx="3000821" cy="8036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Ответ: </a:t>
                </a:r>
                <a14:m>
                  <m:oMath xmlns:m="http://schemas.openxmlformats.org/officeDocument/2006/math">
                    <m:r>
                      <a:rPr lang="ru-RU" sz="3200" b="1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sz="3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3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sz="3200" b="1">
                        <a:solidFill>
                          <a:schemeClr val="bg1"/>
                        </a:solidFill>
                        <a:latin typeface="Cambria Math"/>
                      </a:rPr>
                      <m:t>;</m:t>
                    </m:r>
                  </m:oMath>
                </a14:m>
                <a:r>
                  <a:rPr lang="ru-RU" sz="3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sz="3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3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ru-RU" sz="3200" b="1" i="0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ru-RU" sz="3200" b="1" i="1" dirty="0">
                  <a:solidFill>
                    <a:schemeClr val="bg1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56" y="5802901"/>
                <a:ext cx="3000821" cy="803682"/>
              </a:xfrm>
              <a:prstGeom prst="rect">
                <a:avLst/>
              </a:prstGeom>
              <a:blipFill rotWithShape="1">
                <a:blip r:embed="rId8"/>
                <a:stretch>
                  <a:fillRect l="-4268" b="-4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387986" y="3740323"/>
                <a:ext cx="8255978" cy="984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36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CC0066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600" b="1" i="1">
                            <a:solidFill>
                              <a:srgbClr val="CC0066"/>
                            </a:solidFill>
                            <a:latin typeface="Cambria Math"/>
                          </a:rPr>
                          <m:t>𝒃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36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𝑫</m:t>
                            </m:r>
                          </m:e>
                        </m:rad>
                      </m:num>
                      <m:den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rgbClr val="3333FF"/>
                            </a:solidFill>
                            <a:latin typeface="Cambria Math"/>
                          </a:rPr>
                          <m:t>𝒂</m:t>
                        </m:r>
                      </m:den>
                    </m:f>
                    <m:r>
                      <a:rPr lang="ru-RU" sz="3600" b="1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𝟕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36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36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rad>
                      </m:num>
                      <m:den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𝟏𝟐</m:t>
                        </m:r>
                      </m:den>
                    </m:f>
                    <m:r>
                      <a:rPr lang="ru-RU" sz="36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𝟕</m:t>
                        </m:r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𝟐𝟒</m:t>
                        </m:r>
                      </m:den>
                    </m:f>
                    <m:r>
                      <a:rPr lang="ru-RU" sz="36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𝟔</m:t>
                        </m:r>
                      </m:num>
                      <m:den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𝟐𝟒</m:t>
                        </m:r>
                      </m:den>
                    </m:f>
                    <m:r>
                      <a:rPr lang="ru-RU" sz="3600" b="1" i="1" smtClean="0">
                        <a:solidFill>
                          <a:schemeClr val="bg1"/>
                        </a:solidFill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sz="3600" b="1">
                        <a:solidFill>
                          <a:schemeClr val="bg1"/>
                        </a:solidFill>
                        <a:latin typeface="Cambria Math"/>
                      </a:rPr>
                      <m:t>;</m:t>
                    </m:r>
                  </m:oMath>
                </a14:m>
                <a:r>
                  <a:rPr lang="ru-RU" sz="36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3600" dirty="0"/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86" y="3740323"/>
                <a:ext cx="8255978" cy="98482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 11"/>
              <p:cNvSpPr/>
              <p:nvPr/>
            </p:nvSpPr>
            <p:spPr>
              <a:xfrm>
                <a:off x="426452" y="4877544"/>
                <a:ext cx="8255978" cy="984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36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CC0066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600" b="1" i="1">
                            <a:solidFill>
                              <a:srgbClr val="CC0066"/>
                            </a:solidFill>
                            <a:latin typeface="Cambria Math"/>
                          </a:rPr>
                          <m:t>𝒃</m:t>
                        </m:r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36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𝑫</m:t>
                            </m:r>
                          </m:e>
                        </m:rad>
                      </m:num>
                      <m:den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rgbClr val="3333FF"/>
                            </a:solidFill>
                            <a:latin typeface="Cambria Math"/>
                          </a:rPr>
                          <m:t>𝒂</m:t>
                        </m:r>
                      </m:den>
                    </m:f>
                    <m:r>
                      <a:rPr lang="ru-RU" sz="3600" b="1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𝟕</m:t>
                        </m:r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36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36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rad>
                      </m:num>
                      <m:den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𝟏𝟐</m:t>
                        </m:r>
                      </m:den>
                    </m:f>
                    <m:r>
                      <a:rPr lang="ru-RU" sz="36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𝟕</m:t>
                        </m:r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𝟐𝟒</m:t>
                        </m:r>
                      </m:den>
                    </m:f>
                    <m:r>
                      <a:rPr lang="ru-RU" sz="36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𝟐𝟒</m:t>
                        </m:r>
                      </m:den>
                    </m:f>
                    <m:r>
                      <a:rPr lang="ru-RU" sz="36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ru-RU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sz="3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3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3600" b="1">
                        <a:solidFill>
                          <a:schemeClr val="tx1"/>
                        </a:solidFill>
                        <a:latin typeface="Cambria Math"/>
                      </a:rPr>
                      <m:t>;</m:t>
                    </m:r>
                  </m:oMath>
                </a14:m>
                <a:r>
                  <a:rPr lang="ru-RU" sz="36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3600" dirty="0"/>
              </a:p>
            </p:txBody>
          </p:sp>
        </mc:Choice>
        <mc:Fallback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52" y="4877544"/>
                <a:ext cx="8255978" cy="98482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270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5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ПРЕЗЕНТАЦИИ_шаблоны\Презентации_образцы\Доска\761_basic_pencil_ppt\Копия template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" y="0"/>
            <a:ext cx="91485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Заголовок 1"/>
              <p:cNvSpPr txBox="1">
                <a:spLocks/>
              </p:cNvSpPr>
              <p:nvPr/>
            </p:nvSpPr>
            <p:spPr>
              <a:xfrm>
                <a:off x="457200" y="274638"/>
                <a:ext cx="8229600" cy="1210146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ru-RU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Пример 4. Решите уравнение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36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𝟕</m:t>
                          </m:r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ru-RU" sz="3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3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𝟐𝟓</m:t>
                      </m:r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/>
                        </a:rPr>
                        <m:t>𝒙</m:t>
                      </m:r>
                      <m:r>
                        <a:rPr lang="ru-RU" sz="3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r>
                        <a:rPr lang="ru-RU" sz="3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𝟐𝟑</m:t>
                      </m:r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/>
                        </a:rPr>
                        <m:t>𝟎</m:t>
                      </m:r>
                      <m:r>
                        <a:rPr lang="ru-RU" sz="36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3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l"/>
                <a:endPara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4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74638"/>
                <a:ext cx="8229600" cy="1210146"/>
              </a:xfrm>
              <a:prstGeom prst="rect">
                <a:avLst/>
              </a:prstGeom>
              <a:blipFill rotWithShape="1">
                <a:blip r:embed="rId3"/>
                <a:stretch>
                  <a:fillRect l="-1481" t="-50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Заголовок 1"/>
              <p:cNvSpPr txBox="1">
                <a:spLocks/>
              </p:cNvSpPr>
              <p:nvPr/>
            </p:nvSpPr>
            <p:spPr>
              <a:xfrm>
                <a:off x="465120" y="1484784"/>
                <a:ext cx="6915192" cy="1246367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ru-RU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Решение: </a:t>
                </a:r>
                <a:endParaRPr lang="ru-RU" sz="3000" b="1" i="1" dirty="0" smtClean="0">
                  <a:solidFill>
                    <a:srgbClr val="3333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1" i="1" dirty="0" smtClean="0">
                          <a:solidFill>
                            <a:srgbClr val="3333FF"/>
                          </a:solidFill>
                          <a:latin typeface="Arial" pitchFamily="34" charset="0"/>
                          <a:cs typeface="Arial" pitchFamily="34" charset="0"/>
                        </a:rPr>
                        <m:t>a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3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𝟕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,</m:t>
                      </m:r>
                      <m:r>
                        <m:rPr>
                          <m:nor/>
                        </m:rPr>
                        <a:rPr lang="en-US" altLang="ru-RU" sz="3600" b="1" i="1" dirty="0">
                          <a:solidFill>
                            <a:srgbClr val="CC0066"/>
                          </a:solidFill>
                          <a:latin typeface="Verdana" pitchFamily="34" charset="0"/>
                        </a:rPr>
                        <m:t>b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3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3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𝟐𝟓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,</m:t>
                      </m:r>
                      <m:r>
                        <m:rPr>
                          <m:nor/>
                        </m:rPr>
                        <a:rPr lang="en-US" sz="3600" b="1" i="1" dirty="0">
                          <a:solidFill>
                            <a:srgbClr val="9900FF"/>
                          </a:solidFill>
                          <a:latin typeface="Arial" pitchFamily="34" charset="0"/>
                          <a:cs typeface="Arial" pitchFamily="34" charset="0"/>
                        </a:rPr>
                        <m:t>c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3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𝟐𝟑</m:t>
                      </m:r>
                    </m:oMath>
                  </m:oMathPara>
                </a14:m>
                <a:endPara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7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20" y="1484784"/>
                <a:ext cx="6915192" cy="1246367"/>
              </a:xfrm>
              <a:prstGeom prst="rect">
                <a:avLst/>
              </a:prstGeom>
              <a:blipFill rotWithShape="1">
                <a:blip r:embed="rId4"/>
                <a:stretch>
                  <a:fillRect l="-1762" t="-49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Заголовок 1"/>
              <p:cNvSpPr txBox="1">
                <a:spLocks/>
              </p:cNvSpPr>
              <p:nvPr/>
            </p:nvSpPr>
            <p:spPr>
              <a:xfrm>
                <a:off x="485967" y="2731151"/>
                <a:ext cx="4394912" cy="73407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1" i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36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altLang="ru-RU" sz="3600" b="1" i="1" dirty="0">
                          <a:solidFill>
                            <a:srgbClr val="CC0066"/>
                          </a:solidFill>
                          <a:latin typeface="Verdana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ru-RU" altLang="ru-RU" sz="3600" b="1" i="1" baseline="30000" dirty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ru-RU" sz="36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m:t>– 4</m:t>
                      </m:r>
                      <m:r>
                        <m:rPr>
                          <m:nor/>
                        </m:rPr>
                        <a:rPr lang="en-US" sz="3600" b="1" i="1" dirty="0">
                          <a:solidFill>
                            <a:srgbClr val="3333FF"/>
                          </a:solidFill>
                          <a:latin typeface="Arial" pitchFamily="34" charset="0"/>
                          <a:cs typeface="Arial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3600" b="1" i="1" dirty="0">
                          <a:solidFill>
                            <a:srgbClr val="9900FF"/>
                          </a:solidFill>
                          <a:latin typeface="Arial" pitchFamily="34" charset="0"/>
                          <a:cs typeface="Arial" pitchFamily="34" charset="0"/>
                        </a:rPr>
                        <m:t>c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>
          <p:sp>
            <p:nvSpPr>
              <p:cNvPr id="8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67" y="2731151"/>
                <a:ext cx="4394912" cy="73407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55012" y="3410792"/>
                <a:ext cx="8399864" cy="595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𝑫</m:t>
                      </m:r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sz="32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ru-RU" sz="32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𝟐𝟓</m:t>
                              </m:r>
                            </m:e>
                          </m:d>
                        </m:e>
                        <m:sup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3200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sz="32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en-US" sz="3200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sz="32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𝟐𝟑</m:t>
                      </m:r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32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𝟔𝟐𝟓</m:t>
                      </m:r>
                      <m:r>
                        <a:rPr lang="ru-RU" sz="32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ru-RU" sz="32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𝟔𝟒𝟒</m:t>
                      </m:r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32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ru-RU" sz="32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𝟏𝟗</m:t>
                      </m:r>
                      <m:r>
                        <a:rPr lang="ru-RU" sz="32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ru-RU" sz="32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12" y="3410792"/>
                <a:ext cx="8399864" cy="5959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/>
              <p:cNvSpPr/>
              <p:nvPr/>
            </p:nvSpPr>
            <p:spPr>
              <a:xfrm>
                <a:off x="457200" y="4041938"/>
                <a:ext cx="379800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chemeClr val="bg1"/>
                        </a:solidFill>
                        <a:latin typeface="Cambria Math"/>
                      </a:rPr>
                      <m:t>𝑫</m:t>
                    </m:r>
                    <m:r>
                      <m:rPr>
                        <m:nor/>
                      </m:rPr>
                      <a:rPr lang="en-US" sz="3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m:t>&lt;</m:t>
                    </m:r>
                    <m:r>
                      <a:rPr lang="en-US" sz="3600" b="1" i="1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ru-RU" sz="3600" b="1" dirty="0">
                    <a:solidFill>
                      <a:schemeClr val="bg1"/>
                    </a:solidFill>
                    <a:latin typeface="Arial" pitchFamily="34" charset="0"/>
                    <a:ea typeface="+mj-ea"/>
                    <a:cs typeface="Arial" pitchFamily="34" charset="0"/>
                  </a:rPr>
                  <a:t>, </a:t>
                </a:r>
                <a:r>
                  <a:rPr lang="ru-RU" sz="2800" b="1" dirty="0" smtClean="0">
                    <a:solidFill>
                      <a:schemeClr val="bg1"/>
                    </a:solidFill>
                    <a:latin typeface="Arial" pitchFamily="34" charset="0"/>
                    <a:ea typeface="+mj-ea"/>
                    <a:cs typeface="Arial" pitchFamily="34" charset="0"/>
                  </a:rPr>
                  <a:t>нет корней</a:t>
                </a:r>
                <a:endParaRPr lang="ru-RU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041938"/>
                <a:ext cx="3798001" cy="646331"/>
              </a:xfrm>
              <a:prstGeom prst="rect">
                <a:avLst/>
              </a:prstGeom>
              <a:blipFill rotWithShape="1">
                <a:blip r:embed="rId7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387985" y="5529000"/>
            <a:ext cx="36605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Ответ: </a:t>
            </a:r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нет </a:t>
            </a: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корней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89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ПРЕЗЕНТАЦИИ_шаблоны\Презентации_образцы\Доска\761_basic_pencil_ppt\Копия template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" y="0"/>
            <a:ext cx="91485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Заголовок 1"/>
              <p:cNvSpPr txBox="1">
                <a:spLocks/>
              </p:cNvSpPr>
              <p:nvPr/>
            </p:nvSpPr>
            <p:spPr>
              <a:xfrm>
                <a:off x="457200" y="274638"/>
                <a:ext cx="8229600" cy="1210146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ru-RU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Пример 5. Решите уравнение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ru-RU" sz="3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3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𝟏𝟐</m:t>
                      </m:r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/>
                        </a:rPr>
                        <m:t>𝒙</m:t>
                      </m:r>
                      <m:r>
                        <a:rPr lang="ru-RU" sz="3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r>
                        <a:rPr lang="ru-RU" sz="3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𝟑𝟔</m:t>
                      </m:r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/>
                        </a:rPr>
                        <m:t>𝟎</m:t>
                      </m:r>
                      <m:r>
                        <a:rPr lang="ru-RU" sz="36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3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l"/>
                <a:endPara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4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74638"/>
                <a:ext cx="8229600" cy="1210146"/>
              </a:xfrm>
              <a:prstGeom prst="rect">
                <a:avLst/>
              </a:prstGeom>
              <a:blipFill rotWithShape="1">
                <a:blip r:embed="rId3"/>
                <a:stretch>
                  <a:fillRect l="-1481" t="-50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Заголовок 1"/>
              <p:cNvSpPr txBox="1">
                <a:spLocks/>
              </p:cNvSpPr>
              <p:nvPr/>
            </p:nvSpPr>
            <p:spPr>
              <a:xfrm>
                <a:off x="465120" y="1484784"/>
                <a:ext cx="6915192" cy="60507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ru-RU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Решение: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b="1" i="1" dirty="0" smtClean="0">
                        <a:solidFill>
                          <a:srgbClr val="3333FF"/>
                        </a:solidFill>
                        <a:latin typeface="Arial" pitchFamily="34" charset="0"/>
                        <a:cs typeface="Arial" pitchFamily="34" charset="0"/>
                      </a:rPr>
                      <m:t>a</m:t>
                    </m:r>
                    <m:r>
                      <a:rPr lang="en-US" sz="30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ru-RU" sz="3000" b="1" i="1" smtClean="0">
                        <a:solidFill>
                          <a:schemeClr val="bg1"/>
                        </a:solidFill>
                        <a:latin typeface="Cambria Math"/>
                      </a:rPr>
                      <m:t>𝟏</m:t>
                    </m:r>
                    <m:r>
                      <a:rPr lang="en-US" sz="3000" b="1" i="1" smtClean="0">
                        <a:solidFill>
                          <a:schemeClr val="bg1"/>
                        </a:solidFill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altLang="ru-RU" sz="3000" b="1" i="1" dirty="0">
                        <a:solidFill>
                          <a:srgbClr val="CC0066"/>
                        </a:solidFill>
                        <a:latin typeface="Verdana" pitchFamily="34" charset="0"/>
                      </a:rPr>
                      <m:t>b</m:t>
                    </m:r>
                    <m:r>
                      <a:rPr lang="en-US" sz="30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ru-RU" sz="3000" b="1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ru-RU" sz="3000" b="1" i="1" smtClean="0">
                        <a:solidFill>
                          <a:schemeClr val="bg1"/>
                        </a:solidFill>
                        <a:latin typeface="Cambria Math"/>
                      </a:rPr>
                      <m:t>𝟏𝟐</m:t>
                    </m:r>
                    <m:r>
                      <a:rPr lang="en-US" sz="3000" b="1" i="1" smtClean="0">
                        <a:solidFill>
                          <a:schemeClr val="bg1"/>
                        </a:solidFill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sz="3000" b="1" i="1" dirty="0">
                        <a:solidFill>
                          <a:srgbClr val="9900FF"/>
                        </a:solidFill>
                        <a:latin typeface="Arial" pitchFamily="34" charset="0"/>
                        <a:cs typeface="Arial" pitchFamily="34" charset="0"/>
                      </a:rPr>
                      <m:t>c</m:t>
                    </m:r>
                    <m:r>
                      <a:rPr lang="en-US" sz="30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ru-RU" sz="3000" b="1" i="1" smtClean="0">
                        <a:solidFill>
                          <a:schemeClr val="bg1"/>
                        </a:solidFill>
                        <a:latin typeface="Cambria Math"/>
                      </a:rPr>
                      <m:t>𝟑𝟔</m:t>
                    </m:r>
                  </m:oMath>
                </a14:m>
                <a:endParaRPr lang="ru-RU" sz="3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7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20" y="1484784"/>
                <a:ext cx="6915192" cy="605073"/>
              </a:xfrm>
              <a:prstGeom prst="rect">
                <a:avLst/>
              </a:prstGeom>
              <a:blipFill rotWithShape="1">
                <a:blip r:embed="rId4"/>
                <a:stretch>
                  <a:fillRect l="-1762" t="-6061" b="-181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Заголовок 1"/>
              <p:cNvSpPr txBox="1">
                <a:spLocks/>
              </p:cNvSpPr>
              <p:nvPr/>
            </p:nvSpPr>
            <p:spPr>
              <a:xfrm>
                <a:off x="485967" y="2082735"/>
                <a:ext cx="4394912" cy="73407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i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altLang="ru-RU" sz="2800" b="1" i="1" dirty="0">
                          <a:solidFill>
                            <a:srgbClr val="CC0066"/>
                          </a:solidFill>
                          <a:latin typeface="Verdana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ru-RU" altLang="ru-RU" sz="2800" b="1" i="1" baseline="30000" dirty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ru-RU" sz="2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m:t>– 4</m:t>
                      </m:r>
                      <m:r>
                        <m:rPr>
                          <m:nor/>
                        </m:rPr>
                        <a:rPr lang="en-US" sz="2800" b="1" i="1" dirty="0">
                          <a:solidFill>
                            <a:srgbClr val="3333FF"/>
                          </a:solidFill>
                          <a:latin typeface="Arial" pitchFamily="34" charset="0"/>
                          <a:cs typeface="Arial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800" b="1" i="1" dirty="0">
                          <a:solidFill>
                            <a:srgbClr val="9900FF"/>
                          </a:solidFill>
                          <a:latin typeface="Arial" pitchFamily="34" charset="0"/>
                          <a:cs typeface="Arial" pitchFamily="34" charset="0"/>
                        </a:rPr>
                        <m:t>c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8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67" y="2082735"/>
                <a:ext cx="4394912" cy="73407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87986" y="2564904"/>
                <a:ext cx="6891182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𝑫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sz="28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ru-RU" sz="28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𝟏𝟐</m:t>
                              </m:r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sz="28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sz="28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𝟑𝟔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28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𝟏𝟒𝟒</m:t>
                      </m:r>
                      <m:r>
                        <a:rPr lang="ru-RU" sz="28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ru-RU" sz="28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𝟏𝟒𝟒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28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ru-RU" sz="28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ru-RU" sz="28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86" y="2564904"/>
                <a:ext cx="6891182" cy="53296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/>
              <p:cNvSpPr/>
              <p:nvPr/>
            </p:nvSpPr>
            <p:spPr>
              <a:xfrm>
                <a:off x="426452" y="3167390"/>
                <a:ext cx="313743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𝑫</m:t>
                    </m:r>
                    <m:r>
                      <a:rPr lang="ru-RU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ru-RU" sz="2800" b="1" dirty="0">
                    <a:solidFill>
                      <a:schemeClr val="bg1"/>
                    </a:solidFill>
                    <a:latin typeface="Arial" pitchFamily="34" charset="0"/>
                    <a:ea typeface="+mj-ea"/>
                    <a:cs typeface="Arial" pitchFamily="34" charset="0"/>
                  </a:rPr>
                  <a:t>, </a:t>
                </a:r>
                <a:r>
                  <a:rPr lang="ru-RU" sz="2800" b="1" dirty="0" smtClean="0">
                    <a:solidFill>
                      <a:schemeClr val="bg1"/>
                    </a:solidFill>
                    <a:latin typeface="Arial" pitchFamily="34" charset="0"/>
                    <a:ea typeface="+mj-ea"/>
                    <a:cs typeface="Arial" pitchFamily="34" charset="0"/>
                  </a:rPr>
                  <a:t>1 корень:</a:t>
                </a:r>
                <a:endParaRPr lang="ru-RU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52" y="3167390"/>
                <a:ext cx="3137436" cy="523220"/>
              </a:xfrm>
              <a:prstGeom prst="rect">
                <a:avLst/>
              </a:prstGeom>
              <a:blipFill rotWithShape="1">
                <a:blip r:embed="rId7"/>
                <a:stretch>
                  <a:fillRect t="-11765" b="-3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492680" y="5523611"/>
            <a:ext cx="1747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Ответ: 6.</a:t>
            </a:r>
            <a:endParaRPr lang="ru-RU" sz="3200" b="1" i="1" dirty="0">
              <a:solidFill>
                <a:schemeClr val="bg1"/>
              </a:solidFill>
              <a:latin typeface="Cambria Math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387986" y="3740323"/>
                <a:ext cx="7558672" cy="12577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600" b="1" i="1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𝒃</m:t>
                          </m:r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36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𝑫</m:t>
                              </m:r>
                            </m:e>
                          </m:rad>
                        </m:num>
                        <m:den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3600" b="1" i="1">
                              <a:solidFill>
                                <a:srgbClr val="3333FF"/>
                              </a:solidFill>
                              <a:latin typeface="Cambria Math"/>
                            </a:rPr>
                            <m:t>𝒂</m:t>
                          </m:r>
                        </m:den>
                      </m:f>
                      <m:r>
                        <a:rPr lang="ru-RU" sz="36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6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−(−</m:t>
                          </m:r>
                          <m:r>
                            <a:rPr lang="ru-RU" sz="36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𝟏𝟐</m:t>
                          </m:r>
                          <m:r>
                            <a:rPr lang="ru-RU" sz="36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) 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ru-RU" sz="36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den>
                      </m:f>
                      <m:r>
                        <a:rPr lang="ru-RU" sz="3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6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6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𝟏𝟐</m:t>
                          </m:r>
                        </m:num>
                        <m:den>
                          <m:r>
                            <a:rPr lang="ru-RU" sz="36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ru-RU" sz="3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3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86" y="3740323"/>
                <a:ext cx="7558672" cy="125778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046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ПРЕЗЕНТАЦИИ_шаблоны\Презентации_образцы\Доска\761_basic_pencil_ppt\Копия template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" y="0"/>
            <a:ext cx="91485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Заголовок 1"/>
              <p:cNvSpPr txBox="1">
                <a:spLocks/>
              </p:cNvSpPr>
              <p:nvPr/>
            </p:nvSpPr>
            <p:spPr>
              <a:xfrm>
                <a:off x="457200" y="274638"/>
                <a:ext cx="8229600" cy="1210146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ru-RU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Пример 6. Решите уравнение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ru-RU" sz="3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3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/>
                        </a:rPr>
                        <m:t>𝒙</m:t>
                      </m:r>
                      <m:r>
                        <a:rPr lang="ru-RU" sz="3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3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𝟐𝟏</m:t>
                      </m:r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/>
                        </a:rPr>
                        <m:t>𝟎</m:t>
                      </m:r>
                      <m:r>
                        <a:rPr lang="ru-RU" sz="36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3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l"/>
                <a:endPara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4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74638"/>
                <a:ext cx="8229600" cy="1210146"/>
              </a:xfrm>
              <a:prstGeom prst="rect">
                <a:avLst/>
              </a:prstGeom>
              <a:blipFill rotWithShape="1">
                <a:blip r:embed="rId3"/>
                <a:stretch>
                  <a:fillRect l="-1481" t="-50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Заголовок 1"/>
              <p:cNvSpPr txBox="1">
                <a:spLocks/>
              </p:cNvSpPr>
              <p:nvPr/>
            </p:nvSpPr>
            <p:spPr>
              <a:xfrm>
                <a:off x="465120" y="1484784"/>
                <a:ext cx="6915192" cy="60507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ru-RU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Решение: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b="1" i="1" dirty="0" smtClean="0">
                        <a:solidFill>
                          <a:srgbClr val="3333FF"/>
                        </a:solidFill>
                        <a:latin typeface="Arial" pitchFamily="34" charset="0"/>
                        <a:cs typeface="Arial" pitchFamily="34" charset="0"/>
                      </a:rPr>
                      <m:t>a</m:t>
                    </m:r>
                    <m:r>
                      <a:rPr lang="en-US" sz="30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ru-RU" sz="3000" b="1" i="1" smtClean="0">
                        <a:solidFill>
                          <a:schemeClr val="bg1"/>
                        </a:solidFill>
                        <a:latin typeface="Cambria Math"/>
                      </a:rPr>
                      <m:t>𝟏</m:t>
                    </m:r>
                    <m:r>
                      <a:rPr lang="en-US" sz="3000" b="1" i="1" smtClean="0">
                        <a:solidFill>
                          <a:schemeClr val="bg1"/>
                        </a:solidFill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altLang="ru-RU" sz="3000" b="1" i="1" dirty="0">
                        <a:solidFill>
                          <a:srgbClr val="CC0066"/>
                        </a:solidFill>
                        <a:latin typeface="Verdana" pitchFamily="34" charset="0"/>
                      </a:rPr>
                      <m:t>b</m:t>
                    </m:r>
                    <m:r>
                      <a:rPr lang="en-US" sz="30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ru-RU" sz="3000" b="1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ru-RU" sz="3000" b="1" i="1" smtClean="0">
                        <a:solidFill>
                          <a:schemeClr val="bg1"/>
                        </a:solidFill>
                        <a:latin typeface="Cambria Math"/>
                      </a:rPr>
                      <m:t>𝟒</m:t>
                    </m:r>
                    <m:r>
                      <a:rPr lang="en-US" sz="3000" b="1" i="1" smtClean="0">
                        <a:solidFill>
                          <a:schemeClr val="bg1"/>
                        </a:solidFill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sz="3000" b="1" i="1" dirty="0">
                        <a:solidFill>
                          <a:srgbClr val="9900FF"/>
                        </a:solidFill>
                        <a:latin typeface="Arial" pitchFamily="34" charset="0"/>
                        <a:cs typeface="Arial" pitchFamily="34" charset="0"/>
                      </a:rPr>
                      <m:t>c</m:t>
                    </m:r>
                    <m:r>
                      <a:rPr lang="en-US" sz="30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ru-RU" sz="3000" b="1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ru-RU" sz="3000" b="1" i="1" smtClean="0">
                        <a:solidFill>
                          <a:schemeClr val="bg1"/>
                        </a:solidFill>
                        <a:latin typeface="Cambria Math"/>
                      </a:rPr>
                      <m:t>𝟐𝟏</m:t>
                    </m:r>
                  </m:oMath>
                </a14:m>
                <a:endParaRPr lang="ru-RU" sz="3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7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20" y="1484784"/>
                <a:ext cx="6915192" cy="605073"/>
              </a:xfrm>
              <a:prstGeom prst="rect">
                <a:avLst/>
              </a:prstGeom>
              <a:blipFill rotWithShape="1">
                <a:blip r:embed="rId4"/>
                <a:stretch>
                  <a:fillRect l="-1762" t="-6061" b="-181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Заголовок 1"/>
              <p:cNvSpPr txBox="1">
                <a:spLocks/>
              </p:cNvSpPr>
              <p:nvPr/>
            </p:nvSpPr>
            <p:spPr>
              <a:xfrm>
                <a:off x="485967" y="2082735"/>
                <a:ext cx="4394912" cy="73407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i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altLang="ru-RU" sz="2800" b="1" i="1" dirty="0">
                          <a:solidFill>
                            <a:srgbClr val="CC0066"/>
                          </a:solidFill>
                          <a:latin typeface="Verdana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ru-RU" altLang="ru-RU" sz="2800" b="1" i="1" baseline="30000" dirty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ru-RU" sz="2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m:t>– 4</m:t>
                      </m:r>
                      <m:r>
                        <m:rPr>
                          <m:nor/>
                        </m:rPr>
                        <a:rPr lang="en-US" sz="2800" b="1" i="1" dirty="0">
                          <a:solidFill>
                            <a:srgbClr val="3333FF"/>
                          </a:solidFill>
                          <a:latin typeface="Arial" pitchFamily="34" charset="0"/>
                          <a:cs typeface="Arial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800" b="1" i="1" dirty="0">
                          <a:solidFill>
                            <a:srgbClr val="9900FF"/>
                          </a:solidFill>
                          <a:latin typeface="Arial" pitchFamily="34" charset="0"/>
                          <a:cs typeface="Arial" pitchFamily="34" charset="0"/>
                        </a:rPr>
                        <m:t>c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8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67" y="2082735"/>
                <a:ext cx="4394912" cy="73407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87986" y="2564904"/>
                <a:ext cx="7242111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𝑫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sz="28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ru-RU" sz="28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sz="28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ru-RU" sz="28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8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ru-RU" sz="28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𝟐𝟏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28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𝟏𝟔</m:t>
                      </m:r>
                      <m:r>
                        <a:rPr lang="ru-RU" sz="28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ru-RU" sz="28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𝟖𝟒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28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𝟏𝟎𝟎</m:t>
                      </m:r>
                      <m:r>
                        <a:rPr lang="ru-RU" sz="28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ru-RU" sz="28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86" y="2564904"/>
                <a:ext cx="7242111" cy="53296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/>
              <p:cNvSpPr/>
              <p:nvPr/>
            </p:nvSpPr>
            <p:spPr>
              <a:xfrm>
                <a:off x="426452" y="3167390"/>
                <a:ext cx="313743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𝑫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&gt;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ru-RU" sz="2800" b="1" dirty="0">
                    <a:solidFill>
                      <a:schemeClr val="bg1"/>
                    </a:solidFill>
                    <a:latin typeface="Arial" pitchFamily="34" charset="0"/>
                    <a:ea typeface="+mj-ea"/>
                    <a:cs typeface="Arial" pitchFamily="34" charset="0"/>
                  </a:rPr>
                  <a:t>, 2 </a:t>
                </a:r>
                <a:r>
                  <a:rPr lang="ru-RU" sz="2800" b="1" dirty="0" smtClean="0">
                    <a:solidFill>
                      <a:schemeClr val="bg1"/>
                    </a:solidFill>
                    <a:latin typeface="Arial" pitchFamily="34" charset="0"/>
                    <a:ea typeface="+mj-ea"/>
                    <a:cs typeface="Arial" pitchFamily="34" charset="0"/>
                  </a:rPr>
                  <a:t>корня:</a:t>
                </a:r>
                <a:endParaRPr lang="ru-RU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52" y="3167390"/>
                <a:ext cx="3137436" cy="523220"/>
              </a:xfrm>
              <a:prstGeom prst="rect">
                <a:avLst/>
              </a:prstGeom>
              <a:blipFill rotWithShape="1">
                <a:blip r:embed="rId7"/>
                <a:stretch>
                  <a:fillRect t="-11765" b="-3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206456" y="5802901"/>
                <a:ext cx="250703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Ответ: </a:t>
                </a:r>
                <a14:m>
                  <m:oMath xmlns:m="http://schemas.openxmlformats.org/officeDocument/2006/math">
                    <m:r>
                      <a:rPr lang="ru-RU" sz="3200" b="1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ru-RU" sz="3200" b="1" i="1" smtClean="0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ru-RU" sz="3200" b="1" i="0" smtClean="0">
                        <a:solidFill>
                          <a:schemeClr val="bg1"/>
                        </a:solidFill>
                        <a:latin typeface="Cambria Math"/>
                      </a:rPr>
                      <m:t>;</m:t>
                    </m:r>
                    <m:r>
                      <a:rPr lang="ru-RU" sz="3200" b="1" i="0" smtClean="0">
                        <a:solidFill>
                          <a:schemeClr val="bg1"/>
                        </a:solidFill>
                        <a:latin typeface="Cambria Math"/>
                      </a:rPr>
                      <m:t>𝟕</m:t>
                    </m:r>
                    <m:r>
                      <a:rPr lang="ru-RU" sz="3200" b="1" i="0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ru-RU" sz="3200" b="1" i="1" dirty="0">
                  <a:solidFill>
                    <a:schemeClr val="bg1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56" y="5802901"/>
                <a:ext cx="2507033" cy="584775"/>
              </a:xfrm>
              <a:prstGeom prst="rect">
                <a:avLst/>
              </a:prstGeom>
              <a:blipFill rotWithShape="1">
                <a:blip r:embed="rId8"/>
                <a:stretch>
                  <a:fillRect l="-5109" t="-2083" b="-260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243540" y="3740323"/>
                <a:ext cx="8672759" cy="9834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36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CC0066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600" b="1" i="1">
                            <a:solidFill>
                              <a:srgbClr val="CC0066"/>
                            </a:solidFill>
                            <a:latin typeface="Cambria Math"/>
                          </a:rPr>
                          <m:t>𝒃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36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𝑫</m:t>
                            </m:r>
                          </m:e>
                        </m:rad>
                      </m:num>
                      <m:den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rgbClr val="3333FF"/>
                            </a:solidFill>
                            <a:latin typeface="Cambria Math"/>
                          </a:rPr>
                          <m:t>𝒂</m:t>
                        </m:r>
                      </m:den>
                    </m:f>
                    <m:r>
                      <a:rPr lang="ru-RU" sz="3600" b="1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−(−</m:t>
                        </m:r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)+</m:t>
                        </m:r>
                        <m:rad>
                          <m:radPr>
                            <m:degHide m:val="on"/>
                            <m:ctrlPr>
                              <a:rPr lang="en-US" sz="36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36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𝟏𝟎𝟎</m:t>
                            </m:r>
                          </m:e>
                        </m:rad>
                      </m:num>
                      <m:den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den>
                    </m:f>
                    <m:r>
                      <a:rPr lang="ru-RU" sz="36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𝟏𝟎</m:t>
                        </m:r>
                      </m:num>
                      <m:den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ru-RU" sz="36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𝟏𝟒</m:t>
                        </m:r>
                      </m:num>
                      <m:den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ru-RU" sz="36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ru-RU" sz="3600" b="1" i="1" smtClean="0">
                        <a:solidFill>
                          <a:schemeClr val="bg1"/>
                        </a:solidFill>
                        <a:latin typeface="Cambria Math"/>
                      </a:rPr>
                      <m:t>𝟕</m:t>
                    </m:r>
                    <m:r>
                      <a:rPr lang="en-US" sz="3600" b="1">
                        <a:solidFill>
                          <a:schemeClr val="bg1"/>
                        </a:solidFill>
                        <a:latin typeface="Cambria Math"/>
                      </a:rPr>
                      <m:t>;</m:t>
                    </m:r>
                  </m:oMath>
                </a14:m>
                <a:r>
                  <a:rPr lang="ru-RU" sz="36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3600" dirty="0"/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40" y="3740323"/>
                <a:ext cx="8672759" cy="98347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Прямоугольник 13"/>
              <p:cNvSpPr/>
              <p:nvPr/>
            </p:nvSpPr>
            <p:spPr>
              <a:xfrm>
                <a:off x="206456" y="4819427"/>
                <a:ext cx="9061455" cy="9834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36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CC0066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600" b="1" i="1">
                            <a:solidFill>
                              <a:srgbClr val="CC0066"/>
                            </a:solidFill>
                            <a:latin typeface="Cambria Math"/>
                          </a:rPr>
                          <m:t>𝒃</m:t>
                        </m:r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36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𝑫</m:t>
                            </m:r>
                          </m:e>
                        </m:rad>
                      </m:num>
                      <m:den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rgbClr val="3333FF"/>
                            </a:solidFill>
                            <a:latin typeface="Cambria Math"/>
                          </a:rPr>
                          <m:t>𝒂</m:t>
                        </m:r>
                      </m:den>
                    </m:f>
                    <m:r>
                      <a:rPr lang="ru-RU" sz="3600" b="1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ru-RU" sz="36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36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ru-RU" sz="36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𝟒</m:t>
                            </m:r>
                          </m:e>
                        </m:d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36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36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𝟏𝟎𝟎</m:t>
                            </m:r>
                          </m:e>
                        </m:rad>
                      </m:num>
                      <m:den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den>
                    </m:f>
                    <m:r>
                      <a:rPr lang="ru-RU" sz="36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𝟏𝟎</m:t>
                        </m:r>
                      </m:num>
                      <m:den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ru-RU" sz="36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𝟔</m:t>
                        </m:r>
                      </m:num>
                      <m:den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ru-RU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=−</m:t>
                    </m:r>
                    <m:r>
                      <a:rPr lang="ru-RU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𝟑</m:t>
                    </m:r>
                    <m:r>
                      <a:rPr lang="en-US" sz="3600" b="1">
                        <a:solidFill>
                          <a:schemeClr val="bg1"/>
                        </a:solidFill>
                        <a:latin typeface="Cambria Math"/>
                      </a:rPr>
                      <m:t>;</m:t>
                    </m:r>
                  </m:oMath>
                </a14:m>
                <a:r>
                  <a:rPr lang="ru-RU" sz="36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3600" dirty="0"/>
              </a:p>
            </p:txBody>
          </p:sp>
        </mc:Choice>
        <mc:Fallback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56" y="4819427"/>
                <a:ext cx="9061455" cy="98347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179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5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ПРЕЗЕНТАЦИИ_шаблоны\Презентации_образцы\Доска\761_basic_pencil_ppt\Копия template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" y="0"/>
            <a:ext cx="91485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Заголовок 1"/>
              <p:cNvSpPr txBox="1">
                <a:spLocks/>
              </p:cNvSpPr>
              <p:nvPr/>
            </p:nvSpPr>
            <p:spPr>
              <a:xfrm>
                <a:off x="370115" y="245609"/>
                <a:ext cx="8229600" cy="1002619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ru-RU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Пример 7. Решите уравнение 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𝟏𝟎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ru-RU" sz="2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r>
                        <a:rPr lang="ru-RU" sz="2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𝟑𝟎</m:t>
                      </m:r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/>
                        </a:rPr>
                        <m:t>𝒙</m:t>
                      </m:r>
                      <m:r>
                        <a:rPr lang="ru-RU" sz="2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r>
                        <a:rPr lang="ru-RU" sz="2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𝟐𝟎</m:t>
                      </m:r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/>
                        </a:rPr>
                        <m:t>𝟎</m:t>
                      </m:r>
                      <m:r>
                        <a:rPr lang="ru-RU" sz="28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l"/>
                <a:endPara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4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5" y="245609"/>
                <a:ext cx="8229600" cy="1002619"/>
              </a:xfrm>
              <a:prstGeom prst="rect">
                <a:avLst/>
              </a:prstGeom>
              <a:blipFill rotWithShape="1">
                <a:blip r:embed="rId3"/>
                <a:stretch>
                  <a:fillRect l="-1556" t="-60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Заголовок 1"/>
              <p:cNvSpPr txBox="1">
                <a:spLocks/>
              </p:cNvSpPr>
              <p:nvPr/>
            </p:nvSpPr>
            <p:spPr>
              <a:xfrm>
                <a:off x="384366" y="1195625"/>
                <a:ext cx="8221680" cy="923461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ru-RU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Решение: сократим все коэффициенты на 10: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𝟏𝟎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ru-RU" sz="2800" b="1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r>
                        <a:rPr lang="ru-RU" sz="2800" b="1" i="1">
                          <a:solidFill>
                            <a:schemeClr val="bg1"/>
                          </a:solidFill>
                          <a:latin typeface="Cambria Math"/>
                        </a:rPr>
                        <m:t>𝟑𝟎</m:t>
                      </m:r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/>
                        </a:rPr>
                        <m:t>𝒙</m:t>
                      </m:r>
                      <m:r>
                        <a:rPr lang="ru-RU" sz="2800" b="1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r>
                        <a:rPr lang="ru-RU" sz="2800" b="1" i="1">
                          <a:solidFill>
                            <a:schemeClr val="bg1"/>
                          </a:solidFill>
                          <a:latin typeface="Cambria Math"/>
                        </a:rPr>
                        <m:t>𝟐𝟎</m:t>
                      </m:r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7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66" y="1195625"/>
                <a:ext cx="8221680" cy="923461"/>
              </a:xfrm>
              <a:prstGeom prst="rect">
                <a:avLst/>
              </a:prstGeom>
              <a:blipFill rotWithShape="1">
                <a:blip r:embed="rId4"/>
                <a:stretch>
                  <a:fillRect l="-1112" t="-46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Заголовок 1"/>
              <p:cNvSpPr txBox="1">
                <a:spLocks/>
              </p:cNvSpPr>
              <p:nvPr/>
            </p:nvSpPr>
            <p:spPr>
              <a:xfrm>
                <a:off x="352461" y="2647603"/>
                <a:ext cx="4394912" cy="558865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i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altLang="ru-RU" sz="2800" b="1" i="1" dirty="0">
                          <a:solidFill>
                            <a:srgbClr val="CC0066"/>
                          </a:solidFill>
                          <a:latin typeface="Verdana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ru-RU" altLang="ru-RU" sz="2800" b="1" i="1" baseline="30000" dirty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ru-RU" sz="2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m:t>– 4</m:t>
                      </m:r>
                      <m:r>
                        <m:rPr>
                          <m:nor/>
                        </m:rPr>
                        <a:rPr lang="en-US" sz="2800" b="1" i="1" dirty="0">
                          <a:solidFill>
                            <a:srgbClr val="3333FF"/>
                          </a:solidFill>
                          <a:latin typeface="Arial" pitchFamily="34" charset="0"/>
                          <a:cs typeface="Arial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800" b="1" i="1" dirty="0">
                          <a:solidFill>
                            <a:srgbClr val="9900FF"/>
                          </a:solidFill>
                          <a:latin typeface="Arial" pitchFamily="34" charset="0"/>
                          <a:cs typeface="Arial" pitchFamily="34" charset="0"/>
                        </a:rPr>
                        <m:t>c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8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61" y="2647603"/>
                <a:ext cx="4394912" cy="5588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71871" y="3159989"/>
                <a:ext cx="5036635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𝑫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sz="28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sz="28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28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𝟗</m:t>
                      </m:r>
                      <m:r>
                        <a:rPr lang="ru-RU" sz="28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ru-RU" sz="28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𝟖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28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ru-RU" sz="28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ru-RU" sz="28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71" y="3159989"/>
                <a:ext cx="5036635" cy="53296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/>
              <p:cNvSpPr/>
              <p:nvPr/>
            </p:nvSpPr>
            <p:spPr>
              <a:xfrm>
                <a:off x="310338" y="3689904"/>
                <a:ext cx="313743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𝑫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&gt;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ru-RU" sz="2800" b="1" dirty="0">
                    <a:solidFill>
                      <a:schemeClr val="bg1"/>
                    </a:solidFill>
                    <a:latin typeface="Arial" pitchFamily="34" charset="0"/>
                    <a:ea typeface="+mj-ea"/>
                    <a:cs typeface="Arial" pitchFamily="34" charset="0"/>
                  </a:rPr>
                  <a:t>, 2 </a:t>
                </a:r>
                <a:r>
                  <a:rPr lang="ru-RU" sz="2800" b="1" dirty="0" smtClean="0">
                    <a:solidFill>
                      <a:schemeClr val="bg1"/>
                    </a:solidFill>
                    <a:latin typeface="Arial" pitchFamily="34" charset="0"/>
                    <a:ea typeface="+mj-ea"/>
                    <a:cs typeface="Arial" pitchFamily="34" charset="0"/>
                  </a:rPr>
                  <a:t>корня:</a:t>
                </a:r>
                <a:endParaRPr lang="ru-RU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38" y="3689904"/>
                <a:ext cx="3137436" cy="523220"/>
              </a:xfrm>
              <a:prstGeom prst="rect">
                <a:avLst/>
              </a:prstGeom>
              <a:blipFill rotWithShape="1">
                <a:blip r:embed="rId7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384366" y="6028942"/>
                <a:ext cx="281320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Ответ: </a:t>
                </a:r>
                <a14:m>
                  <m:oMath xmlns:m="http://schemas.openxmlformats.org/officeDocument/2006/math">
                    <m:r>
                      <a:rPr lang="ru-RU" sz="3200" b="1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ru-RU" sz="3200" b="1" i="1" smtClean="0">
                        <a:solidFill>
                          <a:schemeClr val="bg1"/>
                        </a:solidFill>
                        <a:latin typeface="Cambria Math"/>
                      </a:rPr>
                      <m:t>𝟐</m:t>
                    </m:r>
                    <m:r>
                      <a:rPr lang="ru-RU" sz="3200" b="1" i="0" smtClean="0">
                        <a:solidFill>
                          <a:schemeClr val="bg1"/>
                        </a:solidFill>
                        <a:latin typeface="Cambria Math"/>
                      </a:rPr>
                      <m:t>;−</m:t>
                    </m:r>
                    <m:r>
                      <a:rPr lang="ru-RU" sz="3200" b="1" i="0" smtClean="0">
                        <a:solidFill>
                          <a:schemeClr val="bg1"/>
                        </a:solidFill>
                        <a:latin typeface="Cambria Math"/>
                      </a:rPr>
                      <m:t>𝟏</m:t>
                    </m:r>
                    <m:r>
                      <a:rPr lang="ru-RU" sz="3200" b="1" i="0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ru-RU" sz="3200" b="1" i="1" dirty="0">
                  <a:solidFill>
                    <a:schemeClr val="bg1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66" y="6028942"/>
                <a:ext cx="2813206" cy="584775"/>
              </a:xfrm>
              <a:prstGeom prst="rect">
                <a:avLst/>
              </a:prstGeom>
              <a:blipFill rotWithShape="1">
                <a:blip r:embed="rId8"/>
                <a:stretch>
                  <a:fillRect l="-4329" t="-2083" b="-260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403197" y="4088666"/>
                <a:ext cx="8175828" cy="984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36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CC0066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600" b="1" i="1">
                            <a:solidFill>
                              <a:srgbClr val="CC0066"/>
                            </a:solidFill>
                            <a:latin typeface="Cambria Math"/>
                          </a:rPr>
                          <m:t>𝒃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36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𝑫</m:t>
                            </m:r>
                          </m:e>
                        </m:rad>
                      </m:num>
                      <m:den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rgbClr val="3333FF"/>
                            </a:solidFill>
                            <a:latin typeface="Cambria Math"/>
                          </a:rPr>
                          <m:t>𝒂</m:t>
                        </m:r>
                      </m:den>
                    </m:f>
                    <m:r>
                      <a:rPr lang="ru-RU" sz="3600" b="1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36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36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rad>
                      </m:num>
                      <m:den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den>
                    </m:f>
                    <m:r>
                      <a:rPr lang="ru-RU" sz="36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ru-RU" sz="36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ru-RU" sz="36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ru-RU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ru-RU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  <m:r>
                      <a:rPr lang="en-US" sz="3600" b="1">
                        <a:solidFill>
                          <a:schemeClr val="bg1"/>
                        </a:solidFill>
                        <a:latin typeface="Cambria Math"/>
                      </a:rPr>
                      <m:t>;</m:t>
                    </m:r>
                  </m:oMath>
                </a14:m>
                <a:r>
                  <a:rPr lang="ru-RU" sz="36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3600" dirty="0"/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97" y="4088666"/>
                <a:ext cx="8175828" cy="98482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 11"/>
              <p:cNvSpPr/>
              <p:nvPr/>
            </p:nvSpPr>
            <p:spPr>
              <a:xfrm>
                <a:off x="402768" y="5060212"/>
                <a:ext cx="8175828" cy="984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36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CC0066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600" b="1" i="1">
                            <a:solidFill>
                              <a:srgbClr val="CC0066"/>
                            </a:solidFill>
                            <a:latin typeface="Cambria Math"/>
                          </a:rPr>
                          <m:t>𝒃</m:t>
                        </m:r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36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𝑫</m:t>
                            </m:r>
                          </m:e>
                        </m:rad>
                      </m:num>
                      <m:den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rgbClr val="3333FF"/>
                            </a:solidFill>
                            <a:latin typeface="Cambria Math"/>
                          </a:rPr>
                          <m:t>𝒂</m:t>
                        </m:r>
                      </m:den>
                    </m:f>
                    <m:r>
                      <a:rPr lang="ru-RU" sz="3600" b="1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36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36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rad>
                      </m:num>
                      <m:den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den>
                    </m:f>
                    <m:r>
                      <a:rPr lang="ru-RU" sz="36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ru-RU" sz="36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ru-RU" sz="36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ru-RU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ru-RU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  <m:r>
                      <a:rPr lang="en-US" sz="3600" b="1">
                        <a:solidFill>
                          <a:schemeClr val="bg1"/>
                        </a:solidFill>
                        <a:latin typeface="Cambria Math"/>
                      </a:rPr>
                      <m:t>;</m:t>
                    </m:r>
                  </m:oMath>
                </a14:m>
                <a:r>
                  <a:rPr lang="ru-RU" sz="36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3600" dirty="0"/>
              </a:p>
            </p:txBody>
          </p:sp>
        </mc:Choice>
        <mc:Fallback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768" y="5060212"/>
                <a:ext cx="8175828" cy="98482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398880" y="2111058"/>
                <a:ext cx="313553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1" dirty="0">
                        <a:solidFill>
                          <a:srgbClr val="3333FF"/>
                        </a:solidFill>
                        <a:latin typeface="Arial" pitchFamily="34" charset="0"/>
                        <a:cs typeface="Arial" pitchFamily="34" charset="0"/>
                      </a:rPr>
                      <m:t>a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ru-RU" sz="2800" b="1" i="1">
                        <a:solidFill>
                          <a:schemeClr val="bg1"/>
                        </a:solidFill>
                        <a:latin typeface="Cambria Math"/>
                      </a:rPr>
                      <m:t>𝟏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altLang="ru-RU" sz="2800" b="1" i="1" dirty="0">
                        <a:solidFill>
                          <a:srgbClr val="CC0066"/>
                        </a:solidFill>
                        <a:latin typeface="Verdana" pitchFamily="34" charset="0"/>
                      </a:rPr>
                      <m:t>b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ru-RU" sz="28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sz="2800" b="1" i="1" dirty="0">
                        <a:solidFill>
                          <a:srgbClr val="9900FF"/>
                        </a:solidFill>
                        <a:latin typeface="Arial" pitchFamily="34" charset="0"/>
                        <a:cs typeface="Arial" pitchFamily="34" charset="0"/>
                      </a:rPr>
                      <m:t>c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ru-RU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2</a:t>
                </a:r>
                <a:endParaRPr lang="ru-RU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80" y="2111058"/>
                <a:ext cx="3135538" cy="523220"/>
              </a:xfrm>
              <a:prstGeom prst="rect">
                <a:avLst/>
              </a:prstGeom>
              <a:blipFill rotWithShape="1">
                <a:blip r:embed="rId11"/>
                <a:stretch>
                  <a:fillRect t="-11628" r="-2913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497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5" grpId="0"/>
      <p:bldP spid="12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Мои документы\ПРЕЗЕНТАЦИИ_шаблоны\Презентации_образцы\Доска\761_basic_pencil_ppt\Копия template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" y="0"/>
            <a:ext cx="91485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5444" y="1052736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Необходимость решать уравнения  не только первой, но и второй степени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ещё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в древности была вызвана потребностью решать задачи, связанные с нахождением площадей земельных участков и с земляными работами военного характера, а также с развитием астрономии и самой математики. </a:t>
            </a:r>
            <a:endParaRPr lang="ru-RU" sz="2000" b="1" dirty="0" smtClean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42686" y="404664"/>
            <a:ext cx="8229600" cy="79473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Историческая справка</a:t>
            </a:r>
            <a:endParaRPr lang="ru-RU" sz="35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8" name="Picture 4" descr="C:\Documents and Settings\Admin\Мои документы\Загрузки\chaldea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45881"/>
            <a:ext cx="5918528" cy="273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Documents and Settings\Admin\Мои документы\Загрузки\main_7345_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81" y="3053883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84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Мои документы\ПРЕЗЕНТАЦИИ_шаблоны\Презентации_образцы\Доска\761_basic_pencil_ppt\Копия template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" y="0"/>
            <a:ext cx="91485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5444" y="1052736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6372225" algn="l"/>
              </a:tabLst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Квадратные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уравнения умели решать около 2000 лет до нашей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веры вавилоняне.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Правило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решения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в квадратных уравнений совпадает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с современным, однако неизвестно, каким образом дошли вавилоняне до этого правила.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Несмотря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на высокий уровень развития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алгебры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, в клинописных текстах отсутствуют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понятие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отрицательного числа и общие методы решения квадратных уравнений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.</a:t>
            </a:r>
            <a:endParaRPr lang="ru-RU" sz="20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42686" y="404664"/>
            <a:ext cx="8229600" cy="79473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Историческая справка</a:t>
            </a:r>
            <a:endParaRPr lang="ru-RU" sz="35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C:\Documents and Settings\Admin\Мои документы\Загрузки\Interesnyie-faktyi-o-matematike-Vavil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317" y="3299505"/>
            <a:ext cx="3854449" cy="32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94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Мои документы\ПРЕЗЕНТАЦИИ_шаблоны\Презентации_образцы\Доска\761_basic_pencil_ppt\Копия template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" y="0"/>
            <a:ext cx="91485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686" y="1199397"/>
            <a:ext cx="5356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Формулы решения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некоторых квадратных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уравнений в Европе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были впервые изложены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в 1202 г. итальянским математиком Леонардом Фибоначчи.  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42686" y="404664"/>
            <a:ext cx="8229600" cy="79473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Историческая справка</a:t>
            </a:r>
            <a:endParaRPr lang="ru-RU" sz="35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6165" y="5949280"/>
            <a:ext cx="2297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Мишель Штифель</a:t>
            </a:r>
          </a:p>
        </p:txBody>
      </p:sp>
      <p:pic>
        <p:nvPicPr>
          <p:cNvPr id="10245" name="Picture 5" descr="C:\Documents and Settings\Admin\Мои документы\Учёные\Портреты2\Фибоначи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194" y="1212869"/>
            <a:ext cx="2557441" cy="306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Documents and Settings\Admin\Мои документы\Загрузки\Michael_Stifel.jpeg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11" y="2639921"/>
            <a:ext cx="2656320" cy="322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66120" y="474124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Общее правило решения квадратных уравнений было сформулировано в Европе лишь в 1544 г.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Мишелем Штифелем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   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29915" y="4274148"/>
            <a:ext cx="1772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Л. Фибоначчи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39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ПРЕЗЕНТАЦИИ_шаблоны\Презентации_образцы\Доска\761_basic_pencil_ppt\Копия template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" y="0"/>
            <a:ext cx="91485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Определения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34797" y="1226840"/>
                <a:ext cx="8229600" cy="223224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1.</a:t>
                </a:r>
                <a:r>
                  <a:rPr lang="ru-RU" sz="2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400" b="1" i="1" u="sng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Квадратным уравнением</a:t>
                </a:r>
                <a:r>
                  <a:rPr lang="ru-RU" sz="2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ru-RU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называют уравнения вида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ru-RU" sz="1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ru-RU" sz="35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ru-RU" sz="2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ru-RU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en-US" sz="30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r>
                  <a:rPr lang="ru-RU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– переменная,  </a:t>
                </a:r>
                <a14:m>
                  <m:oMath xmlns:m="http://schemas.openxmlformats.org/officeDocument/2006/math">
                    <m:r>
                      <a:rPr lang="en-US" sz="30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en-US" sz="30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en-US" sz="30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𝒃</m:t>
                    </m:r>
                    <m:r>
                      <a:rPr lang="en-US" sz="30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en-US" sz="30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𝒄</m:t>
                    </m:r>
                    <m:r>
                      <a:rPr lang="en-US" sz="30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ru-RU" sz="3000" b="1" i="0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</m:oMath>
                </a14:m>
                <a:r>
                  <a:rPr lang="ru-RU" sz="3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любые действительные </a:t>
                </a:r>
                <a:r>
                  <a:rPr lang="ru-RU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числа, причём </a:t>
                </a:r>
                <a14:m>
                  <m:oMath xmlns:m="http://schemas.openxmlformats.org/officeDocument/2006/math">
                    <m:r>
                      <a:rPr lang="en-US" sz="30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en-US" sz="3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≠</m:t>
                    </m:r>
                    <m:r>
                      <a:rPr lang="ru-RU" sz="3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𝟎</m:t>
                    </m:r>
                    <m:r>
                      <a:rPr lang="ru-RU" sz="3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.</m:t>
                    </m:r>
                  </m:oMath>
                </a14:m>
                <a:endParaRPr lang="ru-RU" sz="3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797" y="1226840"/>
                <a:ext cx="8229600" cy="2232248"/>
              </a:xfrm>
              <a:blipFill rotWithShape="1">
                <a:blip r:embed="rId3"/>
                <a:stretch>
                  <a:fillRect l="-963" t="-3005" b="-5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Объект 2"/>
          <p:cNvSpPr txBox="1">
            <a:spLocks/>
          </p:cNvSpPr>
          <p:nvPr/>
        </p:nvSpPr>
        <p:spPr>
          <a:xfrm>
            <a:off x="334797" y="3617764"/>
            <a:ext cx="8229600" cy="1295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Многочлен 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вида  </a:t>
            </a:r>
          </a:p>
          <a:p>
            <a:pPr marL="0" indent="0">
              <a:spcBef>
                <a:spcPts val="0"/>
              </a:spcBef>
              <a:buNone/>
            </a:pPr>
            <a:endParaRPr lang="ru-RU" sz="15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называют </a:t>
            </a:r>
            <a:r>
              <a:rPr lang="ru-RU" sz="2200" b="1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квадратным трёхчленом</a:t>
            </a:r>
            <a:r>
              <a:rPr lang="ru-RU" sz="2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862216" y="1675825"/>
            <a:ext cx="505459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4000" b="1" i="1" dirty="0" smtClean="0">
                <a:solidFill>
                  <a:srgbClr val="0033CC"/>
                </a:solidFill>
                <a:latin typeface="Verdana" pitchFamily="34" charset="0"/>
              </a:rPr>
              <a:t>a</a:t>
            </a:r>
            <a:r>
              <a:rPr lang="en-US" altLang="ru-RU" sz="4000" b="1" i="1" dirty="0" smtClean="0">
                <a:solidFill>
                  <a:schemeClr val="bg1"/>
                </a:solidFill>
                <a:latin typeface="Verdana" pitchFamily="34" charset="0"/>
              </a:rPr>
              <a:t>x</a:t>
            </a:r>
            <a:r>
              <a:rPr lang="ru-RU" altLang="ru-RU" sz="4000" b="1" i="1" baseline="30000" dirty="0">
                <a:solidFill>
                  <a:schemeClr val="bg1"/>
                </a:solidFill>
                <a:latin typeface="Verdana" pitchFamily="34" charset="0"/>
              </a:rPr>
              <a:t>2</a:t>
            </a:r>
            <a:r>
              <a:rPr lang="en-US" altLang="ru-RU" sz="4000" b="1" dirty="0">
                <a:solidFill>
                  <a:schemeClr val="bg1"/>
                </a:solidFill>
                <a:latin typeface="Verdana" pitchFamily="34" charset="0"/>
              </a:rPr>
              <a:t> + </a:t>
            </a:r>
            <a:r>
              <a:rPr lang="en-US" altLang="ru-RU" sz="4000" b="1" i="1" dirty="0" err="1" smtClean="0">
                <a:solidFill>
                  <a:srgbClr val="CC0066"/>
                </a:solidFill>
                <a:latin typeface="Verdana" pitchFamily="34" charset="0"/>
              </a:rPr>
              <a:t>b</a:t>
            </a:r>
            <a:r>
              <a:rPr lang="en-US" altLang="ru-RU" sz="4000" b="1" i="1" dirty="0" err="1" smtClean="0">
                <a:solidFill>
                  <a:schemeClr val="bg1"/>
                </a:solidFill>
                <a:latin typeface="Verdana" pitchFamily="34" charset="0"/>
              </a:rPr>
              <a:t>x</a:t>
            </a:r>
            <a:r>
              <a:rPr lang="en-US" altLang="ru-RU" sz="4000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altLang="ru-RU" sz="4000" b="1" dirty="0">
                <a:solidFill>
                  <a:schemeClr val="bg1"/>
                </a:solidFill>
                <a:latin typeface="Verdana" pitchFamily="34" charset="0"/>
              </a:rPr>
              <a:t>+ </a:t>
            </a:r>
            <a:r>
              <a:rPr lang="en-US" altLang="ru-RU" sz="4000" b="1" i="1" dirty="0">
                <a:solidFill>
                  <a:srgbClr val="9900FF"/>
                </a:solidFill>
                <a:latin typeface="Verdana" pitchFamily="34" charset="0"/>
              </a:rPr>
              <a:t>c</a:t>
            </a:r>
            <a:r>
              <a:rPr lang="en-US" altLang="ru-RU" sz="4000" b="1" dirty="0">
                <a:latin typeface="Verdana" pitchFamily="34" charset="0"/>
              </a:rPr>
              <a:t> </a:t>
            </a:r>
            <a:r>
              <a:rPr lang="en-US" altLang="ru-RU" sz="4000" b="1" dirty="0">
                <a:solidFill>
                  <a:schemeClr val="bg1"/>
                </a:solidFill>
                <a:latin typeface="Verdana" pitchFamily="34" charset="0"/>
              </a:rPr>
              <a:t>= </a:t>
            </a:r>
            <a:r>
              <a:rPr lang="en-US" altLang="ru-RU" sz="4000" b="1" dirty="0" smtClean="0">
                <a:solidFill>
                  <a:schemeClr val="bg1"/>
                </a:solidFill>
                <a:latin typeface="Verdana" pitchFamily="34" charset="0"/>
              </a:rPr>
              <a:t>0</a:t>
            </a:r>
            <a:r>
              <a:rPr lang="ru-RU" altLang="ru-RU" sz="2000" b="1" dirty="0">
                <a:solidFill>
                  <a:schemeClr val="bg1"/>
                </a:solidFill>
                <a:latin typeface="Verdana" pitchFamily="34" charset="0"/>
              </a:rPr>
              <a:t>,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144664" y="3452507"/>
            <a:ext cx="388279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4000" b="1" i="1" dirty="0" smtClean="0">
                <a:solidFill>
                  <a:srgbClr val="0033CC"/>
                </a:solidFill>
                <a:latin typeface="Verdana" pitchFamily="34" charset="0"/>
              </a:rPr>
              <a:t>a</a:t>
            </a:r>
            <a:r>
              <a:rPr lang="en-US" altLang="ru-RU" sz="4000" b="1" i="1" dirty="0" smtClean="0">
                <a:solidFill>
                  <a:schemeClr val="bg1"/>
                </a:solidFill>
                <a:latin typeface="Verdana" pitchFamily="34" charset="0"/>
              </a:rPr>
              <a:t>x</a:t>
            </a:r>
            <a:r>
              <a:rPr lang="ru-RU" altLang="ru-RU" sz="4000" b="1" i="1" baseline="30000" dirty="0">
                <a:solidFill>
                  <a:schemeClr val="bg1"/>
                </a:solidFill>
                <a:latin typeface="Verdana" pitchFamily="34" charset="0"/>
              </a:rPr>
              <a:t>2</a:t>
            </a:r>
            <a:r>
              <a:rPr lang="en-US" altLang="ru-RU" sz="4000" b="1" dirty="0">
                <a:solidFill>
                  <a:schemeClr val="bg1"/>
                </a:solidFill>
                <a:latin typeface="Verdana" pitchFamily="34" charset="0"/>
              </a:rPr>
              <a:t> + </a:t>
            </a:r>
            <a:r>
              <a:rPr lang="en-US" altLang="ru-RU" sz="4000" b="1" i="1" dirty="0" err="1" smtClean="0">
                <a:solidFill>
                  <a:srgbClr val="CC0066"/>
                </a:solidFill>
                <a:latin typeface="Verdana" pitchFamily="34" charset="0"/>
              </a:rPr>
              <a:t>b</a:t>
            </a:r>
            <a:r>
              <a:rPr lang="en-US" altLang="ru-RU" sz="4000" b="1" i="1" dirty="0" err="1" smtClean="0">
                <a:solidFill>
                  <a:schemeClr val="bg1"/>
                </a:solidFill>
                <a:latin typeface="Verdana" pitchFamily="34" charset="0"/>
              </a:rPr>
              <a:t>x</a:t>
            </a:r>
            <a:r>
              <a:rPr lang="en-US" altLang="ru-RU" sz="4000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altLang="ru-RU" sz="4000" b="1" dirty="0">
                <a:solidFill>
                  <a:schemeClr val="bg1"/>
                </a:solidFill>
                <a:latin typeface="Verdana" pitchFamily="34" charset="0"/>
              </a:rPr>
              <a:t>+ </a:t>
            </a:r>
            <a:r>
              <a:rPr lang="en-US" altLang="ru-RU" sz="4000" b="1" i="1" dirty="0">
                <a:solidFill>
                  <a:srgbClr val="9900FF"/>
                </a:solidFill>
                <a:latin typeface="Verdana" pitchFamily="34" charset="0"/>
              </a:rPr>
              <a:t>c</a:t>
            </a:r>
            <a:r>
              <a:rPr lang="en-US" altLang="ru-RU" sz="4000" b="1" dirty="0">
                <a:latin typeface="Verdana" pitchFamily="34" charset="0"/>
              </a:rPr>
              <a:t> </a:t>
            </a:r>
            <a:endParaRPr lang="ru-RU" altLang="ru-RU" sz="2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53391" y="5083494"/>
            <a:ext cx="8229600" cy="1009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200" b="1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Решить квадратное уравнение </a:t>
            </a:r>
            <a:r>
              <a:rPr lang="ru-RU" sz="2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значит найти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 его корни или установить, что корней нет.</a:t>
            </a:r>
            <a:endParaRPr lang="ru-RU" sz="2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60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Мои документы\ПРЕЗЕНТАЦИИ_шаблоны\Презентации_образцы\Доска\761_basic_pencil_ppt\Копия template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" y="0"/>
            <a:ext cx="91485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5444" y="1052736"/>
            <a:ext cx="856895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Вывод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формулы решения квадратного уравнения  в общем виде имеется у Виета, однако Виет признавал только положительные корни. </a:t>
            </a:r>
            <a:endParaRPr lang="ru-RU" sz="2000" b="1" dirty="0" smtClean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Лишь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в 17 в. благодаря трудам Декарта, Ньютона и других ученых способ решения квадратных уравнений принимает современный вид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.</a:t>
            </a:r>
            <a:endParaRPr lang="ru-RU" sz="20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42686" y="404664"/>
            <a:ext cx="8229600" cy="79473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Историческая справка</a:t>
            </a:r>
            <a:endParaRPr lang="ru-RU" sz="35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C:\Documents and Settings\Admin\Мои документы\Учёные\Виет\1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58251"/>
            <a:ext cx="2119379" cy="288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4357" y="6142733"/>
            <a:ext cx="1549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Франсуа Виет</a:t>
            </a:r>
          </a:p>
        </p:txBody>
      </p:sp>
      <p:pic>
        <p:nvPicPr>
          <p:cNvPr id="10243" name="Picture 3" descr="C:\Documents and Settings\Admin\Мои документы\Учёные\Ньютон\Ньютон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601" y="3272764"/>
            <a:ext cx="2291204" cy="287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Documents and Settings\Admin\Мои документы\Учёные\Декарт\imgpreview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222" y="3272765"/>
            <a:ext cx="2160240" cy="288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779348" y="6165568"/>
            <a:ext cx="1423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Рене Декарт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72420" y="6165568"/>
            <a:ext cx="1595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Исаак Ньютон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68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ПРЕЗЕНТАЦИИ_шаблоны\Презентации_образцы\Доска\761_basic_pencil_ppt\Копия template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" y="0"/>
            <a:ext cx="91485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Определения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97" y="1226840"/>
            <a:ext cx="8229600" cy="223224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</a:t>
            </a:r>
            <a:r>
              <a:rPr lang="ru-RU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Квадратное уравнение  называют </a:t>
            </a:r>
            <a:r>
              <a:rPr lang="ru-RU" sz="2400" b="1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полным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35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если в нём присутствуют все три слагаемых, т.е. если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847702" y="1628800"/>
            <a:ext cx="505459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4000" b="1" i="1" dirty="0" smtClean="0">
                <a:solidFill>
                  <a:srgbClr val="0033CC"/>
                </a:solidFill>
                <a:latin typeface="Verdana" pitchFamily="34" charset="0"/>
              </a:rPr>
              <a:t>a</a:t>
            </a:r>
            <a:r>
              <a:rPr lang="en-US" altLang="ru-RU" sz="4000" b="1" i="1" dirty="0" smtClean="0">
                <a:solidFill>
                  <a:schemeClr val="bg1"/>
                </a:solidFill>
                <a:latin typeface="Verdana" pitchFamily="34" charset="0"/>
              </a:rPr>
              <a:t>x</a:t>
            </a:r>
            <a:r>
              <a:rPr lang="ru-RU" altLang="ru-RU" sz="4000" b="1" i="1" baseline="30000" dirty="0">
                <a:solidFill>
                  <a:schemeClr val="bg1"/>
                </a:solidFill>
                <a:latin typeface="Verdana" pitchFamily="34" charset="0"/>
              </a:rPr>
              <a:t>2</a:t>
            </a:r>
            <a:r>
              <a:rPr lang="en-US" altLang="ru-RU" sz="4000" b="1" dirty="0">
                <a:solidFill>
                  <a:schemeClr val="bg1"/>
                </a:solidFill>
                <a:latin typeface="Verdana" pitchFamily="34" charset="0"/>
              </a:rPr>
              <a:t> + </a:t>
            </a:r>
            <a:r>
              <a:rPr lang="en-US" altLang="ru-RU" sz="4000" b="1" i="1" dirty="0" err="1" smtClean="0">
                <a:solidFill>
                  <a:srgbClr val="CC0066"/>
                </a:solidFill>
                <a:latin typeface="Verdana" pitchFamily="34" charset="0"/>
              </a:rPr>
              <a:t>b</a:t>
            </a:r>
            <a:r>
              <a:rPr lang="en-US" altLang="ru-RU" sz="4000" b="1" i="1" dirty="0" err="1" smtClean="0">
                <a:solidFill>
                  <a:schemeClr val="bg1"/>
                </a:solidFill>
                <a:latin typeface="Verdana" pitchFamily="34" charset="0"/>
              </a:rPr>
              <a:t>x</a:t>
            </a:r>
            <a:r>
              <a:rPr lang="en-US" altLang="ru-RU" sz="4000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altLang="ru-RU" sz="4000" b="1" dirty="0">
                <a:solidFill>
                  <a:schemeClr val="bg1"/>
                </a:solidFill>
                <a:latin typeface="Verdana" pitchFamily="34" charset="0"/>
              </a:rPr>
              <a:t>+ </a:t>
            </a:r>
            <a:r>
              <a:rPr lang="en-US" altLang="ru-RU" sz="4000" b="1" i="1" dirty="0">
                <a:solidFill>
                  <a:srgbClr val="9900FF"/>
                </a:solidFill>
                <a:latin typeface="Verdana" pitchFamily="34" charset="0"/>
              </a:rPr>
              <a:t>c</a:t>
            </a:r>
            <a:r>
              <a:rPr lang="en-US" altLang="ru-RU" sz="4000" b="1" dirty="0">
                <a:latin typeface="Verdana" pitchFamily="34" charset="0"/>
              </a:rPr>
              <a:t> </a:t>
            </a:r>
            <a:r>
              <a:rPr lang="en-US" altLang="ru-RU" sz="4000" b="1" dirty="0">
                <a:solidFill>
                  <a:schemeClr val="bg1"/>
                </a:solidFill>
                <a:latin typeface="Verdana" pitchFamily="34" charset="0"/>
              </a:rPr>
              <a:t>= </a:t>
            </a:r>
            <a:r>
              <a:rPr lang="en-US" altLang="ru-RU" sz="4000" b="1" dirty="0" smtClean="0">
                <a:solidFill>
                  <a:schemeClr val="bg1"/>
                </a:solidFill>
                <a:latin typeface="Verdana" pitchFamily="34" charset="0"/>
              </a:rPr>
              <a:t>0</a:t>
            </a:r>
            <a:r>
              <a:rPr lang="ru-RU" altLang="ru-RU" sz="2000" b="1" dirty="0">
                <a:solidFill>
                  <a:schemeClr val="bg1"/>
                </a:solidFill>
                <a:latin typeface="Verdana" pitchFamily="34" charset="0"/>
              </a:rPr>
              <a:t>,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90869" y="2598958"/>
            <a:ext cx="15172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4000" b="1" i="1" dirty="0" smtClean="0">
                <a:solidFill>
                  <a:srgbClr val="0033CC"/>
                </a:solidFill>
                <a:latin typeface="Verdana" pitchFamily="34" charset="0"/>
              </a:rPr>
              <a:t>a</a:t>
            </a:r>
            <a:r>
              <a:rPr lang="en-US" altLang="ru-RU" sz="4000" b="1" i="1" dirty="0" smtClean="0">
                <a:solidFill>
                  <a:schemeClr val="bg1"/>
                </a:solidFill>
                <a:latin typeface="Verdana" pitchFamily="34" charset="0"/>
              </a:rPr>
              <a:t>≠</a:t>
            </a:r>
            <a:r>
              <a:rPr lang="ru-RU" altLang="ru-RU" sz="4000" b="1" i="1" dirty="0" smtClean="0">
                <a:solidFill>
                  <a:schemeClr val="bg1"/>
                </a:solidFill>
                <a:latin typeface="Verdana" pitchFamily="34" charset="0"/>
              </a:rPr>
              <a:t>0,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05809" y="2642501"/>
            <a:ext cx="16322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4000" b="1" i="1" dirty="0" smtClean="0">
                <a:solidFill>
                  <a:srgbClr val="CC0066"/>
                </a:solidFill>
                <a:latin typeface="Verdana" pitchFamily="34" charset="0"/>
              </a:rPr>
              <a:t>b</a:t>
            </a:r>
            <a:r>
              <a:rPr lang="en-US" altLang="ru-RU" sz="4000" b="1" i="1" dirty="0" smtClean="0">
                <a:solidFill>
                  <a:schemeClr val="bg1"/>
                </a:solidFill>
                <a:latin typeface="Verdana" pitchFamily="34" charset="0"/>
              </a:rPr>
              <a:t>≠</a:t>
            </a:r>
            <a:r>
              <a:rPr lang="ru-RU" altLang="ru-RU" sz="4000" b="1" i="1" dirty="0" smtClean="0">
                <a:solidFill>
                  <a:schemeClr val="bg1"/>
                </a:solidFill>
                <a:latin typeface="Verdana" pitchFamily="34" charset="0"/>
              </a:rPr>
              <a:t>0,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92901" y="2642501"/>
            <a:ext cx="15477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4000" b="1" i="1" dirty="0" smtClean="0">
                <a:solidFill>
                  <a:srgbClr val="9900FF"/>
                </a:solidFill>
                <a:latin typeface="Verdana" pitchFamily="34" charset="0"/>
              </a:rPr>
              <a:t>c</a:t>
            </a:r>
            <a:r>
              <a:rPr lang="en-US" altLang="ru-RU" sz="4000" b="1" i="1" dirty="0" smtClean="0">
                <a:solidFill>
                  <a:schemeClr val="bg1"/>
                </a:solidFill>
                <a:latin typeface="Verdana" pitchFamily="34" charset="0"/>
              </a:rPr>
              <a:t>≠</a:t>
            </a:r>
            <a:r>
              <a:rPr lang="ru-RU" altLang="ru-RU" sz="4000" b="1" i="1" dirty="0" smtClean="0">
                <a:solidFill>
                  <a:schemeClr val="bg1"/>
                </a:solidFill>
                <a:latin typeface="Verdana" pitchFamily="34" charset="0"/>
              </a:rPr>
              <a:t>0.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47282" y="3632810"/>
            <a:ext cx="8229600" cy="1440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</a:t>
            </a:r>
            <a:r>
              <a:rPr lang="ru-RU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Квадратное уравнение  называют </a:t>
            </a:r>
            <a:r>
              <a:rPr lang="ru-RU" sz="2400" b="1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неполным</a:t>
            </a:r>
            <a:r>
              <a:rPr lang="ru-RU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2400" b="1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b="1" i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если </a:t>
            </a: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нём  присутствуют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 все </a:t>
            </a: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три слагаемых, т.е. </a:t>
            </a:r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если                  или                  </a:t>
            </a:r>
            <a:r>
              <a:rPr lang="ru-RU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или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60639" y="4365104"/>
            <a:ext cx="16322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4000" b="1" i="1" dirty="0" smtClean="0">
                <a:solidFill>
                  <a:srgbClr val="CC0066"/>
                </a:solidFill>
                <a:latin typeface="Verdana" pitchFamily="34" charset="0"/>
              </a:rPr>
              <a:t>b</a:t>
            </a:r>
            <a:r>
              <a:rPr lang="ru-RU" altLang="ru-RU" sz="4000" b="1" i="1" dirty="0" smtClean="0">
                <a:solidFill>
                  <a:schemeClr val="bg1"/>
                </a:solidFill>
                <a:latin typeface="Verdana" pitchFamily="34" charset="0"/>
              </a:rPr>
              <a:t>=0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30599" y="4352900"/>
            <a:ext cx="15294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000" b="1" i="1" dirty="0" smtClean="0">
                <a:solidFill>
                  <a:srgbClr val="9900FF"/>
                </a:solidFill>
                <a:latin typeface="Verdana" pitchFamily="34" charset="0"/>
              </a:rPr>
              <a:t>с</a:t>
            </a:r>
            <a:r>
              <a:rPr lang="ru-RU" altLang="ru-RU" sz="4000" b="1" i="1" dirty="0" smtClean="0">
                <a:solidFill>
                  <a:schemeClr val="bg1"/>
                </a:solidFill>
                <a:latin typeface="Verdana" pitchFamily="34" charset="0"/>
              </a:rPr>
              <a:t>=0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337990" y="5208588"/>
            <a:ext cx="369043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4000" b="1" i="1" dirty="0" smtClean="0">
                <a:solidFill>
                  <a:srgbClr val="0033CC"/>
                </a:solidFill>
                <a:latin typeface="Verdana" pitchFamily="34" charset="0"/>
              </a:rPr>
              <a:t>a</a:t>
            </a:r>
            <a:r>
              <a:rPr lang="en-US" altLang="ru-RU" sz="4000" b="1" i="1" dirty="0" smtClean="0">
                <a:solidFill>
                  <a:schemeClr val="bg1"/>
                </a:solidFill>
                <a:latin typeface="Verdana" pitchFamily="34" charset="0"/>
              </a:rPr>
              <a:t>x</a:t>
            </a:r>
            <a:r>
              <a:rPr lang="ru-RU" altLang="ru-RU" sz="4000" b="1" i="1" baseline="30000" dirty="0" smtClean="0">
                <a:solidFill>
                  <a:schemeClr val="bg1"/>
                </a:solidFill>
                <a:latin typeface="Verdana" pitchFamily="34" charset="0"/>
              </a:rPr>
              <a:t>2</a:t>
            </a:r>
            <a:r>
              <a:rPr lang="en-US" altLang="ru-RU" sz="4000" b="1" dirty="0" smtClean="0">
                <a:solidFill>
                  <a:schemeClr val="bg1"/>
                </a:solidFill>
                <a:latin typeface="Verdana" pitchFamily="34" charset="0"/>
              </a:rPr>
              <a:t> + </a:t>
            </a:r>
            <a:r>
              <a:rPr lang="en-US" altLang="ru-RU" sz="4000" b="1" i="1" dirty="0" err="1" smtClean="0">
                <a:solidFill>
                  <a:srgbClr val="CC0066"/>
                </a:solidFill>
                <a:latin typeface="Verdana" pitchFamily="34" charset="0"/>
              </a:rPr>
              <a:t>b</a:t>
            </a:r>
            <a:r>
              <a:rPr lang="en-US" altLang="ru-RU" sz="4000" b="1" i="1" dirty="0" err="1" smtClean="0">
                <a:solidFill>
                  <a:schemeClr val="bg1"/>
                </a:solidFill>
                <a:latin typeface="Verdana" pitchFamily="34" charset="0"/>
              </a:rPr>
              <a:t>x</a:t>
            </a:r>
            <a:r>
              <a:rPr lang="en-US" altLang="ru-RU" sz="4000" b="1" dirty="0" smtClean="0">
                <a:solidFill>
                  <a:schemeClr val="bg1"/>
                </a:solidFill>
                <a:latin typeface="Verdana" pitchFamily="34" charset="0"/>
              </a:rPr>
              <a:t>= </a:t>
            </a:r>
            <a:r>
              <a:rPr lang="en-US" altLang="ru-RU" sz="4000" b="1" dirty="0" smtClean="0">
                <a:solidFill>
                  <a:schemeClr val="bg1"/>
                </a:solidFill>
                <a:latin typeface="Verdana" pitchFamily="34" charset="0"/>
              </a:rPr>
              <a:t>0</a:t>
            </a:r>
            <a:endParaRPr lang="ru-RU" altLang="ru-RU" sz="2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66586" y="5212149"/>
            <a:ext cx="34644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4000" b="1" i="1" dirty="0" smtClean="0">
                <a:solidFill>
                  <a:srgbClr val="0033CC"/>
                </a:solidFill>
                <a:latin typeface="Verdana" pitchFamily="34" charset="0"/>
              </a:rPr>
              <a:t>a</a:t>
            </a:r>
            <a:r>
              <a:rPr lang="en-US" altLang="ru-RU" sz="4000" b="1" i="1" dirty="0" smtClean="0">
                <a:solidFill>
                  <a:schemeClr val="bg1"/>
                </a:solidFill>
                <a:latin typeface="Verdana" pitchFamily="34" charset="0"/>
              </a:rPr>
              <a:t>x</a:t>
            </a:r>
            <a:r>
              <a:rPr lang="ru-RU" altLang="ru-RU" sz="4000" b="1" i="1" baseline="30000" dirty="0">
                <a:solidFill>
                  <a:schemeClr val="bg1"/>
                </a:solidFill>
                <a:latin typeface="Verdana" pitchFamily="34" charset="0"/>
              </a:rPr>
              <a:t>2</a:t>
            </a:r>
            <a:r>
              <a:rPr lang="en-US" altLang="ru-RU" sz="4000" b="1" dirty="0">
                <a:solidFill>
                  <a:schemeClr val="bg1"/>
                </a:solidFill>
                <a:latin typeface="Verdana" pitchFamily="34" charset="0"/>
              </a:rPr>
              <a:t> + </a:t>
            </a:r>
            <a:r>
              <a:rPr lang="en-US" altLang="ru-RU" sz="4000" b="1" i="1" dirty="0" smtClean="0">
                <a:solidFill>
                  <a:srgbClr val="9900FF"/>
                </a:solidFill>
                <a:latin typeface="Verdana" pitchFamily="34" charset="0"/>
              </a:rPr>
              <a:t>c</a:t>
            </a:r>
            <a:r>
              <a:rPr lang="en-US" altLang="ru-RU" sz="4000" b="1" dirty="0" smtClean="0">
                <a:latin typeface="Verdana" pitchFamily="34" charset="0"/>
              </a:rPr>
              <a:t> </a:t>
            </a:r>
            <a:r>
              <a:rPr lang="en-US" altLang="ru-RU" sz="4000" b="1" dirty="0">
                <a:solidFill>
                  <a:schemeClr val="bg1"/>
                </a:solidFill>
                <a:latin typeface="Verdana" pitchFamily="34" charset="0"/>
              </a:rPr>
              <a:t>= </a:t>
            </a:r>
            <a:r>
              <a:rPr lang="en-US" altLang="ru-RU" sz="4000" b="1" dirty="0" smtClean="0">
                <a:solidFill>
                  <a:schemeClr val="bg1"/>
                </a:solidFill>
                <a:latin typeface="Verdana" pitchFamily="34" charset="0"/>
              </a:rPr>
              <a:t>0</a:t>
            </a:r>
            <a:endParaRPr lang="ru-RU" altLang="ru-RU" sz="2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07602" y="5392380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или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476671" y="4352900"/>
            <a:ext cx="23211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4000" b="1" i="1" dirty="0" smtClean="0">
                <a:solidFill>
                  <a:srgbClr val="CC0066"/>
                </a:solidFill>
                <a:latin typeface="Verdana" pitchFamily="34" charset="0"/>
              </a:rPr>
              <a:t>b</a:t>
            </a:r>
            <a:r>
              <a:rPr lang="ru-RU" altLang="ru-RU" sz="4000" b="1" i="1" dirty="0" smtClean="0">
                <a:solidFill>
                  <a:schemeClr val="bg1"/>
                </a:solidFill>
                <a:latin typeface="Verdana" pitchFamily="34" charset="0"/>
              </a:rPr>
              <a:t>=</a:t>
            </a:r>
            <a:r>
              <a:rPr lang="ru-RU" altLang="ru-RU" sz="4000" b="1" i="1" dirty="0" smtClean="0">
                <a:solidFill>
                  <a:srgbClr val="9900FF"/>
                </a:solidFill>
                <a:latin typeface="Verdana" pitchFamily="34" charset="0"/>
              </a:rPr>
              <a:t>с</a:t>
            </a:r>
            <a:r>
              <a:rPr lang="ru-RU" altLang="ru-RU" sz="4000" b="1" i="1" dirty="0" smtClean="0">
                <a:solidFill>
                  <a:schemeClr val="bg1"/>
                </a:solidFill>
                <a:latin typeface="Verdana" pitchFamily="34" charset="0"/>
              </a:rPr>
              <a:t>=0</a:t>
            </a:r>
            <a:r>
              <a:rPr lang="ru-RU" altLang="ru-RU" sz="2800" b="1" i="1" dirty="0" smtClean="0">
                <a:solidFill>
                  <a:schemeClr val="bg1"/>
                </a:solidFill>
                <a:latin typeface="Verdana" pitchFamily="34" charset="0"/>
              </a:rPr>
              <a:t>: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99739" y="6023752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или</a:t>
            </a:r>
            <a:endParaRPr lang="ru-RU" dirty="0"/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984430" y="5810932"/>
            <a:ext cx="227498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000" b="1" i="1" dirty="0">
                <a:solidFill>
                  <a:srgbClr val="0033CC"/>
                </a:solidFill>
                <a:latin typeface="Verdana" pitchFamily="34" charset="0"/>
              </a:rPr>
              <a:t>а</a:t>
            </a:r>
            <a:r>
              <a:rPr lang="en-US" altLang="ru-RU" sz="4000" b="1" i="1" dirty="0" smtClean="0">
                <a:solidFill>
                  <a:schemeClr val="bg1"/>
                </a:solidFill>
                <a:latin typeface="Verdana" pitchFamily="34" charset="0"/>
              </a:rPr>
              <a:t>x</a:t>
            </a:r>
            <a:r>
              <a:rPr lang="ru-RU" altLang="ru-RU" sz="4000" b="1" i="1" baseline="30000" dirty="0" smtClean="0">
                <a:solidFill>
                  <a:schemeClr val="bg1"/>
                </a:solidFill>
                <a:latin typeface="Verdana" pitchFamily="34" charset="0"/>
              </a:rPr>
              <a:t>2</a:t>
            </a:r>
            <a:r>
              <a:rPr lang="ru-RU" altLang="ru-RU" sz="4000" b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altLang="ru-RU" sz="4000" b="1" dirty="0" smtClean="0">
                <a:solidFill>
                  <a:schemeClr val="bg1"/>
                </a:solidFill>
                <a:latin typeface="Verdana" pitchFamily="34" charset="0"/>
              </a:rPr>
              <a:t>= </a:t>
            </a:r>
            <a:r>
              <a:rPr lang="en-US" altLang="ru-RU" sz="4000" b="1" dirty="0" smtClean="0">
                <a:solidFill>
                  <a:schemeClr val="bg1"/>
                </a:solidFill>
                <a:latin typeface="Verdana" pitchFamily="34" charset="0"/>
              </a:rPr>
              <a:t>0</a:t>
            </a:r>
            <a:endParaRPr lang="ru-RU" altLang="ru-RU" sz="2000" b="1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39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ПРЕЗЕНТАЦИИ_шаблоны\Презентации_образцы\Доска\761_basic_pencil_ppt\Копия template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" y="0"/>
            <a:ext cx="91485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Неполные квадратные уравнения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97" y="1052736"/>
            <a:ext cx="8229600" cy="73346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мы умеем решать!</a:t>
            </a:r>
            <a:endParaRPr lang="ru-RU" sz="2800" b="1" i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35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488889" y="1786204"/>
            <a:ext cx="369043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4000" b="1" i="1" dirty="0" smtClean="0">
                <a:solidFill>
                  <a:srgbClr val="0033CC"/>
                </a:solidFill>
                <a:latin typeface="Verdana" pitchFamily="34" charset="0"/>
              </a:rPr>
              <a:t>a</a:t>
            </a:r>
            <a:r>
              <a:rPr lang="en-US" altLang="ru-RU" sz="4000" b="1" i="1" dirty="0" smtClean="0">
                <a:solidFill>
                  <a:schemeClr val="bg1"/>
                </a:solidFill>
                <a:latin typeface="Verdana" pitchFamily="34" charset="0"/>
              </a:rPr>
              <a:t>x</a:t>
            </a:r>
            <a:r>
              <a:rPr lang="ru-RU" altLang="ru-RU" sz="4000" b="1" i="1" baseline="30000" dirty="0" smtClean="0">
                <a:solidFill>
                  <a:schemeClr val="bg1"/>
                </a:solidFill>
                <a:latin typeface="Verdana" pitchFamily="34" charset="0"/>
              </a:rPr>
              <a:t>2</a:t>
            </a:r>
            <a:r>
              <a:rPr lang="en-US" altLang="ru-RU" sz="4000" b="1" dirty="0" smtClean="0">
                <a:solidFill>
                  <a:schemeClr val="bg1"/>
                </a:solidFill>
                <a:latin typeface="Verdana" pitchFamily="34" charset="0"/>
              </a:rPr>
              <a:t> + </a:t>
            </a:r>
            <a:r>
              <a:rPr lang="en-US" altLang="ru-RU" sz="4000" b="1" i="1" dirty="0" err="1" smtClean="0">
                <a:solidFill>
                  <a:srgbClr val="CC0066"/>
                </a:solidFill>
                <a:latin typeface="Verdana" pitchFamily="34" charset="0"/>
              </a:rPr>
              <a:t>b</a:t>
            </a:r>
            <a:r>
              <a:rPr lang="en-US" altLang="ru-RU" sz="4000" b="1" i="1" dirty="0" err="1" smtClean="0">
                <a:solidFill>
                  <a:schemeClr val="bg1"/>
                </a:solidFill>
                <a:latin typeface="Verdana" pitchFamily="34" charset="0"/>
              </a:rPr>
              <a:t>x</a:t>
            </a:r>
            <a:r>
              <a:rPr lang="en-US" altLang="ru-RU" sz="4000" b="1" dirty="0" smtClean="0">
                <a:solidFill>
                  <a:schemeClr val="bg1"/>
                </a:solidFill>
                <a:latin typeface="Verdana" pitchFamily="34" charset="0"/>
              </a:rPr>
              <a:t>= 0</a:t>
            </a:r>
            <a:endParaRPr lang="ru-RU" altLang="ru-RU" sz="2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67544" y="1772816"/>
            <a:ext cx="34644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4000" b="1" i="1" dirty="0" smtClean="0">
                <a:solidFill>
                  <a:srgbClr val="0033CC"/>
                </a:solidFill>
                <a:latin typeface="Verdana" pitchFamily="34" charset="0"/>
              </a:rPr>
              <a:t>a</a:t>
            </a:r>
            <a:r>
              <a:rPr lang="en-US" altLang="ru-RU" sz="4000" b="1" i="1" dirty="0" smtClean="0">
                <a:solidFill>
                  <a:schemeClr val="bg1"/>
                </a:solidFill>
                <a:latin typeface="Verdana" pitchFamily="34" charset="0"/>
              </a:rPr>
              <a:t>x</a:t>
            </a:r>
            <a:r>
              <a:rPr lang="ru-RU" altLang="ru-RU" sz="4000" b="1" i="1" baseline="30000" dirty="0">
                <a:solidFill>
                  <a:schemeClr val="bg1"/>
                </a:solidFill>
                <a:latin typeface="Verdana" pitchFamily="34" charset="0"/>
              </a:rPr>
              <a:t>2</a:t>
            </a:r>
            <a:r>
              <a:rPr lang="en-US" altLang="ru-RU" sz="4000" b="1" dirty="0">
                <a:solidFill>
                  <a:schemeClr val="bg1"/>
                </a:solidFill>
                <a:latin typeface="Verdana" pitchFamily="34" charset="0"/>
              </a:rPr>
              <a:t> + </a:t>
            </a:r>
            <a:r>
              <a:rPr lang="en-US" altLang="ru-RU" sz="4000" b="1" i="1" dirty="0" smtClean="0">
                <a:solidFill>
                  <a:srgbClr val="9900FF"/>
                </a:solidFill>
                <a:latin typeface="Verdana" pitchFamily="34" charset="0"/>
              </a:rPr>
              <a:t>c</a:t>
            </a:r>
            <a:r>
              <a:rPr lang="en-US" altLang="ru-RU" sz="4000" b="1" dirty="0" smtClean="0">
                <a:latin typeface="Verdana" pitchFamily="34" charset="0"/>
              </a:rPr>
              <a:t> </a:t>
            </a:r>
            <a:r>
              <a:rPr lang="en-US" altLang="ru-RU" sz="4000" b="1" dirty="0">
                <a:solidFill>
                  <a:schemeClr val="bg1"/>
                </a:solidFill>
                <a:latin typeface="Verdana" pitchFamily="34" charset="0"/>
              </a:rPr>
              <a:t>= </a:t>
            </a:r>
            <a:r>
              <a:rPr lang="en-US" altLang="ru-RU" sz="4000" b="1" dirty="0" smtClean="0">
                <a:solidFill>
                  <a:schemeClr val="bg1"/>
                </a:solidFill>
                <a:latin typeface="Verdana" pitchFamily="34" charset="0"/>
              </a:rPr>
              <a:t>0</a:t>
            </a:r>
            <a:endParaRPr lang="ru-RU" altLang="ru-RU" sz="2000" b="1" dirty="0">
              <a:solidFill>
                <a:schemeClr val="bg1"/>
              </a:solidFill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5"/>
              <p:cNvSpPr txBox="1">
                <a:spLocks noChangeArrowheads="1"/>
              </p:cNvSpPr>
              <p:nvPr/>
            </p:nvSpPr>
            <p:spPr bwMode="auto">
              <a:xfrm>
                <a:off x="437936" y="2780928"/>
                <a:ext cx="3385862" cy="30013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3600" b="1" i="1" dirty="0" smtClean="0">
                    <a:solidFill>
                      <a:srgbClr val="0033CC"/>
                    </a:solidFill>
                    <a:latin typeface="Verdana" pitchFamily="34" charset="0"/>
                  </a:rPr>
                  <a:t>6</a:t>
                </a:r>
                <a:r>
                  <a:rPr lang="en-US" altLang="ru-RU" sz="3600" b="1" i="1" dirty="0" smtClean="0">
                    <a:solidFill>
                      <a:schemeClr val="bg1"/>
                    </a:solidFill>
                    <a:latin typeface="Verdana" pitchFamily="34" charset="0"/>
                  </a:rPr>
                  <a:t>x</a:t>
                </a:r>
                <a:r>
                  <a:rPr lang="ru-RU" altLang="ru-RU" sz="3600" b="1" i="1" baseline="30000" dirty="0">
                    <a:solidFill>
                      <a:schemeClr val="bg1"/>
                    </a:solidFill>
                    <a:latin typeface="Verdana" pitchFamily="34" charset="0"/>
                  </a:rPr>
                  <a:t>2</a:t>
                </a:r>
                <a:r>
                  <a:rPr lang="en-US" altLang="ru-RU" sz="3600" b="1" dirty="0">
                    <a:solidFill>
                      <a:schemeClr val="bg1"/>
                    </a:solidFill>
                    <a:latin typeface="Verdana" pitchFamily="34" charset="0"/>
                  </a:rPr>
                  <a:t> </a:t>
                </a:r>
                <a:r>
                  <a:rPr lang="ru-RU" altLang="ru-RU" sz="3600" b="1" dirty="0" smtClean="0">
                    <a:solidFill>
                      <a:schemeClr val="bg1"/>
                    </a:solidFill>
                    <a:latin typeface="Verdana" pitchFamily="34" charset="0"/>
                  </a:rPr>
                  <a:t>–</a:t>
                </a:r>
                <a:r>
                  <a:rPr lang="en-US" altLang="ru-RU" sz="3600" b="1" dirty="0" smtClean="0">
                    <a:solidFill>
                      <a:schemeClr val="bg1"/>
                    </a:solidFill>
                    <a:latin typeface="Verdana" pitchFamily="34" charset="0"/>
                  </a:rPr>
                  <a:t> </a:t>
                </a:r>
                <a:r>
                  <a:rPr lang="ru-RU" altLang="ru-RU" sz="3600" b="1" i="1" dirty="0" smtClean="0">
                    <a:solidFill>
                      <a:srgbClr val="9900FF"/>
                    </a:solidFill>
                    <a:latin typeface="Verdana" pitchFamily="34" charset="0"/>
                  </a:rPr>
                  <a:t>12</a:t>
                </a:r>
                <a:r>
                  <a:rPr lang="en-US" altLang="ru-RU" sz="3600" b="1" dirty="0" smtClean="0">
                    <a:latin typeface="Verdana" pitchFamily="34" charset="0"/>
                  </a:rPr>
                  <a:t> </a:t>
                </a:r>
                <a:r>
                  <a:rPr lang="en-US" altLang="ru-RU" sz="3600" b="1" dirty="0">
                    <a:solidFill>
                      <a:schemeClr val="bg1"/>
                    </a:solidFill>
                    <a:latin typeface="Verdana" pitchFamily="34" charset="0"/>
                  </a:rPr>
                  <a:t>= </a:t>
                </a:r>
                <a:r>
                  <a:rPr lang="en-US" altLang="ru-RU" sz="3600" b="1" dirty="0" smtClean="0">
                    <a:solidFill>
                      <a:schemeClr val="bg1"/>
                    </a:solidFill>
                    <a:latin typeface="Verdana" pitchFamily="34" charset="0"/>
                  </a:rPr>
                  <a:t>0</a:t>
                </a:r>
                <a:endParaRPr lang="ru-RU" altLang="ru-RU" sz="3600" b="1" dirty="0" smtClean="0">
                  <a:solidFill>
                    <a:schemeClr val="bg1"/>
                  </a:solidFill>
                  <a:latin typeface="Verdana" pitchFamily="34" charset="0"/>
                </a:endParaRPr>
              </a:p>
              <a:p>
                <a:pPr algn="ctr" eaLnBrk="1" hangingPunct="1"/>
                <a:r>
                  <a:rPr lang="ru-RU" altLang="ru-RU" sz="3600" b="1" i="1" dirty="0" smtClean="0">
                    <a:solidFill>
                      <a:srgbClr val="0033CC"/>
                    </a:solidFill>
                    <a:latin typeface="Verdana" pitchFamily="34" charset="0"/>
                  </a:rPr>
                  <a:t>6</a:t>
                </a:r>
                <a:r>
                  <a:rPr lang="en-US" altLang="ru-RU" sz="3600" b="1" i="1" dirty="0" smtClean="0">
                    <a:solidFill>
                      <a:schemeClr val="bg1"/>
                    </a:solidFill>
                    <a:latin typeface="Verdana" pitchFamily="34" charset="0"/>
                  </a:rPr>
                  <a:t>x</a:t>
                </a:r>
                <a:r>
                  <a:rPr lang="ru-RU" altLang="ru-RU" sz="3600" b="1" i="1" baseline="30000" dirty="0" smtClean="0">
                    <a:solidFill>
                      <a:schemeClr val="bg1"/>
                    </a:solidFill>
                    <a:latin typeface="Verdana" pitchFamily="34" charset="0"/>
                  </a:rPr>
                  <a:t>2</a:t>
                </a:r>
                <a:r>
                  <a:rPr lang="en-US" altLang="ru-RU" sz="3600" b="1" dirty="0" smtClean="0">
                    <a:solidFill>
                      <a:schemeClr val="bg1"/>
                    </a:solidFill>
                    <a:latin typeface="Verdana" pitchFamily="34" charset="0"/>
                  </a:rPr>
                  <a:t> =</a:t>
                </a:r>
                <a:r>
                  <a:rPr lang="ru-RU" altLang="ru-RU" sz="3600" b="1" i="1" dirty="0" smtClean="0">
                    <a:solidFill>
                      <a:srgbClr val="9900FF"/>
                    </a:solidFill>
                    <a:latin typeface="Verdana" pitchFamily="34" charset="0"/>
                  </a:rPr>
                  <a:t>12 </a:t>
                </a:r>
                <a:r>
                  <a:rPr lang="ru-RU" altLang="ru-RU" sz="3600" b="1" i="1" dirty="0" smtClean="0">
                    <a:solidFill>
                      <a:schemeClr val="bg1"/>
                    </a:solidFill>
                    <a:latin typeface="Verdana" pitchFamily="34" charset="0"/>
                  </a:rPr>
                  <a:t>/:6</a:t>
                </a:r>
              </a:p>
              <a:p>
                <a:pPr algn="ctr" eaLnBrk="1" hangingPunct="1"/>
                <a:r>
                  <a:rPr lang="en-US" altLang="ru-RU" sz="3600" b="1" dirty="0" smtClean="0">
                    <a:latin typeface="Verdana" pitchFamily="34" charset="0"/>
                  </a:rPr>
                  <a:t> </a:t>
                </a:r>
                <a:r>
                  <a:rPr lang="en-US" altLang="ru-RU" sz="3600" b="1" i="1" dirty="0" smtClean="0">
                    <a:solidFill>
                      <a:schemeClr val="bg1"/>
                    </a:solidFill>
                    <a:latin typeface="Verdana" pitchFamily="34" charset="0"/>
                  </a:rPr>
                  <a:t>x</a:t>
                </a:r>
                <a:r>
                  <a:rPr lang="ru-RU" altLang="ru-RU" sz="3600" b="1" i="1" baseline="30000" dirty="0" smtClean="0">
                    <a:solidFill>
                      <a:schemeClr val="bg1"/>
                    </a:solidFill>
                    <a:latin typeface="Verdana" pitchFamily="34" charset="0"/>
                  </a:rPr>
                  <a:t>2</a:t>
                </a:r>
                <a:r>
                  <a:rPr lang="en-US" altLang="ru-RU" sz="3600" b="1" dirty="0" smtClean="0">
                    <a:solidFill>
                      <a:schemeClr val="bg1"/>
                    </a:solidFill>
                    <a:latin typeface="Verdana" pitchFamily="34" charset="0"/>
                  </a:rPr>
                  <a:t> =</a:t>
                </a:r>
                <a:r>
                  <a:rPr lang="ru-RU" altLang="ru-RU" sz="3600" b="1" i="1" dirty="0">
                    <a:solidFill>
                      <a:srgbClr val="9900FF"/>
                    </a:solidFill>
                    <a:latin typeface="Verdana" pitchFamily="34" charset="0"/>
                  </a:rPr>
                  <a:t> </a:t>
                </a:r>
                <a:r>
                  <a:rPr lang="ru-RU" altLang="ru-RU" sz="3600" b="1" i="1" dirty="0" smtClean="0">
                    <a:solidFill>
                      <a:schemeClr val="bg1"/>
                    </a:solidFill>
                    <a:latin typeface="Verdana" pitchFamily="34" charset="0"/>
                  </a:rPr>
                  <a:t>2</a:t>
                </a:r>
              </a:p>
              <a:p>
                <a:pPr algn="ctr" eaLnBrk="1" hangingPunct="1"/>
                <a:r>
                  <a:rPr lang="en-US" altLang="ru-RU" sz="3600" b="1" i="1" dirty="0" smtClean="0">
                    <a:solidFill>
                      <a:schemeClr val="bg1"/>
                    </a:solidFill>
                    <a:latin typeface="Verdana" pitchFamily="34" charset="0"/>
                  </a:rPr>
                  <a:t>x</a:t>
                </a:r>
                <a:r>
                  <a:rPr lang="en-US" altLang="ru-RU" sz="3600" b="1" dirty="0" smtClean="0">
                    <a:solidFill>
                      <a:schemeClr val="bg1"/>
                    </a:solidFill>
                    <a:latin typeface="Verdana" pitchFamily="34" charset="0"/>
                  </a:rPr>
                  <a:t> =</a:t>
                </a:r>
                <a:r>
                  <a:rPr lang="ru-RU" altLang="ru-RU" sz="3600" b="1" i="1" dirty="0" smtClean="0">
                    <a:solidFill>
                      <a:srgbClr val="9900FF"/>
                    </a:solidFill>
                    <a:latin typeface="Verdana" pitchFamily="34" charset="0"/>
                  </a:rPr>
                  <a:t> </a:t>
                </a:r>
                <a:r>
                  <a:rPr lang="ru-RU" altLang="ru-RU" sz="3600" i="1" dirty="0" smtClean="0">
                    <a:solidFill>
                      <a:schemeClr val="bg1"/>
                    </a:solidFill>
                    <a:latin typeface="Verdana" pitchFamily="34" charset="0"/>
                  </a:rPr>
                  <a:t>±</a:t>
                </a:r>
                <a14:m>
                  <m:oMath xmlns:m="http://schemas.openxmlformats.org/officeDocument/2006/math">
                    <m:r>
                      <a:rPr lang="ru-RU" altLang="ru-RU" sz="3600" b="1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ru-RU" alt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ru-RU" altLang="ru-RU" sz="3600" b="1" i="1" dirty="0" smtClean="0">
                            <a:solidFill>
                              <a:schemeClr val="bg1"/>
                            </a:solidFill>
                            <a:latin typeface="Verdana" pitchFamily="34" charset="0"/>
                          </a:rPr>
                          <m:t>2</m:t>
                        </m:r>
                      </m:e>
                    </m:rad>
                  </m:oMath>
                </a14:m>
                <a:endParaRPr lang="ru-RU" altLang="ru-RU" sz="3600" b="1" i="1" dirty="0" smtClean="0">
                  <a:solidFill>
                    <a:schemeClr val="bg1"/>
                  </a:solidFill>
                  <a:latin typeface="Verdana" pitchFamily="34" charset="0"/>
                </a:endParaRPr>
              </a:p>
              <a:p>
                <a:pPr algn="ctr" eaLnBrk="1" hangingPunct="1"/>
                <a:r>
                  <a:rPr lang="ru-RU" altLang="ru-RU" sz="3600" b="1" i="1" dirty="0" smtClean="0">
                    <a:solidFill>
                      <a:schemeClr val="bg1"/>
                    </a:solidFill>
                    <a:latin typeface="Verdana" pitchFamily="34" charset="0"/>
                  </a:rPr>
                  <a:t>Ответ: </a:t>
                </a:r>
                <a:r>
                  <a:rPr lang="ru-RU" altLang="ru-RU" sz="3600" i="1" dirty="0" smtClean="0">
                    <a:solidFill>
                      <a:schemeClr val="bg1"/>
                    </a:solidFill>
                    <a:latin typeface="Verdana" pitchFamily="34" charset="0"/>
                  </a:rPr>
                  <a:t>±</a:t>
                </a:r>
                <a14:m>
                  <m:oMath xmlns:m="http://schemas.openxmlformats.org/officeDocument/2006/math">
                    <m:r>
                      <a:rPr lang="ru-RU" altLang="ru-RU" sz="3600" b="1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ru-RU" alt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ru-RU" altLang="ru-RU" sz="3600" b="1" i="1" dirty="0" smtClean="0">
                            <a:solidFill>
                              <a:schemeClr val="bg1"/>
                            </a:solidFill>
                            <a:latin typeface="Verdana" pitchFamily="34" charset="0"/>
                          </a:rPr>
                          <m:t>2</m:t>
                        </m:r>
                      </m:e>
                    </m:rad>
                  </m:oMath>
                </a14:m>
                <a:endParaRPr lang="ru-RU" altLang="ru-RU" sz="3600" b="1" i="1" dirty="0" smtClean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</mc:Choice>
        <mc:Fallback xmlns="">
          <p:sp>
            <p:nvSpPr>
              <p:cNvPr id="17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7936" y="2780928"/>
                <a:ext cx="3385862" cy="3001334"/>
              </a:xfrm>
              <a:prstGeom prst="rect">
                <a:avLst/>
              </a:prstGeom>
              <a:blipFill rotWithShape="1">
                <a:blip r:embed="rId3"/>
                <a:stretch>
                  <a:fillRect l="-5225" t="-3043" r="-4865" b="-64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098558" y="2749713"/>
            <a:ext cx="4471096" cy="343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600" b="1" i="1" dirty="0" smtClean="0">
                <a:solidFill>
                  <a:srgbClr val="0033CC"/>
                </a:solidFill>
                <a:latin typeface="Verdana" pitchFamily="34" charset="0"/>
              </a:rPr>
              <a:t>6</a:t>
            </a:r>
            <a:r>
              <a:rPr lang="en-US" altLang="ru-RU" sz="3600" b="1" i="1" dirty="0" smtClean="0">
                <a:solidFill>
                  <a:schemeClr val="bg1"/>
                </a:solidFill>
                <a:latin typeface="Verdana" pitchFamily="34" charset="0"/>
              </a:rPr>
              <a:t>x</a:t>
            </a:r>
            <a:r>
              <a:rPr lang="ru-RU" altLang="ru-RU" sz="3600" b="1" i="1" baseline="30000" dirty="0" smtClean="0">
                <a:solidFill>
                  <a:schemeClr val="bg1"/>
                </a:solidFill>
                <a:latin typeface="Verdana" pitchFamily="34" charset="0"/>
              </a:rPr>
              <a:t>2</a:t>
            </a:r>
            <a:r>
              <a:rPr lang="en-US" altLang="ru-RU" sz="3600" b="1" dirty="0" smtClean="0">
                <a:solidFill>
                  <a:schemeClr val="bg1"/>
                </a:solidFill>
                <a:latin typeface="Verdana" pitchFamily="34" charset="0"/>
              </a:rPr>
              <a:t> + </a:t>
            </a:r>
            <a:r>
              <a:rPr lang="ru-RU" altLang="ru-RU" sz="3600" b="1" i="1" dirty="0" smtClean="0">
                <a:solidFill>
                  <a:srgbClr val="CC0066"/>
                </a:solidFill>
                <a:latin typeface="Verdana" pitchFamily="34" charset="0"/>
              </a:rPr>
              <a:t>3</a:t>
            </a:r>
            <a:r>
              <a:rPr lang="en-US" altLang="ru-RU" sz="3600" b="1" i="1" dirty="0" smtClean="0">
                <a:solidFill>
                  <a:schemeClr val="bg1"/>
                </a:solidFill>
                <a:latin typeface="Verdana" pitchFamily="34" charset="0"/>
              </a:rPr>
              <a:t>x</a:t>
            </a:r>
            <a:r>
              <a:rPr lang="en-US" altLang="ru-RU" sz="3600" b="1" dirty="0" smtClean="0">
                <a:solidFill>
                  <a:schemeClr val="bg1"/>
                </a:solidFill>
                <a:latin typeface="Verdana" pitchFamily="34" charset="0"/>
              </a:rPr>
              <a:t>= 0</a:t>
            </a:r>
            <a:endParaRPr lang="ru-RU" altLang="ru-RU" sz="3600" b="1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 eaLnBrk="1" hangingPunct="1"/>
            <a:r>
              <a:rPr lang="ru-RU" altLang="ru-RU" sz="3600" b="1" i="1" dirty="0" smtClean="0">
                <a:solidFill>
                  <a:schemeClr val="bg1"/>
                </a:solidFill>
                <a:latin typeface="Verdana" pitchFamily="34" charset="0"/>
              </a:rPr>
              <a:t>3</a:t>
            </a:r>
            <a:r>
              <a:rPr lang="en-US" altLang="ru-RU" sz="3600" b="1" i="1" dirty="0" smtClean="0">
                <a:solidFill>
                  <a:schemeClr val="bg1"/>
                </a:solidFill>
                <a:latin typeface="Verdana" pitchFamily="34" charset="0"/>
              </a:rPr>
              <a:t>x</a:t>
            </a:r>
            <a:r>
              <a:rPr lang="ru-RU" altLang="ru-RU" sz="3600" b="1" dirty="0" smtClean="0">
                <a:solidFill>
                  <a:schemeClr val="bg1"/>
                </a:solidFill>
                <a:latin typeface="Verdana" pitchFamily="34" charset="0"/>
              </a:rPr>
              <a:t>(</a:t>
            </a:r>
            <a:r>
              <a:rPr lang="ru-RU" altLang="ru-RU" sz="3600" b="1" i="1" dirty="0" smtClean="0">
                <a:solidFill>
                  <a:schemeClr val="bg1"/>
                </a:solidFill>
                <a:latin typeface="Verdana" pitchFamily="34" charset="0"/>
              </a:rPr>
              <a:t>х</a:t>
            </a:r>
            <a:r>
              <a:rPr lang="en-US" altLang="ru-RU" sz="3600" b="1" dirty="0" smtClean="0">
                <a:solidFill>
                  <a:schemeClr val="bg1"/>
                </a:solidFill>
                <a:latin typeface="Verdana" pitchFamily="34" charset="0"/>
              </a:rPr>
              <a:t>+</a:t>
            </a:r>
            <a:r>
              <a:rPr lang="ru-RU" altLang="ru-RU" sz="3600" b="1" i="1" dirty="0" smtClean="0">
                <a:solidFill>
                  <a:schemeClr val="bg1"/>
                </a:solidFill>
                <a:latin typeface="Verdana" pitchFamily="34" charset="0"/>
              </a:rPr>
              <a:t>2</a:t>
            </a:r>
            <a:r>
              <a:rPr lang="ru-RU" altLang="ru-RU" sz="3600" b="1" dirty="0" smtClean="0">
                <a:solidFill>
                  <a:schemeClr val="bg1"/>
                </a:solidFill>
                <a:latin typeface="Verdana" pitchFamily="34" charset="0"/>
              </a:rPr>
              <a:t>)</a:t>
            </a:r>
            <a:r>
              <a:rPr lang="en-US" altLang="ru-RU" sz="3600" b="1" dirty="0" smtClean="0">
                <a:solidFill>
                  <a:schemeClr val="bg1"/>
                </a:solidFill>
                <a:latin typeface="Verdana" pitchFamily="34" charset="0"/>
              </a:rPr>
              <a:t>= 0</a:t>
            </a:r>
            <a:endParaRPr lang="ru-RU" altLang="ru-RU" sz="3600" b="1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 eaLnBrk="1" hangingPunct="1"/>
            <a:r>
              <a:rPr lang="ru-RU" altLang="ru-RU" sz="3600" b="1" i="1" dirty="0" smtClean="0">
                <a:solidFill>
                  <a:schemeClr val="bg1"/>
                </a:solidFill>
                <a:latin typeface="Verdana" pitchFamily="34" charset="0"/>
              </a:rPr>
              <a:t>3</a:t>
            </a:r>
            <a:r>
              <a:rPr lang="en-US" altLang="ru-RU" sz="3600" b="1" i="1" dirty="0" smtClean="0">
                <a:solidFill>
                  <a:schemeClr val="bg1"/>
                </a:solidFill>
                <a:latin typeface="Verdana" pitchFamily="34" charset="0"/>
              </a:rPr>
              <a:t>x</a:t>
            </a:r>
            <a:r>
              <a:rPr lang="ru-RU" altLang="ru-RU" sz="3600" b="1" i="1" dirty="0" smtClean="0">
                <a:solidFill>
                  <a:schemeClr val="bg1"/>
                </a:solidFill>
                <a:latin typeface="Verdana" pitchFamily="34" charset="0"/>
              </a:rPr>
              <a:t>=0 </a:t>
            </a:r>
            <a:r>
              <a:rPr lang="ru-RU" altLang="ru-RU" sz="2800" b="1" i="1" dirty="0" smtClean="0">
                <a:solidFill>
                  <a:schemeClr val="bg1"/>
                </a:solidFill>
                <a:latin typeface="Verdana" pitchFamily="34" charset="0"/>
              </a:rPr>
              <a:t>или </a:t>
            </a:r>
            <a:r>
              <a:rPr lang="ru-RU" altLang="ru-RU" sz="3600" b="1" i="1" dirty="0" smtClean="0">
                <a:solidFill>
                  <a:schemeClr val="bg1"/>
                </a:solidFill>
                <a:latin typeface="Verdana" pitchFamily="34" charset="0"/>
              </a:rPr>
              <a:t>х+2=0</a:t>
            </a:r>
          </a:p>
          <a:p>
            <a:pPr algn="ctr" eaLnBrk="1" hangingPunct="1"/>
            <a:r>
              <a:rPr lang="en-US" altLang="ru-RU" sz="3600" b="1" i="1" dirty="0" smtClean="0">
                <a:solidFill>
                  <a:schemeClr val="bg1"/>
                </a:solidFill>
                <a:latin typeface="Verdana" pitchFamily="34" charset="0"/>
              </a:rPr>
              <a:t>x</a:t>
            </a:r>
            <a:r>
              <a:rPr lang="ru-RU" altLang="ru-RU" sz="3600" b="1" i="1" dirty="0" smtClean="0">
                <a:solidFill>
                  <a:schemeClr val="bg1"/>
                </a:solidFill>
                <a:latin typeface="Verdana" pitchFamily="34" charset="0"/>
              </a:rPr>
              <a:t>=0        х=-2</a:t>
            </a:r>
          </a:p>
          <a:p>
            <a:pPr algn="ctr" eaLnBrk="1" hangingPunct="1"/>
            <a:endParaRPr lang="ru-RU" altLang="ru-RU" sz="1100" b="1" i="1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 eaLnBrk="1" hangingPunct="1"/>
            <a:r>
              <a:rPr lang="ru-RU" altLang="ru-RU" sz="3600" b="1" i="1" dirty="0" smtClean="0">
                <a:solidFill>
                  <a:schemeClr val="bg1"/>
                </a:solidFill>
                <a:latin typeface="Verdana" pitchFamily="34" charset="0"/>
              </a:rPr>
              <a:t>Ответ:-2; 0</a:t>
            </a:r>
            <a:endParaRPr lang="ru-RU" altLang="ru-RU" sz="3600" b="1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 eaLnBrk="1" hangingPunct="1"/>
            <a:endParaRPr lang="ru-RU" altLang="ru-RU" sz="2000" b="1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56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ПРЕЗЕНТАЦИИ_шаблоны\Презентации_образцы\Доска\761_basic_pencil_ppt\Копия template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" y="0"/>
            <a:ext cx="91485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Неполные квадратные уравнения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97" y="1052736"/>
            <a:ext cx="8229600" cy="73346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мы умеем решать!</a:t>
            </a:r>
            <a:endParaRPr lang="ru-RU" sz="2800" b="1" i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35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647688" y="1971630"/>
            <a:ext cx="291938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600" b="1" i="1" dirty="0">
                <a:solidFill>
                  <a:srgbClr val="0033CC"/>
                </a:solidFill>
                <a:latin typeface="Verdana" pitchFamily="34" charset="0"/>
              </a:rPr>
              <a:t>8</a:t>
            </a:r>
            <a:r>
              <a:rPr lang="en-US" altLang="ru-RU" sz="3600" b="1" i="1" dirty="0">
                <a:solidFill>
                  <a:schemeClr val="bg1"/>
                </a:solidFill>
                <a:latin typeface="Verdana" pitchFamily="34" charset="0"/>
              </a:rPr>
              <a:t>x</a:t>
            </a:r>
            <a:r>
              <a:rPr lang="ru-RU" altLang="ru-RU" sz="3600" b="1" i="1" baseline="30000" dirty="0">
                <a:solidFill>
                  <a:schemeClr val="bg1"/>
                </a:solidFill>
                <a:latin typeface="Verdana" pitchFamily="34" charset="0"/>
              </a:rPr>
              <a:t>2</a:t>
            </a:r>
            <a:r>
              <a:rPr lang="en-US" altLang="ru-RU" sz="3600" b="1" dirty="0">
                <a:solidFill>
                  <a:schemeClr val="bg1"/>
                </a:solidFill>
                <a:latin typeface="Verdana" pitchFamily="34" charset="0"/>
              </a:rPr>
              <a:t> = 0</a:t>
            </a:r>
            <a:r>
              <a:rPr lang="ru-RU" altLang="ru-RU" sz="3600" b="1" dirty="0">
                <a:solidFill>
                  <a:schemeClr val="bg1"/>
                </a:solidFill>
                <a:latin typeface="Verdana" pitchFamily="34" charset="0"/>
              </a:rPr>
              <a:t>/:</a:t>
            </a:r>
            <a:r>
              <a:rPr lang="ru-RU" altLang="ru-RU" sz="3600" b="1" dirty="0" smtClean="0">
                <a:solidFill>
                  <a:schemeClr val="bg1"/>
                </a:solidFill>
                <a:latin typeface="Verdana" pitchFamily="34" charset="0"/>
              </a:rPr>
              <a:t>8</a:t>
            </a:r>
            <a:endParaRPr lang="ru-RU" altLang="ru-RU" sz="3600" b="1" i="1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 eaLnBrk="1" hangingPunct="1"/>
            <a:r>
              <a:rPr lang="en-US" altLang="ru-RU" sz="3600" b="1" i="1" dirty="0" smtClean="0">
                <a:solidFill>
                  <a:schemeClr val="bg1"/>
                </a:solidFill>
                <a:latin typeface="Verdana" pitchFamily="34" charset="0"/>
              </a:rPr>
              <a:t>x</a:t>
            </a:r>
            <a:r>
              <a:rPr lang="ru-RU" altLang="ru-RU" sz="3600" b="1" i="1" baseline="30000" dirty="0" smtClean="0">
                <a:solidFill>
                  <a:schemeClr val="bg1"/>
                </a:solidFill>
                <a:latin typeface="Verdana" pitchFamily="34" charset="0"/>
              </a:rPr>
              <a:t>2</a:t>
            </a:r>
            <a:r>
              <a:rPr lang="ru-RU" altLang="ru-RU" sz="3600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altLang="ru-RU" sz="3600" b="1" dirty="0" smtClean="0">
                <a:solidFill>
                  <a:schemeClr val="bg1"/>
                </a:solidFill>
                <a:latin typeface="Verdana" pitchFamily="34" charset="0"/>
              </a:rPr>
              <a:t>= </a:t>
            </a:r>
            <a:r>
              <a:rPr lang="en-US" altLang="ru-RU" sz="3600" b="1" dirty="0" smtClean="0">
                <a:solidFill>
                  <a:schemeClr val="bg1"/>
                </a:solidFill>
                <a:latin typeface="Verdana" pitchFamily="34" charset="0"/>
              </a:rPr>
              <a:t>0</a:t>
            </a:r>
            <a:endParaRPr lang="ru-RU" altLang="ru-RU" sz="3600" b="1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 eaLnBrk="1" hangingPunct="1"/>
            <a:r>
              <a:rPr lang="en-US" altLang="ru-RU" sz="3600" b="1" i="1" dirty="0" smtClean="0">
                <a:solidFill>
                  <a:schemeClr val="bg1"/>
                </a:solidFill>
                <a:latin typeface="Verdana" pitchFamily="34" charset="0"/>
              </a:rPr>
              <a:t>x</a:t>
            </a:r>
            <a:r>
              <a:rPr lang="en-US" altLang="ru-RU" sz="3600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altLang="ru-RU" sz="3600" b="1" dirty="0" smtClean="0">
                <a:solidFill>
                  <a:schemeClr val="bg1"/>
                </a:solidFill>
                <a:latin typeface="Verdana" pitchFamily="34" charset="0"/>
              </a:rPr>
              <a:t>=</a:t>
            </a:r>
            <a:r>
              <a:rPr lang="ru-RU" altLang="ru-RU" sz="3600" b="1" i="1" dirty="0" smtClean="0">
                <a:solidFill>
                  <a:srgbClr val="9900FF"/>
                </a:solidFill>
                <a:latin typeface="Verdana" pitchFamily="34" charset="0"/>
              </a:rPr>
              <a:t> </a:t>
            </a:r>
            <a:r>
              <a:rPr lang="ru-RU" altLang="ru-RU" sz="3600" b="1" dirty="0" smtClean="0">
                <a:solidFill>
                  <a:schemeClr val="bg1"/>
                </a:solidFill>
                <a:latin typeface="Verdana" pitchFamily="34" charset="0"/>
              </a:rPr>
              <a:t>0</a:t>
            </a:r>
            <a:endParaRPr lang="ru-RU" altLang="ru-RU" sz="3600" b="1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 eaLnBrk="1" hangingPunct="1"/>
            <a:r>
              <a:rPr lang="ru-RU" altLang="ru-RU" sz="3600" b="1" i="1" dirty="0" smtClean="0">
                <a:solidFill>
                  <a:schemeClr val="bg1"/>
                </a:solidFill>
                <a:latin typeface="Verdana" pitchFamily="34" charset="0"/>
              </a:rPr>
              <a:t>Ответ: </a:t>
            </a:r>
            <a:r>
              <a:rPr lang="ru-RU" altLang="ru-RU" sz="3600" b="1" dirty="0" smtClean="0">
                <a:solidFill>
                  <a:schemeClr val="bg1"/>
                </a:solidFill>
                <a:latin typeface="Verdana" pitchFamily="34" charset="0"/>
              </a:rPr>
              <a:t>0</a:t>
            </a:r>
            <a:endParaRPr lang="ru-RU" altLang="ru-RU" sz="3600" b="1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036946" y="1935055"/>
            <a:ext cx="4669869" cy="247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600" b="1" i="1" dirty="0" smtClean="0">
                <a:solidFill>
                  <a:srgbClr val="0033CC"/>
                </a:solidFill>
                <a:latin typeface="Verdana" pitchFamily="34" charset="0"/>
              </a:rPr>
              <a:t>6</a:t>
            </a:r>
            <a:r>
              <a:rPr lang="en-US" altLang="ru-RU" sz="3600" b="1" i="1" dirty="0" smtClean="0">
                <a:solidFill>
                  <a:schemeClr val="bg1"/>
                </a:solidFill>
                <a:latin typeface="Verdana" pitchFamily="34" charset="0"/>
              </a:rPr>
              <a:t>x</a:t>
            </a:r>
            <a:r>
              <a:rPr lang="ru-RU" altLang="ru-RU" sz="3600" b="1" i="1" baseline="30000" dirty="0" smtClean="0">
                <a:solidFill>
                  <a:schemeClr val="bg1"/>
                </a:solidFill>
                <a:latin typeface="Verdana" pitchFamily="34" charset="0"/>
              </a:rPr>
              <a:t>2</a:t>
            </a:r>
            <a:r>
              <a:rPr lang="en-US" altLang="ru-RU" sz="3600" b="1" dirty="0" smtClean="0">
                <a:solidFill>
                  <a:schemeClr val="bg1"/>
                </a:solidFill>
                <a:latin typeface="Verdana" pitchFamily="34" charset="0"/>
              </a:rPr>
              <a:t> + </a:t>
            </a:r>
            <a:r>
              <a:rPr lang="ru-RU" altLang="ru-RU" sz="3600" b="1" i="1" dirty="0" smtClean="0">
                <a:solidFill>
                  <a:srgbClr val="9900FF"/>
                </a:solidFill>
                <a:latin typeface="Verdana" pitchFamily="34" charset="0"/>
              </a:rPr>
              <a:t>12</a:t>
            </a:r>
            <a:r>
              <a:rPr lang="en-US" altLang="ru-RU" sz="3600" b="1" dirty="0" smtClean="0">
                <a:solidFill>
                  <a:schemeClr val="bg1"/>
                </a:solidFill>
                <a:latin typeface="Verdana" pitchFamily="34" charset="0"/>
              </a:rPr>
              <a:t>= </a:t>
            </a:r>
            <a:r>
              <a:rPr lang="en-US" altLang="ru-RU" sz="3600" b="1" dirty="0" smtClean="0">
                <a:solidFill>
                  <a:schemeClr val="bg1"/>
                </a:solidFill>
                <a:latin typeface="Verdana" pitchFamily="34" charset="0"/>
              </a:rPr>
              <a:t>0</a:t>
            </a:r>
            <a:endParaRPr lang="ru-RU" altLang="ru-RU" sz="3600" b="1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 eaLnBrk="1" hangingPunct="1"/>
            <a:r>
              <a:rPr lang="ru-RU" altLang="ru-RU" sz="3600" b="1" i="1" dirty="0">
                <a:solidFill>
                  <a:srgbClr val="0033CC"/>
                </a:solidFill>
                <a:latin typeface="Verdana" pitchFamily="34" charset="0"/>
              </a:rPr>
              <a:t>6</a:t>
            </a:r>
            <a:r>
              <a:rPr lang="en-US" altLang="ru-RU" sz="3600" b="1" i="1" dirty="0">
                <a:solidFill>
                  <a:schemeClr val="bg1"/>
                </a:solidFill>
                <a:latin typeface="Verdana" pitchFamily="34" charset="0"/>
              </a:rPr>
              <a:t>x</a:t>
            </a:r>
            <a:r>
              <a:rPr lang="ru-RU" altLang="ru-RU" sz="3600" b="1" i="1" baseline="30000" dirty="0">
                <a:solidFill>
                  <a:schemeClr val="bg1"/>
                </a:solidFill>
                <a:latin typeface="Verdana" pitchFamily="34" charset="0"/>
              </a:rPr>
              <a:t>2 </a:t>
            </a:r>
            <a:r>
              <a:rPr lang="en-US" altLang="ru-RU" sz="3600" b="1" dirty="0" smtClean="0">
                <a:solidFill>
                  <a:schemeClr val="bg1"/>
                </a:solidFill>
                <a:latin typeface="Verdana" pitchFamily="34" charset="0"/>
              </a:rPr>
              <a:t>= </a:t>
            </a:r>
            <a:r>
              <a:rPr lang="ru-RU" altLang="ru-RU" sz="3600" b="1" dirty="0" smtClean="0">
                <a:solidFill>
                  <a:schemeClr val="bg1"/>
                </a:solidFill>
                <a:latin typeface="Verdana" pitchFamily="34" charset="0"/>
              </a:rPr>
              <a:t>-</a:t>
            </a:r>
            <a:r>
              <a:rPr lang="ru-RU" altLang="ru-RU" sz="3600" b="1" i="1" dirty="0">
                <a:solidFill>
                  <a:srgbClr val="9900FF"/>
                </a:solidFill>
                <a:latin typeface="Verdana" pitchFamily="34" charset="0"/>
              </a:rPr>
              <a:t> </a:t>
            </a:r>
            <a:r>
              <a:rPr lang="ru-RU" altLang="ru-RU" sz="3600" b="1" i="1" dirty="0" smtClean="0">
                <a:solidFill>
                  <a:srgbClr val="9900FF"/>
                </a:solidFill>
                <a:latin typeface="Verdana" pitchFamily="34" charset="0"/>
              </a:rPr>
              <a:t>12</a:t>
            </a:r>
            <a:r>
              <a:rPr lang="ru-RU" altLang="ru-RU" sz="3600" b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ru-RU" altLang="ru-RU" sz="3600" b="1" dirty="0" smtClean="0">
                <a:solidFill>
                  <a:schemeClr val="bg1"/>
                </a:solidFill>
                <a:latin typeface="Verdana" pitchFamily="34" charset="0"/>
              </a:rPr>
              <a:t>/:6</a:t>
            </a:r>
          </a:p>
          <a:p>
            <a:pPr algn="ctr" eaLnBrk="1" hangingPunct="1"/>
            <a:r>
              <a:rPr lang="en-US" altLang="ru-RU" sz="3600" b="1" i="1" dirty="0">
                <a:solidFill>
                  <a:schemeClr val="bg1"/>
                </a:solidFill>
                <a:latin typeface="Verdana" pitchFamily="34" charset="0"/>
              </a:rPr>
              <a:t>x</a:t>
            </a:r>
            <a:r>
              <a:rPr lang="ru-RU" altLang="ru-RU" sz="3600" b="1" i="1" baseline="30000" dirty="0">
                <a:solidFill>
                  <a:schemeClr val="bg1"/>
                </a:solidFill>
                <a:latin typeface="Verdana" pitchFamily="34" charset="0"/>
              </a:rPr>
              <a:t>2</a:t>
            </a:r>
            <a:r>
              <a:rPr lang="ru-RU" altLang="ru-RU" sz="3600" b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altLang="ru-RU" sz="3600" b="1" dirty="0">
                <a:solidFill>
                  <a:schemeClr val="bg1"/>
                </a:solidFill>
                <a:latin typeface="Verdana" pitchFamily="34" charset="0"/>
              </a:rPr>
              <a:t>= </a:t>
            </a:r>
            <a:r>
              <a:rPr lang="ru-RU" altLang="ru-RU" sz="3600" b="1" dirty="0" smtClean="0">
                <a:solidFill>
                  <a:schemeClr val="bg1"/>
                </a:solidFill>
                <a:latin typeface="Verdana" pitchFamily="34" charset="0"/>
              </a:rPr>
              <a:t>-2</a:t>
            </a:r>
            <a:endParaRPr lang="ru-RU" altLang="ru-RU" sz="3600" b="1" dirty="0">
              <a:solidFill>
                <a:schemeClr val="bg1"/>
              </a:solidFill>
              <a:latin typeface="Verdana" pitchFamily="34" charset="0"/>
            </a:endParaRPr>
          </a:p>
          <a:p>
            <a:pPr algn="ctr" eaLnBrk="1" hangingPunct="1"/>
            <a:endParaRPr lang="ru-RU" altLang="ru-RU" sz="1100" b="1" i="1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 eaLnBrk="1" hangingPunct="1"/>
            <a:r>
              <a:rPr lang="ru-RU" altLang="ru-RU" sz="3600" b="1" i="1" dirty="0" smtClean="0">
                <a:solidFill>
                  <a:schemeClr val="bg1"/>
                </a:solidFill>
                <a:latin typeface="Verdana" pitchFamily="34" charset="0"/>
              </a:rPr>
              <a:t>Ответ: </a:t>
            </a:r>
            <a:r>
              <a:rPr lang="ru-RU" altLang="ru-RU" sz="3200" b="1" i="1" dirty="0" smtClean="0">
                <a:solidFill>
                  <a:schemeClr val="bg1"/>
                </a:solidFill>
                <a:latin typeface="Verdana" pitchFamily="34" charset="0"/>
              </a:rPr>
              <a:t>нет корней</a:t>
            </a:r>
            <a:endParaRPr lang="ru-RU" altLang="ru-RU" sz="32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53391" y="4941168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 Итак, квадратное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уравнение 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может иметь либо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b="1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два  корня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либо </a:t>
            </a:r>
            <a:r>
              <a:rPr lang="ru-RU" sz="2200" b="1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один корень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либо вообще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b="1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 иметь корней</a:t>
            </a:r>
            <a:r>
              <a:rPr lang="ru-RU" sz="2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08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Admin\Мои документы\ПРЕЗЕНТАЦИИ_шаблоны\Презентации_образцы\Доска\761_basic_pencil_ppt\Копия template_m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" y="0"/>
            <a:ext cx="91485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Формула" r:id="rId4" imgW="114151" imgH="215619" progId="Equation.3">
                  <p:embed/>
                </p:oleObj>
              </mc:Choice>
              <mc:Fallback>
                <p:oleObj name="Формула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916238" y="29972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Times New Roman" pitchFamily="18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807794" y="1495848"/>
            <a:ext cx="48686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4000" b="1" i="1" dirty="0" smtClean="0">
                <a:solidFill>
                  <a:srgbClr val="0033CC"/>
                </a:solidFill>
                <a:latin typeface="Verdana" pitchFamily="34" charset="0"/>
              </a:rPr>
              <a:t>a</a:t>
            </a:r>
            <a:r>
              <a:rPr lang="en-US" altLang="ru-RU" sz="4000" b="1" i="1" dirty="0" smtClean="0">
                <a:solidFill>
                  <a:schemeClr val="bg1"/>
                </a:solidFill>
                <a:latin typeface="Verdana" pitchFamily="34" charset="0"/>
              </a:rPr>
              <a:t>x</a:t>
            </a:r>
            <a:r>
              <a:rPr lang="ru-RU" altLang="ru-RU" sz="4000" b="1" i="1" baseline="30000" dirty="0">
                <a:solidFill>
                  <a:schemeClr val="bg1"/>
                </a:solidFill>
                <a:latin typeface="Verdana" pitchFamily="34" charset="0"/>
              </a:rPr>
              <a:t>2</a:t>
            </a:r>
            <a:r>
              <a:rPr lang="en-US" altLang="ru-RU" sz="4000" b="1" dirty="0">
                <a:solidFill>
                  <a:schemeClr val="bg1"/>
                </a:solidFill>
                <a:latin typeface="Verdana" pitchFamily="34" charset="0"/>
              </a:rPr>
              <a:t> + </a:t>
            </a:r>
            <a:r>
              <a:rPr lang="en-US" altLang="ru-RU" sz="4000" b="1" i="1" dirty="0" err="1" smtClean="0">
                <a:solidFill>
                  <a:srgbClr val="CC0066"/>
                </a:solidFill>
                <a:latin typeface="Verdana" pitchFamily="34" charset="0"/>
              </a:rPr>
              <a:t>b</a:t>
            </a:r>
            <a:r>
              <a:rPr lang="en-US" altLang="ru-RU" sz="4000" b="1" i="1" dirty="0" err="1" smtClean="0">
                <a:solidFill>
                  <a:schemeClr val="bg1"/>
                </a:solidFill>
                <a:latin typeface="Verdana" pitchFamily="34" charset="0"/>
              </a:rPr>
              <a:t>x</a:t>
            </a:r>
            <a:r>
              <a:rPr lang="en-US" altLang="ru-RU" sz="4000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altLang="ru-RU" sz="4000" b="1" dirty="0">
                <a:solidFill>
                  <a:schemeClr val="bg1"/>
                </a:solidFill>
                <a:latin typeface="Verdana" pitchFamily="34" charset="0"/>
              </a:rPr>
              <a:t>+ </a:t>
            </a:r>
            <a:r>
              <a:rPr lang="en-US" altLang="ru-RU" sz="4000" b="1" i="1" dirty="0">
                <a:solidFill>
                  <a:srgbClr val="9900FF"/>
                </a:solidFill>
                <a:latin typeface="Verdana" pitchFamily="34" charset="0"/>
              </a:rPr>
              <a:t>c</a:t>
            </a:r>
            <a:r>
              <a:rPr lang="en-US" altLang="ru-RU" sz="4000" b="1" dirty="0">
                <a:latin typeface="Verdana" pitchFamily="34" charset="0"/>
              </a:rPr>
              <a:t> </a:t>
            </a:r>
            <a:r>
              <a:rPr lang="en-US" altLang="ru-RU" sz="4000" b="1" dirty="0">
                <a:solidFill>
                  <a:schemeClr val="bg1"/>
                </a:solidFill>
                <a:latin typeface="Verdana" pitchFamily="34" charset="0"/>
              </a:rPr>
              <a:t>= 0</a:t>
            </a:r>
            <a:endParaRPr lang="ru-RU" altLang="ru-RU" sz="4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447328" y="3861048"/>
            <a:ext cx="2306637" cy="1204686"/>
          </a:xfrm>
          <a:prstGeom prst="wedgeRectCallout">
            <a:avLst>
              <a:gd name="adj1" fmla="val 20745"/>
              <a:gd name="adj2" fmla="val -187446"/>
            </a:avLst>
          </a:prstGeom>
          <a:solidFill>
            <a:srgbClr val="FFFF99"/>
          </a:solidFill>
          <a:ln w="19050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4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Первый </a:t>
            </a:r>
            <a:r>
              <a:rPr lang="ru-RU" altLang="ru-RU" sz="24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коэффициент</a:t>
            </a:r>
          </a:p>
          <a:p>
            <a:pPr algn="ctr"/>
            <a:r>
              <a:rPr lang="ru-RU" altLang="ru-RU" sz="24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(старший)</a:t>
            </a:r>
            <a:endParaRPr lang="ru-RU" altLang="ru-RU" sz="24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" name="AutoShape 7"/>
          <p:cNvSpPr>
            <a:spLocks noChangeArrowheads="1"/>
          </p:cNvSpPr>
          <p:nvPr/>
        </p:nvSpPr>
        <p:spPr bwMode="auto">
          <a:xfrm>
            <a:off x="2951464" y="3853048"/>
            <a:ext cx="2412624" cy="1212686"/>
          </a:xfrm>
          <a:prstGeom prst="wedgeRectCallout">
            <a:avLst>
              <a:gd name="adj1" fmla="val -15452"/>
              <a:gd name="adj2" fmla="val -188342"/>
            </a:avLst>
          </a:prstGeom>
          <a:solidFill>
            <a:srgbClr val="FFFF99"/>
          </a:solidFill>
          <a:ln w="19050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Второй </a:t>
            </a:r>
            <a:r>
              <a:rPr lang="ru-RU" altLang="ru-RU" sz="2400" b="1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коэффициент</a:t>
            </a:r>
          </a:p>
          <a:p>
            <a:pPr algn="ctr"/>
            <a:r>
              <a:rPr lang="ru-RU" altLang="ru-RU" sz="2400" b="1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(средний)</a:t>
            </a:r>
            <a:endParaRPr lang="ru-RU" altLang="ru-RU" sz="2400" b="1" dirty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" name="AutoShape 8"/>
          <p:cNvSpPr>
            <a:spLocks noChangeArrowheads="1"/>
          </p:cNvSpPr>
          <p:nvPr/>
        </p:nvSpPr>
        <p:spPr bwMode="auto">
          <a:xfrm rot="10800000">
            <a:off x="5583609" y="3841677"/>
            <a:ext cx="3024336" cy="1224057"/>
          </a:xfrm>
          <a:prstGeom prst="wedgeRectCallout">
            <a:avLst>
              <a:gd name="adj1" fmla="val 57374"/>
              <a:gd name="adj2" fmla="val 190794"/>
            </a:avLst>
          </a:prstGeom>
          <a:solidFill>
            <a:srgbClr val="FFFF99"/>
          </a:solidFill>
          <a:ln w="19050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/>
            <a:r>
              <a:rPr lang="ru-RU" altLang="ru-RU" sz="2400" b="1" dirty="0" smtClean="0">
                <a:solidFill>
                  <a:srgbClr val="9900FF"/>
                </a:solidFill>
                <a:latin typeface="Arial" pitchFamily="34" charset="0"/>
                <a:cs typeface="Arial" pitchFamily="34" charset="0"/>
              </a:rPr>
              <a:t>Третий коэффициент</a:t>
            </a:r>
          </a:p>
          <a:p>
            <a:pPr algn="ctr"/>
            <a:r>
              <a:rPr lang="ru-RU" altLang="ru-RU" sz="2400" b="1" dirty="0" smtClean="0">
                <a:solidFill>
                  <a:srgbClr val="9900FF"/>
                </a:solidFill>
                <a:latin typeface="Arial" pitchFamily="34" charset="0"/>
                <a:cs typeface="Arial" pitchFamily="34" charset="0"/>
              </a:rPr>
              <a:t>(свободный член)</a:t>
            </a:r>
            <a:endParaRPr lang="ru-RU" altLang="ru-RU" sz="2400" b="1" dirty="0">
              <a:solidFill>
                <a:srgbClr val="99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42686" y="275161"/>
            <a:ext cx="8229600" cy="94290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7. 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Запомните названия коэффициентов полного квадратного уравнения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03800" y="1218070"/>
            <a:ext cx="13934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4000" b="1" i="1" dirty="0" smtClean="0">
                <a:solidFill>
                  <a:srgbClr val="0033CC"/>
                </a:solidFill>
                <a:latin typeface="Verdana" pitchFamily="34" charset="0"/>
              </a:rPr>
              <a:t>a</a:t>
            </a:r>
            <a:r>
              <a:rPr lang="en-US" altLang="ru-RU" sz="4000" b="1" i="1" dirty="0" smtClean="0">
                <a:solidFill>
                  <a:schemeClr val="bg1"/>
                </a:solidFill>
                <a:latin typeface="Verdana" pitchFamily="34" charset="0"/>
              </a:rPr>
              <a:t>≠</a:t>
            </a:r>
            <a:r>
              <a:rPr lang="ru-RU" altLang="ru-RU" sz="4000" b="1" i="1" dirty="0" smtClean="0">
                <a:solidFill>
                  <a:schemeClr val="bg1"/>
                </a:solidFill>
                <a:latin typeface="Verdana" pitchFamily="34" charset="0"/>
              </a:rPr>
              <a:t>0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95777" y="1821721"/>
            <a:ext cx="13934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4000" b="1" i="1" dirty="0" smtClean="0">
                <a:solidFill>
                  <a:srgbClr val="CC0066"/>
                </a:solidFill>
                <a:latin typeface="Verdana" pitchFamily="34" charset="0"/>
              </a:rPr>
              <a:t>b</a:t>
            </a:r>
            <a:r>
              <a:rPr lang="en-US" altLang="ru-RU" sz="4000" b="1" i="1" dirty="0" smtClean="0">
                <a:solidFill>
                  <a:schemeClr val="bg1"/>
                </a:solidFill>
                <a:latin typeface="Verdana" pitchFamily="34" charset="0"/>
              </a:rPr>
              <a:t>≠</a:t>
            </a:r>
            <a:r>
              <a:rPr lang="ru-RU" altLang="ru-RU" sz="4000" b="1" i="1" dirty="0" smtClean="0">
                <a:solidFill>
                  <a:schemeClr val="bg1"/>
                </a:solidFill>
                <a:latin typeface="Verdana" pitchFamily="34" charset="0"/>
              </a:rPr>
              <a:t>0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24512" y="2456848"/>
            <a:ext cx="15477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4000" b="1" i="1" dirty="0" smtClean="0">
                <a:solidFill>
                  <a:srgbClr val="9900FF"/>
                </a:solidFill>
                <a:latin typeface="Verdana" pitchFamily="34" charset="0"/>
              </a:rPr>
              <a:t>c</a:t>
            </a:r>
            <a:r>
              <a:rPr lang="en-US" altLang="ru-RU" sz="4000" b="1" i="1" dirty="0" smtClean="0">
                <a:solidFill>
                  <a:schemeClr val="bg1"/>
                </a:solidFill>
                <a:latin typeface="Verdana" pitchFamily="34" charset="0"/>
              </a:rPr>
              <a:t>≠</a:t>
            </a:r>
            <a:r>
              <a:rPr lang="ru-RU" altLang="ru-RU" sz="4000" b="1" i="1" dirty="0" smtClean="0">
                <a:solidFill>
                  <a:schemeClr val="bg1"/>
                </a:solidFill>
                <a:latin typeface="Verdana" pitchFamily="34" charset="0"/>
              </a:rPr>
              <a:t>0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26731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ПРЕЗЕНТАЦИИ_шаблоны\Презентации_образцы\Доска\761_basic_pencil_ppt\Копия template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" y="0"/>
            <a:ext cx="91485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0668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34797" y="836712"/>
            <a:ext cx="8229600" cy="100811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8. 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Выражение вида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000" b="1" i="1" dirty="0" smtClean="0">
                <a:solidFill>
                  <a:srgbClr val="CC0066"/>
                </a:solidFill>
                <a:latin typeface="Verdana" pitchFamily="34" charset="0"/>
              </a:rPr>
              <a:t>b</a:t>
            </a:r>
            <a:r>
              <a:rPr lang="ru-RU" altLang="ru-RU" sz="4000" b="1" i="1" baseline="30000" dirty="0" smtClean="0">
                <a:solidFill>
                  <a:schemeClr val="bg1"/>
                </a:solidFill>
                <a:latin typeface="Verdana" pitchFamily="34" charset="0"/>
              </a:rPr>
              <a:t>2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4</a:t>
            </a:r>
            <a:r>
              <a:rPr lang="en-US" sz="4000" b="1" i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4000" b="1" i="1" dirty="0" smtClean="0">
                <a:solidFill>
                  <a:srgbClr val="9900FF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ru-RU" sz="4000" b="1" i="1" dirty="0" smtClean="0">
                <a:solidFill>
                  <a:srgbClr val="99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называют </a:t>
            </a:r>
            <a:r>
              <a:rPr lang="ru-RU" sz="2800" b="1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дискриминантом</a:t>
            </a:r>
            <a:r>
              <a:rPr lang="ru-RU" sz="28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квадратного  уравнения. </a:t>
            </a:r>
            <a:r>
              <a:rPr lang="en-US" sz="4000" b="1" i="1" dirty="0" smtClean="0">
                <a:solidFill>
                  <a:srgbClr val="99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ru-RU" sz="1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endParaRPr lang="ru-RU" sz="35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endParaRPr lang="ru-RU" sz="2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65516" y="2420888"/>
            <a:ext cx="7662868" cy="381642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200" b="1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Замечание</a:t>
            </a:r>
            <a:r>
              <a:rPr lang="ru-RU" sz="2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математике довольно редко бывает так, чтобы введённый термин не имел, образно выражаясь, житейской подоплёки. Возьмём новое понятие – дискриминант. Вспомните слово </a:t>
            </a:r>
            <a:r>
              <a:rPr lang="ru-RU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«дискриминация».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Что оно означает? Оно означает унижение одних и возвышение других, т.е. различное отношение у различным людям. Оба слова (и дискриминант, и дискриминация) происходят от латинского </a:t>
            </a:r>
            <a:r>
              <a:rPr lang="en-US" sz="22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discriminans</a:t>
            </a: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различающий. Дискриминант </a:t>
            </a:r>
            <a:r>
              <a:rPr lang="ru-RU" sz="22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различает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квадратное уравнение по числу корней.</a:t>
            </a:r>
            <a:endParaRPr lang="en-US" sz="2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endParaRPr lang="ru-RU" sz="35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endParaRPr lang="ru-RU" sz="2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57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ПРЕЗЕНТАЦИИ_шаблоны\Презентации_образцы\Доска\761_basic_pencil_ppt\Копия template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" y="0"/>
            <a:ext cx="91485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391027" y="3422185"/>
                <a:ext cx="8377786" cy="15115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Если </a:t>
                </a:r>
                <a:r>
                  <a:rPr lang="en-US" sz="2800" b="1" i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0</a:t>
                </a:r>
                <a:r>
                  <a:rPr lang="ru-RU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, то уравнение имеет 1 </a:t>
                </a:r>
                <a:r>
                  <a:rPr lang="ru-RU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корень:</a:t>
                </a:r>
                <a:endParaRPr lang="en-US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CC0066"/>
                            </a:solidFill>
                            <a:latin typeface="Cambria Math"/>
                          </a:rPr>
                          <m:t>𝒃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3333FF"/>
                            </a:solidFill>
                            <a:latin typeface="Cambria Math"/>
                          </a:rPr>
                          <m:t>𝒂</m:t>
                        </m:r>
                      </m:den>
                    </m:f>
                  </m:oMath>
                </a14:m>
                <a:r>
                  <a:rPr lang="ru-RU" sz="4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4400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27" y="3422185"/>
                <a:ext cx="8377786" cy="1511504"/>
              </a:xfrm>
              <a:prstGeom prst="rect">
                <a:avLst/>
              </a:prstGeom>
              <a:blipFill rotWithShape="1">
                <a:blip r:embed="rId3"/>
                <a:stretch>
                  <a:fillRect l="-1456" t="-40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391027" y="5373216"/>
            <a:ext cx="83777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Если </a:t>
            </a:r>
            <a:r>
              <a:rPr lang="en-US" sz="28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то уравнение не имеет 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корней.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42686" y="404664"/>
            <a:ext cx="8229600" cy="79473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9. </a:t>
            </a:r>
            <a:r>
              <a:rPr lang="ru-RU" sz="2600" b="1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Формулы корней</a:t>
            </a:r>
            <a:r>
              <a:rPr lang="ru-RU" sz="2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квадратного  уравнения. </a:t>
            </a:r>
            <a:r>
              <a:rPr lang="en-US" sz="2600" b="1" i="1" dirty="0" smtClean="0">
                <a:solidFill>
                  <a:srgbClr val="99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Прямоугольник 15"/>
              <p:cNvSpPr/>
              <p:nvPr/>
            </p:nvSpPr>
            <p:spPr>
              <a:xfrm>
                <a:off x="361740" y="1209305"/>
                <a:ext cx="8377786" cy="16124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Если </a:t>
                </a:r>
                <a:r>
                  <a:rPr lang="en-US" sz="2800" b="1" i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&gt; 0</a:t>
                </a:r>
                <a:r>
                  <a:rPr lang="ru-RU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, то уравнение имеет </a:t>
                </a:r>
                <a:r>
                  <a:rPr lang="ru-RU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2 корня: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4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𝒃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𝑫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4400" b="1" i="1" smtClean="0">
                            <a:solidFill>
                              <a:srgbClr val="3333FF"/>
                            </a:solidFill>
                            <a:latin typeface="Cambria Math"/>
                          </a:rPr>
                          <m:t>𝒂</m:t>
                        </m:r>
                      </m:den>
                    </m:f>
                    <m:r>
                      <a:rPr lang="en-US" sz="4400" b="1">
                        <a:solidFill>
                          <a:schemeClr val="bg1"/>
                        </a:solidFill>
                        <a:latin typeface="Cambria Math"/>
                      </a:rPr>
                      <m:t>;</m:t>
                    </m:r>
                  </m:oMath>
                </a14:m>
                <a:r>
                  <a:rPr lang="ru-RU" sz="4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sz="4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CC0066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CC0066"/>
                            </a:solidFill>
                            <a:latin typeface="Cambria Math"/>
                          </a:rPr>
                          <m:t>𝒃</m:t>
                        </m:r>
                        <m:r>
                          <a:rPr lang="ru-RU" sz="4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𝑫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3333FF"/>
                            </a:solidFill>
                            <a:latin typeface="Cambria Math"/>
                          </a:rPr>
                          <m:t>𝒂</m:t>
                        </m:r>
                      </m:den>
                    </m:f>
                  </m:oMath>
                </a14:m>
                <a:endParaRPr lang="ru-RU" sz="4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40" y="1209305"/>
                <a:ext cx="8377786" cy="1612429"/>
              </a:xfrm>
              <a:prstGeom prst="rect">
                <a:avLst/>
              </a:prstGeom>
              <a:blipFill rotWithShape="1">
                <a:blip r:embed="rId4"/>
                <a:stretch>
                  <a:fillRect l="-1455" t="-37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657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ПРЕЗЕНТАЦИИ_шаблоны\Презентации_образцы\Доска\761_basic_pencil_ppt\Копия template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" y="0"/>
            <a:ext cx="91485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2134" y="1432180"/>
            <a:ext cx="83777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Вычислить дискриминант </a:t>
            </a:r>
            <a:r>
              <a:rPr lang="en-US" sz="28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 формуле</a:t>
            </a:r>
          </a:p>
          <a:p>
            <a:r>
              <a:rPr lang="en-US" sz="32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altLang="ru-RU" sz="3200" b="1" i="1" dirty="0">
                <a:solidFill>
                  <a:srgbClr val="CC0066"/>
                </a:solidFill>
                <a:latin typeface="Verdana" pitchFamily="34" charset="0"/>
              </a:rPr>
              <a:t>b</a:t>
            </a:r>
            <a:r>
              <a:rPr lang="ru-RU" altLang="ru-RU" sz="3200" b="1" i="1" baseline="30000" dirty="0">
                <a:solidFill>
                  <a:schemeClr val="bg1"/>
                </a:solidFill>
                <a:latin typeface="Verdana" pitchFamily="34" charset="0"/>
              </a:rPr>
              <a:t>2</a:t>
            </a:r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4</a:t>
            </a:r>
            <a:r>
              <a:rPr lang="en-US" sz="3200" b="1" i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3200" b="1" i="1" dirty="0">
                <a:solidFill>
                  <a:srgbClr val="9900FF"/>
                </a:solidFill>
                <a:latin typeface="Arial" pitchFamily="34" charset="0"/>
                <a:cs typeface="Arial" pitchFamily="34" charset="0"/>
              </a:rPr>
              <a:t>c</a:t>
            </a:r>
            <a:endParaRPr lang="ru-RU" sz="3200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99908" y="373899"/>
            <a:ext cx="8229600" cy="100811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800" b="1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Алгоритм решения квадратного  уравнения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ru-RU" b="1" i="1" dirty="0">
                <a:solidFill>
                  <a:srgbClr val="0033CC"/>
                </a:solidFill>
                <a:latin typeface="Verdana" pitchFamily="34" charset="0"/>
              </a:rPr>
              <a:t>a</a:t>
            </a:r>
            <a:r>
              <a:rPr lang="en-US" altLang="ru-RU" b="1" i="1" dirty="0">
                <a:solidFill>
                  <a:schemeClr val="bg1"/>
                </a:solidFill>
                <a:latin typeface="Verdana" pitchFamily="34" charset="0"/>
              </a:rPr>
              <a:t>x</a:t>
            </a:r>
            <a:r>
              <a:rPr lang="ru-RU" altLang="ru-RU" b="1" i="1" baseline="30000" dirty="0">
                <a:solidFill>
                  <a:schemeClr val="bg1"/>
                </a:solidFill>
                <a:latin typeface="Verdana" pitchFamily="34" charset="0"/>
              </a:rPr>
              <a:t>2</a:t>
            </a:r>
            <a:r>
              <a:rPr lang="en-US" altLang="ru-RU" b="1" dirty="0">
                <a:solidFill>
                  <a:schemeClr val="bg1"/>
                </a:solidFill>
                <a:latin typeface="Verdana" pitchFamily="34" charset="0"/>
              </a:rPr>
              <a:t> + </a:t>
            </a:r>
            <a:r>
              <a:rPr lang="en-US" altLang="ru-RU" b="1" i="1" dirty="0" err="1">
                <a:solidFill>
                  <a:srgbClr val="CC0066"/>
                </a:solidFill>
                <a:latin typeface="Verdana" pitchFamily="34" charset="0"/>
              </a:rPr>
              <a:t>b</a:t>
            </a:r>
            <a:r>
              <a:rPr lang="en-US" altLang="ru-RU" b="1" i="1" dirty="0" err="1">
                <a:solidFill>
                  <a:schemeClr val="bg1"/>
                </a:solidFill>
                <a:latin typeface="Verdana" pitchFamily="34" charset="0"/>
              </a:rPr>
              <a:t>x</a:t>
            </a:r>
            <a:r>
              <a:rPr lang="en-US" altLang="ru-RU" b="1" dirty="0">
                <a:solidFill>
                  <a:schemeClr val="bg1"/>
                </a:solidFill>
                <a:latin typeface="Verdana" pitchFamily="34" charset="0"/>
              </a:rPr>
              <a:t> + </a:t>
            </a:r>
            <a:r>
              <a:rPr lang="en-US" altLang="ru-RU" b="1" i="1" dirty="0">
                <a:solidFill>
                  <a:srgbClr val="9900FF"/>
                </a:solidFill>
                <a:latin typeface="Verdana" pitchFamily="34" charset="0"/>
              </a:rPr>
              <a:t>c</a:t>
            </a:r>
            <a:r>
              <a:rPr lang="en-US" altLang="ru-RU" b="1" dirty="0">
                <a:latin typeface="Verdana" pitchFamily="34" charset="0"/>
              </a:rPr>
              <a:t> </a:t>
            </a:r>
            <a:r>
              <a:rPr lang="en-US" altLang="ru-RU" b="1" dirty="0">
                <a:solidFill>
                  <a:schemeClr val="bg1"/>
                </a:solidFill>
                <a:latin typeface="Verdana" pitchFamily="34" charset="0"/>
              </a:rPr>
              <a:t>= </a:t>
            </a:r>
            <a:r>
              <a:rPr lang="en-US" altLang="ru-RU" b="1" dirty="0" smtClean="0">
                <a:solidFill>
                  <a:schemeClr val="bg1"/>
                </a:solidFill>
                <a:latin typeface="Verdana" pitchFamily="34" charset="0"/>
              </a:rPr>
              <a:t>0</a:t>
            </a:r>
            <a:endParaRPr lang="ru-RU" altLang="ru-RU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1851" y="2534929"/>
            <a:ext cx="83777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Если</a:t>
            </a:r>
            <a:r>
              <a:rPr lang="ru-RU" sz="28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то уравнение не имеет 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корней.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Прямоугольник 16"/>
              <p:cNvSpPr/>
              <p:nvPr/>
            </p:nvSpPr>
            <p:spPr>
              <a:xfrm>
                <a:off x="325815" y="4653136"/>
                <a:ext cx="8377786" cy="16124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4. Если </a:t>
                </a:r>
                <a:r>
                  <a:rPr lang="en-US" sz="2800" b="1" i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&gt; 0</a:t>
                </a:r>
                <a:r>
                  <a:rPr lang="ru-RU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, то уравнение имеет </a:t>
                </a:r>
                <a:r>
                  <a:rPr lang="ru-RU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2 корня: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4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𝒃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𝑫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4400" b="1" i="1" smtClean="0">
                            <a:solidFill>
                              <a:srgbClr val="3333FF"/>
                            </a:solidFill>
                            <a:latin typeface="Cambria Math"/>
                          </a:rPr>
                          <m:t>𝒂</m:t>
                        </m:r>
                      </m:den>
                    </m:f>
                    <m:r>
                      <a:rPr lang="en-US" sz="4400" b="1">
                        <a:solidFill>
                          <a:schemeClr val="bg1"/>
                        </a:solidFill>
                        <a:latin typeface="Cambria Math"/>
                      </a:rPr>
                      <m:t>;</m:t>
                    </m:r>
                  </m:oMath>
                </a14:m>
                <a:r>
                  <a:rPr lang="ru-RU" sz="4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sz="4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CC0066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CC0066"/>
                            </a:solidFill>
                            <a:latin typeface="Cambria Math"/>
                          </a:rPr>
                          <m:t>𝒃</m:t>
                        </m:r>
                        <m:r>
                          <a:rPr lang="ru-RU" sz="4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𝑫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3333FF"/>
                            </a:solidFill>
                            <a:latin typeface="Cambria Math"/>
                          </a:rPr>
                          <m:t>𝒂</m:t>
                        </m:r>
                      </m:den>
                    </m:f>
                  </m:oMath>
                </a14:m>
                <a:endParaRPr lang="ru-RU" sz="4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15" y="4653136"/>
                <a:ext cx="8377786" cy="1612429"/>
              </a:xfrm>
              <a:prstGeom prst="rect">
                <a:avLst/>
              </a:prstGeom>
              <a:blipFill rotWithShape="1">
                <a:blip r:embed="rId3"/>
                <a:stretch>
                  <a:fillRect l="-1455" t="-37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Прямоугольник 18"/>
              <p:cNvSpPr/>
              <p:nvPr/>
            </p:nvSpPr>
            <p:spPr>
              <a:xfrm>
                <a:off x="359880" y="3079209"/>
                <a:ext cx="8377786" cy="15115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ru-RU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. Если </a:t>
                </a:r>
                <a:r>
                  <a:rPr lang="en-US" sz="2800" b="1" i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0</a:t>
                </a:r>
                <a:r>
                  <a:rPr lang="ru-RU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, то уравнение имеет 1 </a:t>
                </a:r>
                <a:r>
                  <a:rPr lang="ru-RU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корень:</a:t>
                </a:r>
                <a:endParaRPr lang="en-US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CC0066"/>
                            </a:solidFill>
                            <a:latin typeface="Cambria Math"/>
                          </a:rPr>
                          <m:t>𝒃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3333FF"/>
                            </a:solidFill>
                            <a:latin typeface="Cambria Math"/>
                          </a:rPr>
                          <m:t>𝒂</m:t>
                        </m:r>
                      </m:den>
                    </m:f>
                  </m:oMath>
                </a14:m>
                <a:r>
                  <a:rPr lang="ru-RU" sz="4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4400" dirty="0"/>
              </a:p>
            </p:txBody>
          </p:sp>
        </mc:Choice>
        <mc:Fallback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80" y="3079209"/>
                <a:ext cx="8377786" cy="1511504"/>
              </a:xfrm>
              <a:prstGeom prst="rect">
                <a:avLst/>
              </a:prstGeom>
              <a:blipFill rotWithShape="1">
                <a:blip r:embed="rId4"/>
                <a:stretch>
                  <a:fillRect l="-1456" t="-40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211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1549</Words>
  <Application>Microsoft Office PowerPoint</Application>
  <PresentationFormat>Экран (4:3)</PresentationFormat>
  <Paragraphs>177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Формула</vt:lpstr>
      <vt:lpstr>Квадратные  уравнения</vt:lpstr>
      <vt:lpstr>Определения</vt:lpstr>
      <vt:lpstr>Определения</vt:lpstr>
      <vt:lpstr>Неполные квадратные уравнения</vt:lpstr>
      <vt:lpstr>Неполные квадратные уравнения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Квадратные  уравнения</dc:title>
  <dc:creator>Догадова</dc:creator>
  <cp:lastModifiedBy>Догадова</cp:lastModifiedBy>
  <cp:revision>34</cp:revision>
  <dcterms:created xsi:type="dcterms:W3CDTF">2018-03-08T15:53:37Z</dcterms:created>
  <dcterms:modified xsi:type="dcterms:W3CDTF">2018-03-09T07:46:36Z</dcterms:modified>
</cp:coreProperties>
</file>