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4" r:id="rId3"/>
    <p:sldId id="313" r:id="rId4"/>
    <p:sldId id="318" r:id="rId5"/>
    <p:sldId id="317" r:id="rId6"/>
    <p:sldId id="314" r:id="rId7"/>
    <p:sldId id="316" r:id="rId8"/>
    <p:sldId id="31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ADD3F-11DC-43E8-AA0C-FFCD9624ED55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DA990-70E0-47A8-A43E-6972A6BF8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61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1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2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039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D769F3-CF22-48EE-A921-8CFAEEF73A5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72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335863-58E5-41C7-9FAA-60B2DB7851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5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5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19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7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3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6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5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9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96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32B0B-D53F-4FF3-BF83-FF088573A110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1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9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12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11" Type="http://schemas.openxmlformats.org/officeDocument/2006/relationships/image" Target="../media/image170.png"/><Relationship Id="rId5" Type="http://schemas.openxmlformats.org/officeDocument/2006/relationships/image" Target="../media/image110.png"/><Relationship Id="rId10" Type="http://schemas.openxmlformats.org/officeDocument/2006/relationships/image" Target="../media/image160.png"/><Relationship Id="rId4" Type="http://schemas.openxmlformats.org/officeDocument/2006/relationships/image" Target="../media/image100.png"/><Relationship Id="rId9" Type="http://schemas.openxmlformats.org/officeDocument/2006/relationships/image" Target="../media/image1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48842"/>
            <a:ext cx="9699036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04856" cy="1082551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Приращение функции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098" y="3609086"/>
            <a:ext cx="6400800" cy="10440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Алгебра и начала 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математического анализа,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 10 класс</a:t>
            </a:r>
            <a:endParaRPr lang="es-ES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Admin\Мои документы\Загрузки\Копия xszqxwatpuebgwgmdfq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44208" y="3315371"/>
            <a:ext cx="2359868" cy="335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74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20700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54" y="548680"/>
            <a:ext cx="7992888" cy="15841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Физика, химия, биология, технические науки исследуют различные процессы, т.е. изменения каких-то величин. Для описания изменяющихся процессов используют понятие приращение.</a:t>
            </a:r>
            <a:endParaRPr lang="ru-RU" sz="22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573809" y="2046334"/>
                <a:ext cx="7992888" cy="7920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200" b="1" dirty="0" smtClean="0">
                    <a:solidFill>
                      <a:schemeClr val="bg1"/>
                    </a:solidFill>
                  </a:rPr>
                  <a:t>Для обозначения приращения используют прописную букву греческого алфавита </a:t>
                </a:r>
                <a14:m>
                  <m:oMath xmlns:m="http://schemas.openxmlformats.org/officeDocument/2006/math">
                    <m:r>
                      <a:rPr lang="ru-RU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</a:rPr>
                  <a:t>, читают: </a:t>
                </a:r>
                <a:r>
                  <a:rPr lang="ru-RU" sz="22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«дельта»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.</a:t>
                </a:r>
                <a:endParaRPr lang="ru-RU" sz="2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09" y="2046334"/>
                <a:ext cx="7992888" cy="792088"/>
              </a:xfrm>
              <a:prstGeom prst="rect">
                <a:avLst/>
              </a:prstGeom>
              <a:blipFill rotWithShape="1">
                <a:blip r:embed="rId3"/>
                <a:stretch>
                  <a:fillRect l="-915" t="-4615" b="-18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3"/>
              <p:cNvSpPr txBox="1">
                <a:spLocks noChangeArrowheads="1"/>
              </p:cNvSpPr>
              <p:nvPr/>
            </p:nvSpPr>
            <p:spPr>
              <a:xfrm>
                <a:off x="573809" y="3012520"/>
                <a:ext cx="7992888" cy="7920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𝒙</m:t>
                    </m:r>
                  </m:oMath>
                </a14:m>
                <a:r>
                  <a:rPr lang="en-US" sz="22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200" b="1" dirty="0" smtClean="0">
                    <a:solidFill>
                      <a:schemeClr val="bg1"/>
                    </a:solidFill>
                  </a:rPr>
                  <a:t>–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приращение аргумента,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𝒚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, ∆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𝒇</m:t>
                    </m:r>
                  </m:oMath>
                </a14:m>
                <a:r>
                  <a:rPr lang="ru-RU" sz="24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b="1" dirty="0">
                    <a:solidFill>
                      <a:schemeClr val="bg1"/>
                    </a:solidFill>
                  </a:rPr>
                  <a:t>– </a:t>
                </a:r>
                <a:r>
                  <a:rPr lang="ru-RU" sz="2200" b="1" dirty="0">
                    <a:solidFill>
                      <a:schemeClr val="bg1"/>
                    </a:solidFill>
                  </a:rPr>
                  <a:t>приращение функции</a:t>
                </a:r>
              </a:p>
            </p:txBody>
          </p:sp>
        </mc:Choice>
        <mc:Fallback xmlns="">
          <p:sp>
            <p:nvSpPr>
              <p:cNvPr id="1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09" y="3012520"/>
                <a:ext cx="7992888" cy="792088"/>
              </a:xfrm>
              <a:prstGeom prst="rect">
                <a:avLst/>
              </a:prstGeom>
              <a:blipFill rotWithShape="1">
                <a:blip r:embed="rId4"/>
                <a:stretch>
                  <a:fillRect l="-229" t="-1538" b="-20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C:\Documents and Settings\Admin\Мои документы\Загрузки\Копия xszqxwatpuebgwgmdfq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60232" y="3827719"/>
            <a:ext cx="1999828" cy="284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34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20700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681821" y="476672"/>
                <a:ext cx="7776864" cy="1785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2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Определение.  </a:t>
                </a:r>
                <a:endPara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Пусть функция </a:t>
                </a:r>
                <a:r>
                  <a:rPr lang="ru-RU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у = </a:t>
                </a:r>
                <a:r>
                  <a:rPr lang="en-US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f(</a:t>
                </a:r>
                <a:r>
                  <a:rPr lang="ru-RU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х</a:t>
                </a:r>
                <a:r>
                  <a:rPr lang="en-US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)</a:t>
                </a:r>
                <a:r>
                  <a:rPr lang="ru-RU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определена в точках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и</a:t>
                </a:r>
                <a:r>
                  <a:rPr lang="en-US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. </a:t>
                </a:r>
              </a:p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Разность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sub>
                    </m:sSub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−</m:t>
                    </m:r>
                  </m:oMath>
                </a14:m>
                <a:r>
                  <a:rPr lang="ru-RU" sz="2200" b="1" dirty="0">
                    <a:solidFill>
                      <a:schemeClr val="bg1"/>
                    </a:solidFill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называют </a:t>
                </a:r>
                <a:r>
                  <a:rPr lang="ru-RU" sz="2200" b="1" i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приращением аргумента</a:t>
                </a:r>
                <a:r>
                  <a:rPr lang="ru-RU" sz="22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 </a:t>
                </a:r>
              </a:p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(при переходе от точки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к точке</a:t>
                </a:r>
                <a:r>
                  <a:rPr lang="ru-RU" sz="2200" b="1" dirty="0">
                    <a:solidFill>
                      <a:schemeClr val="bg1"/>
                    </a:solidFill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),</a:t>
                </a:r>
              </a:p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а разность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𝒇</m:t>
                        </m:r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sub>
                    </m:sSub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−</m:t>
                    </m:r>
                  </m:oMath>
                </a14:m>
                <a:r>
                  <a:rPr lang="ru-RU" sz="2200" b="1" dirty="0">
                    <a:solidFill>
                      <a:schemeClr val="bg1"/>
                    </a:solidFill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𝒇</m:t>
                        </m:r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называют </a:t>
                </a:r>
                <a:r>
                  <a:rPr lang="ru-RU" sz="2200" b="1" i="1" u="sng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приращением функции</a:t>
                </a:r>
                <a:r>
                  <a:rPr lang="ru-RU" sz="22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.</a:t>
                </a:r>
                <a:endParaRPr lang="ru-RU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1821" y="476672"/>
                <a:ext cx="7776864" cy="1785104"/>
              </a:xfrm>
              <a:prstGeom prst="rect">
                <a:avLst/>
              </a:prstGeom>
              <a:blipFill rotWithShape="1">
                <a:blip r:embed="rId3"/>
                <a:stretch>
                  <a:fillRect l="-1019" t="-2389" b="-750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3"/>
              <p:cNvSpPr txBox="1">
                <a:spLocks noChangeArrowheads="1"/>
              </p:cNvSpPr>
              <p:nvPr/>
            </p:nvSpPr>
            <p:spPr>
              <a:xfrm>
                <a:off x="577324" y="2432404"/>
                <a:ext cx="7992888" cy="4880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sub>
                    </m:sSub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−</m:t>
                    </m:r>
                  </m:oMath>
                </a14:m>
                <a:r>
                  <a:rPr lang="ru-RU" sz="2400" b="1" dirty="0">
                    <a:solidFill>
                      <a:schemeClr val="bg1"/>
                    </a:solidFill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2400" b="1" dirty="0" smtClean="0">
                    <a:solidFill>
                      <a:schemeClr val="bg1"/>
                    </a:solidFill>
                  </a:rPr>
                  <a:t>, значит,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sub>
                    </m:sSub>
                    <m:r>
                      <a:rPr lang="ru-RU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sSub>
                      <m:sSubPr>
                        <m:ctrlPr>
                          <a:rPr lang="ru-RU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ru-RU" sz="2400" b="1" i="0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+</m:t>
                    </m:r>
                    <m:r>
                      <a:rPr lang="ru-RU" sz="24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ru-RU" sz="24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24" y="2432404"/>
                <a:ext cx="7992888" cy="488079"/>
              </a:xfrm>
              <a:prstGeom prst="rect">
                <a:avLst/>
              </a:prstGeom>
              <a:blipFill rotWithShape="1">
                <a:blip r:embed="rId4"/>
                <a:stretch>
                  <a:fillRect l="-229" t="-10000" b="-2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>
              <a:xfrm>
                <a:off x="573809" y="2920485"/>
                <a:ext cx="7992888" cy="4880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ru-RU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ru-RU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𝒇</m:t>
                        </m:r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sub>
                    </m:sSub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)−</m:t>
                    </m:r>
                    <m:r>
                      <m:rPr>
                        <m:nor/>
                      </m:rPr>
                      <a:rPr lang="ru-RU" sz="2400" b="1" dirty="0">
                        <a:solidFill>
                          <a:schemeClr val="bg1"/>
                        </a:solidFill>
                        <a:cs typeface="Calibri" pitchFamily="34" charset="0"/>
                      </a:rPr>
                      <m:t> </m:t>
                    </m:r>
                    <m:sSub>
                      <m:sSubPr>
                        <m:ctrlPr>
                          <a:rPr lang="ru-RU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𝒇</m:t>
                        </m:r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  <m:r>
                      <m:rPr>
                        <m:nor/>
                      </m:rPr>
                      <a:rPr lang="ru-RU" sz="2400" b="1" dirty="0">
                        <a:solidFill>
                          <a:schemeClr val="bg1"/>
                        </a:solidFill>
                      </a:rPr>
                      <m:t>,</m:t>
                    </m:r>
                  </m:oMath>
                </a14:m>
                <a:r>
                  <a:rPr lang="ru-RU" sz="2400" b="1" dirty="0" smtClean="0">
                    <a:solidFill>
                      <a:schemeClr val="bg1"/>
                    </a:solidFill>
                  </a:rPr>
                  <a:t> значит, </a:t>
                </a: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ru-RU" sz="24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𝒇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(</m:t>
                    </m:r>
                    <m:sSub>
                      <m:sSubPr>
                        <m:ctrlPr>
                          <a:rPr lang="ru-RU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ru-RU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+</m:t>
                    </m:r>
                    <m:r>
                      <a:rPr lang="ru-RU" sz="24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)−</m:t>
                    </m:r>
                    <m:r>
                      <m:rPr>
                        <m:nor/>
                      </m:rPr>
                      <a:rPr lang="ru-RU" sz="2400" b="1" dirty="0">
                        <a:solidFill>
                          <a:schemeClr val="bg1"/>
                        </a:solidFill>
                        <a:cs typeface="Calibri" pitchFamily="34" charset="0"/>
                      </a:rPr>
                      <m:t> </m:t>
                    </m:r>
                    <m:sSub>
                      <m:sSubPr>
                        <m:ctrlPr>
                          <a:rPr lang="ru-RU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𝒇</m:t>
                        </m:r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.</m:t>
                    </m:r>
                  </m:oMath>
                </a14:m>
                <a:r>
                  <a:rPr lang="ru-RU" sz="2400" b="1" dirty="0" smtClean="0">
                    <a:solidFill>
                      <a:schemeClr val="bg1"/>
                    </a:solidFill>
                  </a:rPr>
                  <a:t> </a:t>
                </a:r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09" y="2920485"/>
                <a:ext cx="7992888" cy="488079"/>
              </a:xfrm>
              <a:prstGeom prst="rect">
                <a:avLst/>
              </a:prstGeom>
              <a:blipFill rotWithShape="1">
                <a:blip r:embed="rId5"/>
                <a:stretch>
                  <a:fillRect l="-153" t="-10000" b="-2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3"/>
              <p:cNvSpPr txBox="1">
                <a:spLocks noChangeArrowheads="1"/>
              </p:cNvSpPr>
              <p:nvPr/>
            </p:nvSpPr>
            <p:spPr>
              <a:xfrm>
                <a:off x="2555776" y="3689376"/>
                <a:ext cx="3631041" cy="4880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𝒚</m:t>
                    </m:r>
                    <m:r>
                      <a:rPr lang="ru-RU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cs typeface="Calibri" pitchFamily="34" charset="0"/>
                      </a:rPr>
                      <m:t>𝒇</m:t>
                    </m:r>
                    <m:r>
                      <a:rPr lang="en-US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cs typeface="Calibri" pitchFamily="34" charset="0"/>
                      </a:rPr>
                      <m:t>(</m:t>
                    </m:r>
                    <m:sSub>
                      <m:sSubPr>
                        <m:ctrlPr>
                          <a:rPr lang="ru-RU" sz="2400" b="1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ru-RU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cs typeface="Calibri" pitchFamily="34" charset="0"/>
                      </a:rPr>
                      <m:t>+</m:t>
                    </m:r>
                    <m:r>
                      <a:rPr lang="ru-RU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cs typeface="Calibri" pitchFamily="34" charset="0"/>
                      </a:rPr>
                      <m:t>)−</m:t>
                    </m:r>
                    <m:r>
                      <m:rPr>
                        <m:nor/>
                      </m:rPr>
                      <a:rPr lang="ru-RU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Calibri" pitchFamily="34" charset="0"/>
                      </a:rPr>
                      <m:t> </m:t>
                    </m:r>
                    <m:sSub>
                      <m:sSubPr>
                        <m:ctrlPr>
                          <a:rPr lang="ru-RU" sz="2400" b="1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Calibri" pitchFamily="34" charset="0"/>
                          </a:rPr>
                          <m:t>𝒇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r>
                  <a:rPr lang="ru-RU" sz="24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ru-RU" sz="2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689376"/>
                <a:ext cx="3631041" cy="488079"/>
              </a:xfrm>
              <a:prstGeom prst="rect">
                <a:avLst/>
              </a:prstGeom>
              <a:blipFill rotWithShape="1">
                <a:blip r:embed="rId6"/>
                <a:stretch>
                  <a:fillRect l="-503" r="-1174" b="-1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2555776" y="3657161"/>
            <a:ext cx="3631041" cy="552508"/>
          </a:xfrm>
          <a:prstGeom prst="rect">
            <a:avLst/>
          </a:prstGeom>
          <a:noFill/>
          <a:ln w="381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C:\Documents and Settings\Admin\Мои документы\Загрузки\Копия xszqxwatpuebgwgmdfqy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60232" y="3827719"/>
            <a:ext cx="1999828" cy="284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88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20700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0" name="Line 4"/>
          <p:cNvSpPr>
            <a:spLocks noChangeShapeType="1"/>
          </p:cNvSpPr>
          <p:nvPr/>
        </p:nvSpPr>
        <p:spPr bwMode="auto">
          <a:xfrm rot="10800000" flipH="1">
            <a:off x="1906587" y="1123950"/>
            <a:ext cx="1" cy="381721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rot="16200000">
            <a:off x="3238500" y="1304926"/>
            <a:ext cx="1587" cy="482441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2" name="Freeform 6"/>
          <p:cNvSpPr>
            <a:spLocks/>
          </p:cNvSpPr>
          <p:nvPr/>
        </p:nvSpPr>
        <p:spPr bwMode="auto">
          <a:xfrm rot="603285">
            <a:off x="1619250" y="1557338"/>
            <a:ext cx="4751388" cy="3889375"/>
          </a:xfrm>
          <a:custGeom>
            <a:avLst/>
            <a:gdLst>
              <a:gd name="T0" fmla="*/ 0 w 2042"/>
              <a:gd name="T1" fmla="*/ 1043 h 1043"/>
              <a:gd name="T2" fmla="*/ 862 w 2042"/>
              <a:gd name="T3" fmla="*/ 227 h 1043"/>
              <a:gd name="T4" fmla="*/ 2042 w 2042"/>
              <a:gd name="T5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42" h="1043">
                <a:moveTo>
                  <a:pt x="0" y="1043"/>
                </a:moveTo>
                <a:cubicBezTo>
                  <a:pt x="261" y="722"/>
                  <a:pt x="522" y="401"/>
                  <a:pt x="862" y="227"/>
                </a:cubicBezTo>
                <a:cubicBezTo>
                  <a:pt x="1202" y="53"/>
                  <a:pt x="1845" y="38"/>
                  <a:pt x="2042" y="0"/>
                </a:cubicBezTo>
              </a:path>
            </a:pathLst>
          </a:custGeom>
          <a:noFill/>
          <a:ln w="28575" cmpd="sng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solidFill>
                <a:srgbClr val="FFCCFF"/>
              </a:solidFill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 rot="19594091">
            <a:off x="2647994" y="2203049"/>
            <a:ext cx="94288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у=</a:t>
            </a:r>
            <a:r>
              <a:rPr lang="en-US" sz="2400" i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f(</a:t>
            </a:r>
            <a:r>
              <a:rPr lang="ru-RU" sz="2400" i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х)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46402" y="616401"/>
            <a:ext cx="353160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Пусть </a:t>
            </a:r>
            <a:r>
              <a:rPr lang="ru-RU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дана функция </a:t>
            </a:r>
            <a:r>
              <a:rPr lang="en-US" sz="2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2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у=</a:t>
            </a:r>
            <a:r>
              <a:rPr lang="en-US" sz="2200" b="1" i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f(</a:t>
            </a:r>
            <a:r>
              <a:rPr lang="ru-RU" sz="22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х)</a:t>
            </a:r>
            <a:endParaRPr lang="ru-RU" sz="22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547813" y="981075"/>
            <a:ext cx="32893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bg1"/>
                </a:solidFill>
              </a:rPr>
              <a:t>y</a:t>
            </a:r>
          </a:p>
          <a:p>
            <a:endParaRPr lang="ru-RU" b="0" dirty="0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5364163" y="3644900"/>
            <a:ext cx="32573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chemeClr val="bg1"/>
                </a:solidFill>
              </a:rPr>
              <a:t>x</a:t>
            </a:r>
          </a:p>
          <a:p>
            <a:endParaRPr lang="ru-RU" b="0" dirty="0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619250" y="3716338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chemeClr val="bg1"/>
                </a:solidFill>
              </a:rPr>
              <a:t>0</a:t>
            </a:r>
            <a:endParaRPr lang="ru-RU" sz="2000" b="1" i="1" dirty="0">
              <a:solidFill>
                <a:schemeClr val="bg1"/>
              </a:solidFill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787899" y="3716338"/>
            <a:ext cx="57626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600" b="1" i="1" dirty="0" smtClean="0">
                <a:solidFill>
                  <a:schemeClr val="bg1"/>
                </a:solidFill>
              </a:rPr>
              <a:t>х</a:t>
            </a:r>
            <a:r>
              <a:rPr lang="en-US" sz="1600" b="1" i="1" dirty="0" smtClean="0">
                <a:solidFill>
                  <a:schemeClr val="bg1"/>
                </a:solidFill>
              </a:rPr>
              <a:t>1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642553" y="3746545"/>
            <a:ext cx="4921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Х</a:t>
            </a:r>
            <a:r>
              <a:rPr lang="ru-RU" sz="1200" b="1" i="1" dirty="0" smtClean="0">
                <a:solidFill>
                  <a:schemeClr val="bg1"/>
                </a:solidFill>
              </a:rPr>
              <a:t>0</a:t>
            </a:r>
            <a:endParaRPr lang="ru-RU" sz="1200" b="1" i="1" dirty="0">
              <a:solidFill>
                <a:schemeClr val="bg1"/>
              </a:solidFill>
            </a:endParaRP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V="1">
            <a:off x="2916238" y="3068638"/>
            <a:ext cx="0" cy="6477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1908175" y="3068638"/>
            <a:ext cx="1008063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 flipH="1">
            <a:off x="1908175" y="2060575"/>
            <a:ext cx="316865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5067300" y="2033588"/>
            <a:ext cx="9525" cy="168275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37" name="AutoShape 41"/>
          <p:cNvSpPr>
            <a:spLocks/>
          </p:cNvSpPr>
          <p:nvPr/>
        </p:nvSpPr>
        <p:spPr bwMode="auto">
          <a:xfrm rot="16200000">
            <a:off x="3887788" y="2744788"/>
            <a:ext cx="217487" cy="2160587"/>
          </a:xfrm>
          <a:prstGeom prst="leftBrace">
            <a:avLst>
              <a:gd name="adj1" fmla="val 82786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51" name="AutoShape 55"/>
          <p:cNvSpPr>
            <a:spLocks/>
          </p:cNvSpPr>
          <p:nvPr/>
        </p:nvSpPr>
        <p:spPr bwMode="auto">
          <a:xfrm>
            <a:off x="1692275" y="2060575"/>
            <a:ext cx="215900" cy="1008063"/>
          </a:xfrm>
          <a:prstGeom prst="leftBrace">
            <a:avLst>
              <a:gd name="adj1" fmla="val 38909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758" name="Line 62"/>
          <p:cNvSpPr>
            <a:spLocks noChangeShapeType="1"/>
          </p:cNvSpPr>
          <p:nvPr/>
        </p:nvSpPr>
        <p:spPr bwMode="auto">
          <a:xfrm>
            <a:off x="2916238" y="37163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62" name="Line 66"/>
          <p:cNvSpPr>
            <a:spLocks noChangeShapeType="1"/>
          </p:cNvSpPr>
          <p:nvPr/>
        </p:nvSpPr>
        <p:spPr bwMode="auto">
          <a:xfrm>
            <a:off x="2916238" y="3644900"/>
            <a:ext cx="0" cy="1444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63" name="Line 67"/>
          <p:cNvSpPr>
            <a:spLocks noChangeShapeType="1"/>
          </p:cNvSpPr>
          <p:nvPr/>
        </p:nvSpPr>
        <p:spPr bwMode="auto">
          <a:xfrm>
            <a:off x="5076825" y="3644900"/>
            <a:ext cx="0" cy="1444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64" name="Text Box 68"/>
          <p:cNvSpPr txBox="1">
            <a:spLocks noChangeArrowheads="1"/>
          </p:cNvSpPr>
          <p:nvPr/>
        </p:nvSpPr>
        <p:spPr bwMode="auto">
          <a:xfrm>
            <a:off x="6351588" y="270351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b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"/>
              <p:cNvSpPr txBox="1">
                <a:spLocks noChangeArrowheads="1"/>
              </p:cNvSpPr>
              <p:nvPr/>
            </p:nvSpPr>
            <p:spPr>
              <a:xfrm>
                <a:off x="305570" y="1717358"/>
                <a:ext cx="2484485" cy="4880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18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𝒇</m:t>
                      </m:r>
                      <m:r>
                        <a:rPr lang="en-US" sz="18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(</m:t>
                      </m:r>
                      <m:sSub>
                        <m:sSubPr>
                          <m:ctrlPr>
                            <a:rPr lang="ru-RU" sz="18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𝟎</m:t>
                          </m:r>
                        </m:sub>
                      </m:sSub>
                      <m:r>
                        <a:rPr lang="ru-RU" sz="18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+</m:t>
                      </m:r>
                      <m:r>
                        <a:rPr lang="ru-RU" sz="18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18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)</m:t>
                      </m:r>
                    </m:oMath>
                  </m:oMathPara>
                </a14:m>
                <a:endParaRPr lang="ru-RU" sz="1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70" y="1717358"/>
                <a:ext cx="2484485" cy="488079"/>
              </a:xfrm>
              <a:prstGeom prst="rect">
                <a:avLst/>
              </a:prstGeom>
              <a:blipFill rotWithShape="1">
                <a:blip r:embed="rId3"/>
                <a:stretch>
                  <a:fillRect l="-4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22751" y="2856210"/>
                <a:ext cx="9262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>
                        <a:solidFill>
                          <a:schemeClr val="bg1"/>
                        </a:solidFill>
                        <a:cs typeface="Calibri" pitchFamily="34" charset="0"/>
                      </a:rPr>
                      <m:t> </m:t>
                    </m:r>
                    <m:sSub>
                      <m:sSubPr>
                        <m:ctrlPr>
                          <a:rPr lang="ru-RU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𝒇</m:t>
                        </m:r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r>
                  <a:rPr lang="ru-RU" sz="20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751" y="2856210"/>
                <a:ext cx="926279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82813" y="2386280"/>
                <a:ext cx="6094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𝒇</m:t>
                    </m:r>
                  </m:oMath>
                </a14:m>
                <a:r>
                  <a:rPr lang="ru-RU" sz="24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13" y="2386280"/>
                <a:ext cx="609462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4000" r="-1000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3724473" y="3947170"/>
                <a:ext cx="6094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𝒙</m:t>
                    </m:r>
                  </m:oMath>
                </a14:m>
                <a:r>
                  <a:rPr lang="ru-RU" sz="24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473" y="3947170"/>
                <a:ext cx="609462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3000" b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"/>
              <p:cNvSpPr txBox="1">
                <a:spLocks noChangeArrowheads="1"/>
              </p:cNvSpPr>
              <p:nvPr/>
            </p:nvSpPr>
            <p:spPr>
              <a:xfrm>
                <a:off x="3197578" y="4829706"/>
                <a:ext cx="2090004" cy="4880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2400" b="1" i="1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sub>
                    </m:sSub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−</m:t>
                    </m:r>
                  </m:oMath>
                </a14:m>
                <a:r>
                  <a:rPr lang="ru-RU" sz="2400" b="1" dirty="0">
                    <a:solidFill>
                      <a:schemeClr val="bg1"/>
                    </a:solidFill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</m:oMath>
                </a14:m>
                <a:endParaRPr lang="ru-RU" sz="24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578" y="4829706"/>
                <a:ext cx="2090004" cy="488079"/>
              </a:xfrm>
              <a:prstGeom prst="rect">
                <a:avLst/>
              </a:prstGeom>
              <a:blipFill rotWithShape="1">
                <a:blip r:embed="rId7"/>
                <a:stretch>
                  <a:fillRect l="-8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"/>
              <p:cNvSpPr txBox="1">
                <a:spLocks noChangeArrowheads="1"/>
              </p:cNvSpPr>
              <p:nvPr/>
            </p:nvSpPr>
            <p:spPr>
              <a:xfrm>
                <a:off x="2817337" y="5354924"/>
                <a:ext cx="2918691" cy="4880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𝒇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)−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chemeClr val="bg1"/>
                          </a:solidFill>
                          <a:cs typeface="Calibri" pitchFamily="34" charset="0"/>
                        </a:rPr>
                        <m:t> </m:t>
                      </m:r>
                      <m:sSub>
                        <m:sSubPr>
                          <m:ctrlPr>
                            <a:rPr lang="ru-RU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𝒇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𝟎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)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337" y="5354924"/>
                <a:ext cx="2918691" cy="488079"/>
              </a:xfrm>
              <a:prstGeom prst="rect">
                <a:avLst/>
              </a:prstGeom>
              <a:blipFill rotWithShape="1">
                <a:blip r:embed="rId8"/>
                <a:stretch>
                  <a:fillRect l="-418" b="-1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451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20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2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8" grpId="0"/>
      <p:bldP spid="29709" grpId="0"/>
      <p:bldP spid="29712" grpId="0" animBg="1"/>
      <p:bldP spid="29717" grpId="0" animBg="1"/>
      <p:bldP spid="29728" grpId="0" animBg="1"/>
      <p:bldP spid="29729" grpId="0" animBg="1"/>
      <p:bldP spid="29737" grpId="0" animBg="1"/>
      <p:bldP spid="29751" grpId="0" animBg="1"/>
      <p:bldP spid="29762" grpId="0" animBg="1"/>
      <p:bldP spid="29763" grpId="0" animBg="1"/>
      <p:bldP spid="27" grpId="0"/>
      <p:bldP spid="2" grpId="0"/>
      <p:bldP spid="6" grpId="0"/>
      <p:bldP spid="35" grpId="0"/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20700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880" name="Line 104"/>
          <p:cNvSpPr>
            <a:spLocks noChangeShapeType="1"/>
          </p:cNvSpPr>
          <p:nvPr/>
        </p:nvSpPr>
        <p:spPr bwMode="auto">
          <a:xfrm flipV="1">
            <a:off x="2411413" y="1223963"/>
            <a:ext cx="0" cy="5130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882" name="Line 106"/>
          <p:cNvSpPr>
            <a:spLocks noChangeShapeType="1"/>
          </p:cNvSpPr>
          <p:nvPr/>
        </p:nvSpPr>
        <p:spPr bwMode="auto">
          <a:xfrm>
            <a:off x="250825" y="5543550"/>
            <a:ext cx="4995863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883" name="Text Box 107"/>
          <p:cNvSpPr txBox="1">
            <a:spLocks noChangeArrowheads="1"/>
          </p:cNvSpPr>
          <p:nvPr/>
        </p:nvSpPr>
        <p:spPr bwMode="auto">
          <a:xfrm>
            <a:off x="2365375" y="2460625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5884" name="Text Box 108"/>
          <p:cNvSpPr txBox="1">
            <a:spLocks noChangeArrowheads="1"/>
          </p:cNvSpPr>
          <p:nvPr/>
        </p:nvSpPr>
        <p:spPr bwMode="auto">
          <a:xfrm>
            <a:off x="2366963" y="3159125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5885" name="Text Box 109"/>
          <p:cNvSpPr txBox="1">
            <a:spLocks noChangeArrowheads="1"/>
          </p:cNvSpPr>
          <p:nvPr/>
        </p:nvSpPr>
        <p:spPr bwMode="auto">
          <a:xfrm>
            <a:off x="2366963" y="3878263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5886" name="Text Box 110"/>
          <p:cNvSpPr txBox="1">
            <a:spLocks noChangeArrowheads="1"/>
          </p:cNvSpPr>
          <p:nvPr/>
        </p:nvSpPr>
        <p:spPr bwMode="auto">
          <a:xfrm>
            <a:off x="2366963" y="4643438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5887" name="Text Box 111"/>
          <p:cNvSpPr txBox="1">
            <a:spLocks noChangeArrowheads="1"/>
          </p:cNvSpPr>
          <p:nvPr/>
        </p:nvSpPr>
        <p:spPr bwMode="auto">
          <a:xfrm>
            <a:off x="1779588" y="1155700"/>
            <a:ext cx="3305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</a:rPr>
              <a:t>у</a:t>
            </a:r>
          </a:p>
        </p:txBody>
      </p:sp>
      <p:sp>
        <p:nvSpPr>
          <p:cNvPr id="75888" name="Text Box 112"/>
          <p:cNvSpPr txBox="1">
            <a:spLocks noChangeArrowheads="1"/>
          </p:cNvSpPr>
          <p:nvPr/>
        </p:nvSpPr>
        <p:spPr bwMode="auto">
          <a:xfrm>
            <a:off x="4976813" y="5589588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</a:rPr>
              <a:t>х</a:t>
            </a:r>
          </a:p>
        </p:txBody>
      </p:sp>
      <p:sp>
        <p:nvSpPr>
          <p:cNvPr id="75890" name="Text Box 114"/>
          <p:cNvSpPr txBox="1">
            <a:spLocks noChangeArrowheads="1"/>
          </p:cNvSpPr>
          <p:nvPr/>
        </p:nvSpPr>
        <p:spPr bwMode="auto">
          <a:xfrm>
            <a:off x="3627438" y="5634038"/>
            <a:ext cx="4492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5891" name="Text Box 115"/>
          <p:cNvSpPr txBox="1">
            <a:spLocks noChangeArrowheads="1"/>
          </p:cNvSpPr>
          <p:nvPr/>
        </p:nvSpPr>
        <p:spPr bwMode="auto">
          <a:xfrm>
            <a:off x="792163" y="5589588"/>
            <a:ext cx="3930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-2</a:t>
            </a:r>
          </a:p>
        </p:txBody>
      </p:sp>
      <p:sp>
        <p:nvSpPr>
          <p:cNvPr id="75892" name="Text Box 116"/>
          <p:cNvSpPr txBox="1">
            <a:spLocks noChangeArrowheads="1"/>
          </p:cNvSpPr>
          <p:nvPr/>
        </p:nvSpPr>
        <p:spPr bwMode="auto">
          <a:xfrm>
            <a:off x="1511300" y="5589588"/>
            <a:ext cx="3930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-1</a:t>
            </a:r>
          </a:p>
        </p:txBody>
      </p:sp>
      <p:sp>
        <p:nvSpPr>
          <p:cNvPr id="75893" name="Text Box 117"/>
          <p:cNvSpPr txBox="1">
            <a:spLocks noChangeArrowheads="1"/>
          </p:cNvSpPr>
          <p:nvPr/>
        </p:nvSpPr>
        <p:spPr bwMode="auto">
          <a:xfrm>
            <a:off x="2906713" y="5589588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5894" name="Text Box 118"/>
          <p:cNvSpPr txBox="1">
            <a:spLocks noChangeArrowheads="1"/>
          </p:cNvSpPr>
          <p:nvPr/>
        </p:nvSpPr>
        <p:spPr bwMode="auto">
          <a:xfrm>
            <a:off x="2006600" y="5589588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75895" name="Freeform 119"/>
          <p:cNvSpPr>
            <a:spLocks/>
          </p:cNvSpPr>
          <p:nvPr/>
        </p:nvSpPr>
        <p:spPr bwMode="auto">
          <a:xfrm>
            <a:off x="839788" y="2665413"/>
            <a:ext cx="3132137" cy="3330575"/>
          </a:xfrm>
          <a:custGeom>
            <a:avLst/>
            <a:gdLst>
              <a:gd name="T0" fmla="*/ 0 w 1973"/>
              <a:gd name="T1" fmla="*/ 2098 h 2098"/>
              <a:gd name="T2" fmla="*/ 547 w 1973"/>
              <a:gd name="T3" fmla="*/ 474 h 2098"/>
              <a:gd name="T4" fmla="*/ 982 w 1973"/>
              <a:gd name="T5" fmla="*/ 2 h 2098"/>
              <a:gd name="T6" fmla="*/ 1435 w 1973"/>
              <a:gd name="T7" fmla="*/ 464 h 2098"/>
              <a:gd name="T8" fmla="*/ 1973 w 1973"/>
              <a:gd name="T9" fmla="*/ 2013 h 2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73" h="2098">
                <a:moveTo>
                  <a:pt x="0" y="2098"/>
                </a:moveTo>
                <a:cubicBezTo>
                  <a:pt x="91" y="1829"/>
                  <a:pt x="383" y="823"/>
                  <a:pt x="547" y="474"/>
                </a:cubicBezTo>
                <a:cubicBezTo>
                  <a:pt x="711" y="125"/>
                  <a:pt x="834" y="4"/>
                  <a:pt x="982" y="2"/>
                </a:cubicBezTo>
                <a:cubicBezTo>
                  <a:pt x="1130" y="0"/>
                  <a:pt x="1270" y="129"/>
                  <a:pt x="1435" y="464"/>
                </a:cubicBezTo>
                <a:cubicBezTo>
                  <a:pt x="1600" y="799"/>
                  <a:pt x="1861" y="1690"/>
                  <a:pt x="1973" y="2013"/>
                </a:cubicBezTo>
              </a:path>
            </a:pathLst>
          </a:custGeom>
          <a:noFill/>
          <a:ln w="28575" cmpd="sng">
            <a:solidFill>
              <a:srgbClr val="FF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solidFill>
                <a:srgbClr val="FF99FF"/>
              </a:solidFill>
            </a:endParaRPr>
          </a:p>
        </p:txBody>
      </p:sp>
      <p:sp>
        <p:nvSpPr>
          <p:cNvPr id="75896" name="Line 120"/>
          <p:cNvSpPr>
            <a:spLocks noChangeShapeType="1"/>
          </p:cNvSpPr>
          <p:nvPr/>
        </p:nvSpPr>
        <p:spPr bwMode="auto">
          <a:xfrm>
            <a:off x="3132138" y="3384550"/>
            <a:ext cx="0" cy="2159000"/>
          </a:xfrm>
          <a:prstGeom prst="line">
            <a:avLst/>
          </a:prstGeom>
          <a:noFill/>
          <a:ln w="19050">
            <a:solidFill>
              <a:srgbClr val="FF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897" name="Line 121"/>
          <p:cNvSpPr>
            <a:spLocks noChangeShapeType="1"/>
          </p:cNvSpPr>
          <p:nvPr/>
        </p:nvSpPr>
        <p:spPr bwMode="auto">
          <a:xfrm flipH="1">
            <a:off x="2440441" y="3414486"/>
            <a:ext cx="674687" cy="0"/>
          </a:xfrm>
          <a:prstGeom prst="line">
            <a:avLst/>
          </a:prstGeom>
          <a:noFill/>
          <a:ln w="19050">
            <a:solidFill>
              <a:srgbClr val="FF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898" name="AutoShape 122"/>
          <p:cNvSpPr>
            <a:spLocks/>
          </p:cNvSpPr>
          <p:nvPr/>
        </p:nvSpPr>
        <p:spPr bwMode="auto">
          <a:xfrm>
            <a:off x="2141538" y="3429000"/>
            <a:ext cx="225425" cy="2070100"/>
          </a:xfrm>
          <a:prstGeom prst="leftBrace">
            <a:avLst>
              <a:gd name="adj1" fmla="val 76526"/>
              <a:gd name="adj2" fmla="val 50000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75899" name="AutoShape 123"/>
          <p:cNvSpPr>
            <a:spLocks/>
          </p:cNvSpPr>
          <p:nvPr/>
        </p:nvSpPr>
        <p:spPr bwMode="auto">
          <a:xfrm rot="5400000">
            <a:off x="3267075" y="5364163"/>
            <a:ext cx="449263" cy="719137"/>
          </a:xfrm>
          <a:prstGeom prst="rightBrace">
            <a:avLst>
              <a:gd name="adj1" fmla="val 13339"/>
              <a:gd name="adj2" fmla="val 50000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902" name="Rectangle 126"/>
              <p:cNvSpPr>
                <a:spLocks noChangeArrowheads="1"/>
              </p:cNvSpPr>
              <p:nvPr/>
            </p:nvSpPr>
            <p:spPr bwMode="auto">
              <a:xfrm>
                <a:off x="3132138" y="773113"/>
                <a:ext cx="5472111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Дан график функции  </a:t>
                </a:r>
                <a:r>
                  <a:rPr lang="ru-RU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у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= 4 – </a:t>
                </a:r>
                <a:r>
                  <a:rPr lang="ru-RU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х</a:t>
                </a:r>
                <a:r>
                  <a:rPr lang="ru-RU" sz="2200" b="1" baseline="30000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2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. </a:t>
                </a:r>
                <a:endParaRPr lang="ru-RU" sz="22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По графику найти 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приращения аргумента и функции, если</a:t>
                </a:r>
                <a:r>
                  <a:rPr lang="en-US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𝟏</m:t>
                    </m:r>
                    <m:r>
                      <a:rPr lang="ru-RU" sz="2200" b="1" i="0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,</m:t>
                    </m:r>
                    <m:sSub>
                      <m:sSubPr>
                        <m:ctrlP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sub>
                    </m:sSub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𝟐</m:t>
                    </m:r>
                    <m:r>
                      <a:rPr lang="ru-RU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.</m:t>
                    </m:r>
                  </m:oMath>
                </a14:m>
                <a:endParaRPr lang="ru-RU" sz="22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endParaRPr lang="ru-RU" sz="22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75902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2138" y="773113"/>
                <a:ext cx="5472111" cy="1446550"/>
              </a:xfrm>
              <a:prstGeom prst="rect">
                <a:avLst/>
              </a:prstGeom>
              <a:blipFill rotWithShape="1">
                <a:blip r:embed="rId3"/>
                <a:stretch>
                  <a:fillRect l="-1449" t="-25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903" name="Rectangle 127"/>
              <p:cNvSpPr>
                <a:spLocks noChangeArrowheads="1"/>
              </p:cNvSpPr>
              <p:nvPr/>
            </p:nvSpPr>
            <p:spPr bwMode="auto">
              <a:xfrm>
                <a:off x="3762375" y="3152876"/>
                <a:ext cx="4482033" cy="492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6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ru-RU" sz="2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2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2600" b="0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5903" name="Rectangle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62375" y="3152876"/>
                <a:ext cx="4482033" cy="4924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905" name="Line 129"/>
          <p:cNvSpPr>
            <a:spLocks noChangeShapeType="1"/>
          </p:cNvSpPr>
          <p:nvPr/>
        </p:nvSpPr>
        <p:spPr bwMode="auto">
          <a:xfrm flipH="1">
            <a:off x="2411413" y="5543550"/>
            <a:ext cx="1439862" cy="0"/>
          </a:xfrm>
          <a:prstGeom prst="line">
            <a:avLst/>
          </a:prstGeom>
          <a:noFill/>
          <a:ln w="28575">
            <a:solidFill>
              <a:srgbClr val="00206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5907" name="Text Box 131"/>
          <p:cNvSpPr txBox="1">
            <a:spLocks noChangeArrowheads="1"/>
          </p:cNvSpPr>
          <p:nvPr/>
        </p:nvSpPr>
        <p:spPr bwMode="auto">
          <a:xfrm>
            <a:off x="3267075" y="5949950"/>
            <a:ext cx="704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</a:rPr>
              <a:t>∆</a:t>
            </a: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</a:rPr>
              <a:t>x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5908" name="Text Box 132"/>
          <p:cNvSpPr txBox="1">
            <a:spLocks noChangeArrowheads="1"/>
          </p:cNvSpPr>
          <p:nvPr/>
        </p:nvSpPr>
        <p:spPr bwMode="auto">
          <a:xfrm>
            <a:off x="1601788" y="4241800"/>
            <a:ext cx="4748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</a:rPr>
              <a:t>∆</a:t>
            </a: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</a:rPr>
              <a:t>f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127"/>
              <p:cNvSpPr>
                <a:spLocks noChangeArrowheads="1"/>
              </p:cNvSpPr>
              <p:nvPr/>
            </p:nvSpPr>
            <p:spPr bwMode="auto">
              <a:xfrm>
                <a:off x="3760559" y="3694239"/>
                <a:ext cx="5136697" cy="8224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ru-RU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ru-RU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ru-RU" sz="2400" b="0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60559" y="3694239"/>
                <a:ext cx="5136697" cy="822469"/>
              </a:xfrm>
              <a:prstGeom prst="rect">
                <a:avLst/>
              </a:prstGeom>
              <a:blipFill rotWithShape="1">
                <a:blip r:embed="rId5"/>
                <a:stretch>
                  <a:fillRect l="-3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178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7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7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7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2000"/>
                                        <p:tgtEl>
                                          <p:spTgt spid="7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7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7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7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80" grpId="0" animBg="1"/>
      <p:bldP spid="75882" grpId="0" animBg="1"/>
      <p:bldP spid="75883" grpId="0"/>
      <p:bldP spid="75884" grpId="0"/>
      <p:bldP spid="75885" grpId="0"/>
      <p:bldP spid="75886" grpId="0"/>
      <p:bldP spid="75887" grpId="0"/>
      <p:bldP spid="75888" grpId="0"/>
      <p:bldP spid="75890" grpId="0"/>
      <p:bldP spid="75891" grpId="0"/>
      <p:bldP spid="75892" grpId="0"/>
      <p:bldP spid="75893" grpId="0"/>
      <p:bldP spid="75894" grpId="0"/>
      <p:bldP spid="75895" grpId="0" animBg="1"/>
      <p:bldP spid="75896" grpId="0" animBg="1"/>
      <p:bldP spid="75897" grpId="0" animBg="1"/>
      <p:bldP spid="75898" grpId="0" animBg="1"/>
      <p:bldP spid="75899" grpId="0" animBg="1"/>
      <p:bldP spid="75903" grpId="0"/>
      <p:bldP spid="75905" grpId="0" animBg="1"/>
      <p:bldP spid="75907" grpId="0"/>
      <p:bldP spid="75908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20700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577324" y="476672"/>
                <a:ext cx="7881361" cy="11079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2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Пример 1 </a:t>
                </a:r>
                <a:endPara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Найти приращение 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функции </a:t>
                </a:r>
                <a14:m>
                  <m:oMath xmlns:m="http://schemas.openxmlformats.org/officeDocument/2006/math"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𝒚</m:t>
                    </m:r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2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при переходе от  точки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𝟏</m:t>
                    </m:r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к точке: а)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  б)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ru-RU" sz="2000" b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ru-RU" sz="2000" b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ru-RU" sz="2000" b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ru-RU" sz="2000" b="1" dirty="0" smtClean="0">
                    <a:solidFill>
                      <a:schemeClr val="bg1"/>
                    </a:solidFill>
                    <a:latin typeface="Cambria Math"/>
                    <a:ea typeface="Cambria Math"/>
                  </a:rPr>
                  <a:t>98. </a:t>
                </a:r>
                <a:endParaRPr lang="ru-RU" sz="20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4" y="476672"/>
                <a:ext cx="7881361" cy="1107996"/>
              </a:xfrm>
              <a:prstGeom prst="rect">
                <a:avLst/>
              </a:prstGeom>
              <a:blipFill rotWithShape="1">
                <a:blip r:embed="rId3"/>
                <a:stretch>
                  <a:fillRect l="-1083" t="-3846" b="-104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 noChangeArrowheads="1"/>
              </p:cNvSpPr>
              <p:nvPr/>
            </p:nvSpPr>
            <p:spPr bwMode="auto">
              <a:xfrm>
                <a:off x="633087" y="1657546"/>
                <a:ext cx="2498753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2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Решение:</a:t>
                </a:r>
              </a:p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а)</a:t>
                </a:r>
                <a:r>
                  <a:rPr lang="ru-RU" sz="2200" b="1" i="1" dirty="0" smtClean="0">
                    <a:solidFill>
                      <a:srgbClr val="FFFF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ru-RU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𝒇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)−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chemeClr val="bg1"/>
                        </a:solidFill>
                        <a:cs typeface="Calibri" pitchFamily="34" charset="0"/>
                      </a:rPr>
                      <m:t> </m:t>
                    </m:r>
                    <m:sSub>
                      <m:sSubPr>
                        <m:ctrlPr>
                          <a:rPr lang="ru-RU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𝒇</m:t>
                        </m:r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endParaRPr lang="en-US" sz="22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3087" y="1657546"/>
                <a:ext cx="2498753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3171" t="-5556" b="-150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60989" y="2455620"/>
                <a:ext cx="3595728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𝟐𝟏</m:t>
                      </m:r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89" y="2455620"/>
                <a:ext cx="3595728" cy="407099"/>
              </a:xfrm>
              <a:prstGeom prst="rect">
                <a:avLst/>
              </a:prstGeom>
              <a:blipFill rotWithShape="1">
                <a:blip r:embed="rId5"/>
                <a:stretch>
                  <a:fillRect l="-678" b="-14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77320" y="2993348"/>
                <a:ext cx="2867645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</m:t>
                      </m:r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20" y="2993348"/>
                <a:ext cx="2867645" cy="407099"/>
              </a:xfrm>
              <a:prstGeom prst="rect">
                <a:avLst/>
              </a:prstGeom>
              <a:blipFill rotWithShape="1">
                <a:blip r:embed="rId6"/>
                <a:stretch>
                  <a:fillRect l="-849" b="-14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>
                <a:spLocks noChangeArrowheads="1"/>
              </p:cNvSpPr>
              <p:nvPr/>
            </p:nvSpPr>
            <p:spPr bwMode="auto">
              <a:xfrm>
                <a:off x="706348" y="3492517"/>
                <a:ext cx="29390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ru-RU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𝟐𝟏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𝟐𝟏</m:t>
                      </m:r>
                    </m:oMath>
                  </m:oMathPara>
                </a14:m>
                <a:endParaRPr lang="en-US" sz="22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6348" y="3492517"/>
                <a:ext cx="2939050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75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>
                <a:spLocks noChangeArrowheads="1"/>
              </p:cNvSpPr>
              <p:nvPr/>
            </p:nvSpPr>
            <p:spPr bwMode="auto">
              <a:xfrm>
                <a:off x="4594211" y="1989229"/>
                <a:ext cx="2498753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б)</a:t>
                </a:r>
                <a:r>
                  <a:rPr lang="ru-RU" sz="2200" b="1" i="1" dirty="0" smtClean="0">
                    <a:solidFill>
                      <a:srgbClr val="FFFF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ru-RU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𝒇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)−</m:t>
                    </m:r>
                    <m:r>
                      <m:rPr>
                        <m:nor/>
                      </m:rPr>
                      <a:rPr lang="ru-RU" sz="2000" b="1" dirty="0">
                        <a:solidFill>
                          <a:schemeClr val="bg1"/>
                        </a:solidFill>
                        <a:cs typeface="Calibri" pitchFamily="34" charset="0"/>
                      </a:rPr>
                      <m:t> </m:t>
                    </m:r>
                    <m:sSub>
                      <m:sSubPr>
                        <m:ctrlPr>
                          <a:rPr lang="ru-RU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𝒇</m:t>
                        </m:r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endParaRPr lang="en-US" sz="22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94211" y="1989229"/>
                <a:ext cx="2498753" cy="430887"/>
              </a:xfrm>
              <a:prstGeom prst="rect">
                <a:avLst/>
              </a:prstGeom>
              <a:blipFill rotWithShape="1">
                <a:blip r:embed="rId8"/>
                <a:stretch>
                  <a:fillRect l="-3171" t="-8451" b="-2676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587450" y="2465583"/>
                <a:ext cx="4211281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𝟗𝟖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𝟎</m:t>
                          </m:r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𝟗𝟖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𝟗𝟔𝟎𝟒</m:t>
                      </m:r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450" y="2465583"/>
                <a:ext cx="4211281" cy="407099"/>
              </a:xfrm>
              <a:prstGeom prst="rect">
                <a:avLst/>
              </a:prstGeom>
              <a:blipFill rotWithShape="1">
                <a:blip r:embed="rId9"/>
                <a:stretch>
                  <a:fillRect l="-725" b="-14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557603" y="2943406"/>
                <a:ext cx="2867645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</m:t>
                      </m:r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603" y="2943406"/>
                <a:ext cx="2867645" cy="407099"/>
              </a:xfrm>
              <a:prstGeom prst="rect">
                <a:avLst/>
              </a:prstGeom>
              <a:blipFill rotWithShape="1">
                <a:blip r:embed="rId10"/>
                <a:stretch>
                  <a:fillRect l="-1064" b="-14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>
                <a:spLocks noChangeArrowheads="1"/>
              </p:cNvSpPr>
              <p:nvPr/>
            </p:nvSpPr>
            <p:spPr bwMode="auto">
              <a:xfrm>
                <a:off x="4594211" y="3454917"/>
                <a:ext cx="366414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ru-RU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20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𝟎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r>
                        <a:rPr lang="ru-RU" sz="20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𝟗𝟔𝟎𝟒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𝟎𝟑𝟗𝟔</m:t>
                      </m:r>
                    </m:oMath>
                  </m:oMathPara>
                </a14:m>
                <a:endParaRPr lang="en-US" sz="22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94211" y="3454917"/>
                <a:ext cx="3664148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923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97855" y="4653136"/>
            <a:ext cx="788136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sz="2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Обратите внимание, что </a:t>
            </a:r>
            <a:r>
              <a:rPr lang="ru-RU" sz="2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приращение </a:t>
            </a:r>
            <a:r>
              <a:rPr lang="ru-RU" sz="2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функции (как и приращение аргумента), может быть и положительным и отрицательным числом.</a:t>
            </a:r>
            <a:endParaRPr lang="ru-RU" sz="2000" b="1" dirty="0">
              <a:solidFill>
                <a:schemeClr val="bg1"/>
              </a:solidFill>
              <a:latin typeface="Cambria Math"/>
              <a:ea typeface="Cambria Math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706348" y="4005064"/>
                <a:ext cx="227196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ru-RU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𝟐𝟏</m:t>
                    </m:r>
                    <m:r>
                      <a:rPr lang="ru-RU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48" y="4005064"/>
                <a:ext cx="2271969" cy="430887"/>
              </a:xfrm>
              <a:prstGeom prst="rect">
                <a:avLst/>
              </a:prstGeom>
              <a:blipFill rotWithShape="1">
                <a:blip r:embed="rId12"/>
                <a:stretch>
                  <a:fillRect l="-3485" t="-8451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/>
              <p:cNvSpPr/>
              <p:nvPr/>
            </p:nvSpPr>
            <p:spPr>
              <a:xfrm>
                <a:off x="4660314" y="3990549"/>
                <a:ext cx="2772106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ru-RU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=−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ru-RU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𝟎𝟑𝟗𝟔</m:t>
                    </m:r>
                    <m:r>
                      <a:rPr lang="ru-RU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314" y="3990549"/>
                <a:ext cx="2772106" cy="430887"/>
              </a:xfrm>
              <a:prstGeom prst="rect">
                <a:avLst/>
              </a:prstGeom>
              <a:blipFill rotWithShape="1">
                <a:blip r:embed="rId13"/>
                <a:stretch>
                  <a:fillRect l="-2637" t="-8571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185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20700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577324" y="476672"/>
                <a:ext cx="7881361" cy="1136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2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Пример 2</a:t>
                </a:r>
                <a:endPara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Найти приращение 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функции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𝒚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𝟐</m:t>
                        </m:r>
                      </m:sup>
                    </m:sSup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−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𝟑</m:t>
                    </m:r>
                    <m:r>
                      <a:rPr lang="ru-RU" sz="2200" b="1" i="0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, </m:t>
                    </m:r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если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𝟎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ru-RU" sz="20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𝟑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, </m:t>
                    </m:r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а </a:t>
                </a:r>
                <a14:m>
                  <m:oMath xmlns:m="http://schemas.openxmlformats.org/officeDocument/2006/math">
                    <m:r>
                      <a:rPr lang="ru-RU" sz="22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∆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𝒙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=−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𝟎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,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𝟐</m:t>
                    </m:r>
                  </m:oMath>
                </a14:m>
                <a:r>
                  <a:rPr lang="ru-RU" sz="2000" b="1" dirty="0" smtClean="0">
                    <a:solidFill>
                      <a:schemeClr val="bg1"/>
                    </a:solidFill>
                    <a:latin typeface="Cambria Math"/>
                    <a:ea typeface="Cambria Math"/>
                  </a:rPr>
                  <a:t>. </a:t>
                </a:r>
                <a:endParaRPr lang="ru-RU" sz="20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4" y="476672"/>
                <a:ext cx="7881361" cy="1136978"/>
              </a:xfrm>
              <a:prstGeom prst="rect">
                <a:avLst/>
              </a:prstGeom>
              <a:blipFill rotWithShape="1">
                <a:blip r:embed="rId3"/>
                <a:stretch>
                  <a:fillRect l="-1083" t="-3743" b="-534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 noChangeArrowheads="1"/>
              </p:cNvSpPr>
              <p:nvPr/>
            </p:nvSpPr>
            <p:spPr bwMode="auto">
              <a:xfrm>
                <a:off x="706348" y="1657546"/>
                <a:ext cx="2425492" cy="738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2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Решение:</a:t>
                </a:r>
                <a:endParaRPr lang="en-US" sz="22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ru-RU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)−</m:t>
                      </m:r>
                      <m:r>
                        <m:rPr>
                          <m:nor/>
                        </m:rPr>
                        <a:rPr lang="ru-RU" sz="2000" b="1" dirty="0">
                          <a:solidFill>
                            <a:schemeClr val="bg1"/>
                          </a:solidFill>
                          <a:cs typeface="Calibri" pitchFamily="34" charset="0"/>
                        </a:rPr>
                        <m:t> </m:t>
                      </m:r>
                      <m:sSub>
                        <m:sSubPr>
                          <m:ctrlPr>
                            <a:rPr lang="ru-RU" sz="20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𝒇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𝟎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)</m:t>
                      </m:r>
                    </m:oMath>
                  </m:oMathPara>
                </a14:m>
                <a:endParaRPr lang="en-US" sz="22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6348" y="1657546"/>
                <a:ext cx="2425492" cy="738664"/>
              </a:xfrm>
              <a:prstGeom prst="rect">
                <a:avLst/>
              </a:prstGeom>
              <a:blipFill rotWithShape="1">
                <a:blip r:embed="rId4"/>
                <a:stretch>
                  <a:fillRect l="-3266" t="-5785" b="-74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37458" y="2816177"/>
                <a:ext cx="7732630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𝟖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𝟐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𝟖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𝟑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𝟐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𝟕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𝟖𝟒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𝟑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𝟏𝟓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𝟔𝟖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𝟑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𝟏𝟐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𝟔𝟖</m:t>
                      </m:r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58" y="2816177"/>
                <a:ext cx="7732630" cy="407099"/>
              </a:xfrm>
              <a:prstGeom prst="rect">
                <a:avLst/>
              </a:prstGeom>
              <a:blipFill rotWithShape="1">
                <a:blip r:embed="rId5"/>
                <a:stretch>
                  <a:fillRect l="-394" b="-14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06348" y="3223276"/>
                <a:ext cx="6146041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𝟐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ru-RU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𝟑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𝟑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𝟐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𝟗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𝟑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𝟏𝟖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𝟑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𝟏𝟓</m:t>
                      </m:r>
                    </m:oMath>
                  </m:oMathPara>
                </a14:m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48" y="3223276"/>
                <a:ext cx="6146041" cy="407099"/>
              </a:xfrm>
              <a:prstGeom prst="rect">
                <a:avLst/>
              </a:prstGeom>
              <a:blipFill rotWithShape="1">
                <a:blip r:embed="rId6"/>
                <a:stretch>
                  <a:fillRect l="-496" b="-14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>
                <a:spLocks noChangeArrowheads="1"/>
              </p:cNvSpPr>
              <p:nvPr/>
            </p:nvSpPr>
            <p:spPr bwMode="auto">
              <a:xfrm>
                <a:off x="719832" y="3747435"/>
                <a:ext cx="342012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ru-RU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𝟔𝟖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𝟏𝟓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ru-RU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𝟑𝟐</m:t>
                      </m:r>
                    </m:oMath>
                  </m:oMathPara>
                </a14:m>
                <a:endParaRPr lang="en-US" sz="22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832" y="3747435"/>
                <a:ext cx="3420120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923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>
                <a:spLocks noChangeArrowheads="1"/>
              </p:cNvSpPr>
              <p:nvPr/>
            </p:nvSpPr>
            <p:spPr bwMode="auto">
              <a:xfrm>
                <a:off x="737458" y="2414129"/>
                <a:ext cx="398074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ru-RU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20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𝟎</m:t>
                          </m:r>
                        </m:sub>
                      </m:sSub>
                      <m:r>
                        <a:rPr lang="ru-RU" sz="2000" b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+</m:t>
                      </m:r>
                      <m:r>
                        <a:rPr lang="ru-RU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ru-RU" sz="2000" b="1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𝟖</m:t>
                      </m:r>
                    </m:oMath>
                  </m:oMathPara>
                </a14:m>
                <a:endParaRPr lang="ru-RU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7458" y="2414129"/>
                <a:ext cx="3980745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730698" y="4229600"/>
                <a:ext cx="246432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ru-RU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=−</m:t>
                    </m:r>
                    <m:r>
                      <a:rPr lang="ru-RU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𝟑𝟐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sz="20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98" y="4229600"/>
                <a:ext cx="2464329" cy="430887"/>
              </a:xfrm>
              <a:prstGeom prst="rect">
                <a:avLst/>
              </a:prstGeom>
              <a:blipFill rotWithShape="1">
                <a:blip r:embed="rId9"/>
                <a:stretch>
                  <a:fillRect l="-3218" t="-8451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931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14" grpId="0"/>
      <p:bldP spid="15" grpId="0"/>
      <p:bldP spid="13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20700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54" y="548680"/>
            <a:ext cx="7992888" cy="79208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chemeClr val="bg1"/>
                </a:solidFill>
              </a:rPr>
              <a:t>А теперь посмотрим на определение непрерывной функции с точки </a:t>
            </a:r>
            <a:r>
              <a:rPr lang="ru-RU" sz="2200" b="1" dirty="0">
                <a:solidFill>
                  <a:schemeClr val="bg1"/>
                </a:solidFill>
              </a:rPr>
              <a:t>зрения </a:t>
            </a:r>
            <a:r>
              <a:rPr lang="ru-RU" sz="2200" b="1" dirty="0" smtClean="0">
                <a:solidFill>
                  <a:schemeClr val="bg1"/>
                </a:solidFill>
              </a:rPr>
              <a:t>приращений функции и аргумента.</a:t>
            </a:r>
            <a:endParaRPr lang="ru-RU" sz="2200" b="1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2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>
                <a:spLocks noChangeArrowheads="1"/>
              </p:cNvSpPr>
              <p:nvPr/>
            </p:nvSpPr>
            <p:spPr bwMode="auto">
              <a:xfrm>
                <a:off x="623899" y="1484784"/>
                <a:ext cx="7776864" cy="1615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2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Определение.  </a:t>
                </a:r>
                <a:endParaRPr lang="en-US" sz="2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Функция </a:t>
                </a:r>
                <a:r>
                  <a:rPr lang="ru-RU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у = </a:t>
                </a:r>
                <a:r>
                  <a:rPr lang="en-US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f(</a:t>
                </a:r>
                <a:r>
                  <a:rPr lang="ru-RU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х</a:t>
                </a:r>
                <a:r>
                  <a:rPr lang="en-US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)</a:t>
                </a:r>
                <a:r>
                  <a:rPr lang="ru-RU" sz="2200" b="1" i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непрерывна в точках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𝒙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𝒂</m:t>
                    </m:r>
                    <m:r>
                      <a:rPr lang="ru-RU" sz="2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,</m:t>
                    </m:r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если в этой точке выполняется следующее условие:</a:t>
                </a:r>
              </a:p>
              <a:p>
                <a:endParaRPr lang="ru-RU" sz="800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algn="ctr"/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если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ru-RU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ru-RU" sz="2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то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𝒚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ru-RU" sz="2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endParaRPr lang="ru-RU" sz="22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899" y="1484784"/>
                <a:ext cx="7776864" cy="1615827"/>
              </a:xfrm>
              <a:prstGeom prst="rect">
                <a:avLst/>
              </a:prstGeom>
              <a:blipFill rotWithShape="1">
                <a:blip r:embed="rId3"/>
                <a:stretch>
                  <a:fillRect l="-1019" t="-2642" r="-1176" b="-37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004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833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Приращение функции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Графики функций</dc:title>
  <dc:creator>Догадова</dc:creator>
  <cp:lastModifiedBy>Догадова</cp:lastModifiedBy>
  <cp:revision>131</cp:revision>
  <dcterms:created xsi:type="dcterms:W3CDTF">2016-08-08T13:26:46Z</dcterms:created>
  <dcterms:modified xsi:type="dcterms:W3CDTF">2018-03-04T10:50:13Z</dcterms:modified>
</cp:coreProperties>
</file>