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9" r:id="rId3"/>
    <p:sldId id="304" r:id="rId4"/>
    <p:sldId id="310" r:id="rId5"/>
    <p:sldId id="295" r:id="rId6"/>
    <p:sldId id="311" r:id="rId7"/>
    <p:sldId id="31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ADD3F-11DC-43E8-AA0C-FFCD9624ED55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DA990-70E0-47A8-A43E-6972A6BF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1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1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2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39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219200"/>
            <a:ext cx="41148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0" y="3848100"/>
            <a:ext cx="41148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BB94C-8BFF-4DB6-BC24-FF7EAD5C0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505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6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9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7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6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6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2B0B-D53F-4FF3-BF83-FF088573A110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2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04856" cy="1082551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Предел </a:t>
            </a:r>
            <a:r>
              <a:rPr lang="ru-RU" sz="48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функции в точке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98" y="3609086"/>
            <a:ext cx="6400800" cy="10440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Алгебра и начала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математического анализа,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 10 класс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3" descr="C:\Documents and Settings\Admin\Мои документы\Downloads\Школа\Копия grandfather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97" y="3294743"/>
            <a:ext cx="1837854" cy="33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481654" y="1654876"/>
            <a:ext cx="2605595" cy="2321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5430" b="8695"/>
          <a:stretch>
            <a:fillRect/>
          </a:stretch>
        </p:blipFill>
        <p:spPr bwMode="auto">
          <a:xfrm>
            <a:off x="3238881" y="1662459"/>
            <a:ext cx="2658961" cy="2314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5750" r="696" b="8695"/>
          <a:stretch>
            <a:fillRect/>
          </a:stretch>
        </p:blipFill>
        <p:spPr bwMode="auto">
          <a:xfrm>
            <a:off x="6056160" y="1648891"/>
            <a:ext cx="2624475" cy="232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6570" y="548680"/>
            <a:ext cx="8178957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Рассмотрим функции, графики которых изображены на рисунках. Изображена одна и та же кривая, но три разные функции. </a:t>
            </a:r>
            <a:r>
              <a:rPr lang="ru-RU" sz="2000" b="1" dirty="0" smtClean="0">
                <a:solidFill>
                  <a:schemeClr val="bg1"/>
                </a:solidFill>
              </a:rPr>
              <a:t>Их отличие </a:t>
            </a:r>
            <a:r>
              <a:rPr lang="ru-RU" sz="2000" b="1" dirty="0">
                <a:solidFill>
                  <a:schemeClr val="bg1"/>
                </a:solidFill>
              </a:rPr>
              <a:t>– поведение в точке  </a:t>
            </a:r>
            <a:r>
              <a:rPr lang="ru-RU" sz="2000" b="1" i="1" dirty="0">
                <a:solidFill>
                  <a:schemeClr val="bg1"/>
                </a:solidFill>
              </a:rPr>
              <a:t>х = </a:t>
            </a:r>
            <a:r>
              <a:rPr lang="ru-RU" sz="2000" b="1" i="1" dirty="0" smtClean="0">
                <a:solidFill>
                  <a:schemeClr val="bg1"/>
                </a:solidFill>
              </a:rPr>
              <a:t>а.</a:t>
            </a:r>
            <a:endParaRPr lang="ru-RU" sz="20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5331" y="4027465"/>
            <a:ext cx="26431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2000" b="1" i="1" dirty="0">
                <a:solidFill>
                  <a:schemeClr val="bg1"/>
                </a:solidFill>
                <a:latin typeface="+mn-lt"/>
              </a:rPr>
              <a:t>f(a)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–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 не существует, т.к. в точке </a:t>
            </a:r>
            <a:r>
              <a:rPr lang="ru-RU" sz="2000" b="1" i="1" dirty="0">
                <a:solidFill>
                  <a:schemeClr val="bg1"/>
                </a:solidFill>
                <a:latin typeface="+mn-lt"/>
              </a:rPr>
              <a:t>х =а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 функция </a:t>
            </a:r>
            <a:r>
              <a:rPr lang="ru-RU" sz="2000" b="1" i="1" dirty="0">
                <a:solidFill>
                  <a:schemeClr val="bg1"/>
                </a:solidFill>
                <a:latin typeface="+mn-lt"/>
              </a:rPr>
              <a:t>у = </a:t>
            </a:r>
            <a:r>
              <a:rPr lang="en-US" sz="2000" b="1" i="1" dirty="0">
                <a:solidFill>
                  <a:schemeClr val="bg1"/>
                </a:solidFill>
                <a:latin typeface="+mn-lt"/>
              </a:rPr>
              <a:t>f(</a:t>
            </a:r>
            <a:r>
              <a:rPr lang="ru-RU" sz="2000" b="1" i="1" dirty="0">
                <a:solidFill>
                  <a:schemeClr val="bg1"/>
                </a:solidFill>
                <a:latin typeface="+mn-lt"/>
              </a:rPr>
              <a:t>х</a:t>
            </a:r>
            <a:r>
              <a:rPr lang="en-US" sz="2000" b="1" i="1" dirty="0">
                <a:solidFill>
                  <a:schemeClr val="bg1"/>
                </a:solidFill>
                <a:latin typeface="+mn-lt"/>
              </a:rPr>
              <a:t>) 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не определена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06659" y="4108164"/>
            <a:ext cx="23587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2000" b="1" i="1" dirty="0">
                <a:solidFill>
                  <a:schemeClr val="bg1"/>
                </a:solidFill>
                <a:latin typeface="+mn-lt"/>
              </a:rPr>
              <a:t>f(a)</a:t>
            </a:r>
            <a:r>
              <a:rPr lang="ru-RU" sz="20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существует, но отличается от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+mn-lt"/>
              </a:rPr>
              <a:t>b</a:t>
            </a:r>
            <a:endParaRPr lang="ru-RU" sz="2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39832" y="4185271"/>
            <a:ext cx="1285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US" sz="2000" b="1" i="1" dirty="0">
                <a:solidFill>
                  <a:schemeClr val="bg1"/>
                </a:solidFill>
                <a:latin typeface="+mn-lt"/>
              </a:rPr>
              <a:t>f(a) = b</a:t>
            </a:r>
            <a:endParaRPr lang="ru-RU" sz="2000" b="1" i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863187" y="5354809"/>
                <a:ext cx="2767488" cy="813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lim>
                          </m:limLow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ru-RU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187" y="5354809"/>
                <a:ext cx="2767488" cy="81342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0817" y="5442209"/>
            <a:ext cx="55453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Предел функции </a:t>
            </a:r>
            <a:r>
              <a:rPr lang="ru-RU" sz="2000" b="1" i="1" dirty="0">
                <a:solidFill>
                  <a:schemeClr val="bg1"/>
                </a:solidFill>
                <a:latin typeface="+mn-lt"/>
              </a:rPr>
              <a:t>у = </a:t>
            </a:r>
            <a:r>
              <a:rPr lang="en-US" sz="2000" b="1" i="1" dirty="0">
                <a:solidFill>
                  <a:schemeClr val="bg1"/>
                </a:solidFill>
                <a:latin typeface="+mn-lt"/>
              </a:rPr>
              <a:t>f(</a:t>
            </a:r>
            <a:r>
              <a:rPr lang="ru-RU" sz="2000" b="1" i="1" dirty="0">
                <a:solidFill>
                  <a:schemeClr val="bg1"/>
                </a:solidFill>
                <a:latin typeface="+mn-lt"/>
              </a:rPr>
              <a:t>х</a:t>
            </a:r>
            <a:r>
              <a:rPr lang="en-US" sz="2000" b="1" i="1" dirty="0">
                <a:solidFill>
                  <a:schemeClr val="bg1"/>
                </a:solidFill>
                <a:latin typeface="+mn-lt"/>
              </a:rPr>
              <a:t>) </a:t>
            </a: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при стремлении х  к 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равен 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b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только в третьем случае.  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96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120700"/>
            <a:ext cx="9699036" cy="70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Admin\Мои документы\Downloads\Школа\Копия grandfather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354" y="4156606"/>
            <a:ext cx="1331885" cy="243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054" y="548680"/>
            <a:ext cx="7992888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Думаю, вы увидели связь между непрерывностью функции и наличием предела функции в точке.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5075" y="1467067"/>
            <a:ext cx="81038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22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Определение.  </a:t>
            </a:r>
            <a:endParaRPr lang="ru-RU" sz="2200" b="1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Функцию </a:t>
            </a:r>
            <a:r>
              <a:rPr lang="ru-RU" sz="22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 = </a:t>
            </a:r>
            <a:r>
              <a:rPr lang="en-US" sz="22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f(</a:t>
            </a:r>
            <a:r>
              <a:rPr lang="ru-RU" sz="22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х</a:t>
            </a:r>
            <a:r>
              <a:rPr lang="en-US" sz="22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2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называют </a:t>
            </a:r>
            <a:r>
              <a:rPr lang="ru-RU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непрерывной  в  </a:t>
            </a:r>
            <a:r>
              <a:rPr lang="ru-RU" sz="2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точке</a:t>
            </a:r>
            <a:r>
              <a:rPr lang="ru-RU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х </a:t>
            </a:r>
            <a:r>
              <a:rPr lang="ru-RU" sz="22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а</a:t>
            </a:r>
            <a:r>
              <a:rPr lang="ru-RU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если  выполняется соотношение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699792" y="2538969"/>
                <a:ext cx="3249736" cy="773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4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40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400" i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4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4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34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lim>
                          </m:limLow>
                          <m:r>
                            <a:rPr lang="en-US" sz="3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3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3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3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3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3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ru-RU" sz="3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sz="3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538969"/>
                <a:ext cx="3249736" cy="773353"/>
              </a:xfrm>
              <a:prstGeom prst="rect">
                <a:avLst/>
              </a:prstGeom>
              <a:blipFill rotWithShape="1">
                <a:blip r:embed="rId4"/>
                <a:stretch>
                  <a:fillRect b="-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8034" y="3228302"/>
            <a:ext cx="77768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22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Определение.  </a:t>
            </a:r>
            <a:endParaRPr lang="en-US" sz="2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Функцию </a:t>
            </a:r>
            <a:r>
              <a:rPr lang="ru-RU" sz="22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 = </a:t>
            </a:r>
            <a:r>
              <a:rPr lang="en-US" sz="22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f(</a:t>
            </a:r>
            <a:r>
              <a:rPr lang="ru-RU" sz="22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х</a:t>
            </a:r>
            <a:r>
              <a:rPr lang="en-US" sz="22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2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называют </a:t>
            </a:r>
            <a:r>
              <a:rPr lang="ru-RU" sz="2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непрерывной на промежутке Х</a:t>
            </a:r>
            <a:r>
              <a:rPr lang="ru-RU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если она непрерывна в каждой точке промежутка.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5074" y="4630057"/>
            <a:ext cx="698126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Если выражение </a:t>
            </a:r>
            <a:r>
              <a:rPr lang="en-US" sz="2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f(</a:t>
            </a:r>
            <a:r>
              <a:rPr lang="ru-RU" sz="2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х</a:t>
            </a:r>
            <a:r>
              <a:rPr lang="en-US" sz="2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составлено из рациональных, иррациональных, тригонометрических и обратных тригонометрических выражений, то функция </a:t>
            </a:r>
            <a:r>
              <a:rPr lang="ru-RU" sz="2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 = </a:t>
            </a:r>
            <a:r>
              <a:rPr lang="en-US" sz="2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f(</a:t>
            </a:r>
            <a:r>
              <a:rPr lang="ru-RU" sz="2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х</a:t>
            </a:r>
            <a:r>
              <a:rPr lang="en-US" sz="2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непрерывна в любой точке , в которой определено выражение </a:t>
            </a:r>
            <a:r>
              <a:rPr lang="en-US" sz="2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f(</a:t>
            </a:r>
            <a:r>
              <a:rPr lang="ru-RU" sz="2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х</a:t>
            </a:r>
            <a:r>
              <a:rPr lang="en-US" sz="2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03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120700"/>
            <a:ext cx="9699036" cy="70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000" b="1" i="1" u="sng" dirty="0">
                <a:solidFill>
                  <a:schemeClr val="bg1"/>
                </a:solidFill>
              </a:rPr>
              <a:t>№ </a:t>
            </a:r>
            <a:r>
              <a:rPr lang="en-US" sz="2000" b="1" i="1" u="sng" dirty="0">
                <a:solidFill>
                  <a:schemeClr val="bg1"/>
                </a:solidFill>
              </a:rPr>
              <a:t>26</a:t>
            </a:r>
            <a:r>
              <a:rPr lang="ru-RU" sz="2000" b="1" i="1" u="sng" dirty="0">
                <a:solidFill>
                  <a:schemeClr val="bg1"/>
                </a:solidFill>
              </a:rPr>
              <a:t>.</a:t>
            </a:r>
            <a:r>
              <a:rPr lang="en-US" sz="2000" b="1" i="1" u="sng" dirty="0">
                <a:solidFill>
                  <a:schemeClr val="bg1"/>
                </a:solidFill>
              </a:rPr>
              <a:t>11</a:t>
            </a:r>
            <a:r>
              <a:rPr lang="ru-RU" sz="2000" b="1" i="1" dirty="0">
                <a:solidFill>
                  <a:schemeClr val="bg1"/>
                </a:solidFill>
              </a:rPr>
              <a:t>. </a:t>
            </a:r>
            <a:r>
              <a:rPr lang="ru-RU" sz="2000" b="1" dirty="0">
                <a:solidFill>
                  <a:schemeClr val="bg1"/>
                </a:solidFill>
              </a:rPr>
              <a:t>Какая из функций, графики которых изображены на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рис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>
                <a:solidFill>
                  <a:schemeClr val="bg1"/>
                </a:solidFill>
              </a:rPr>
              <a:t>23 – 30, имеет предел при х </a:t>
            </a:r>
            <a:r>
              <a:rPr lang="ru-RU" sz="2000" b="1" dirty="0">
                <a:solidFill>
                  <a:schemeClr val="bg1"/>
                </a:solidFill>
                <a:sym typeface="Symbol" pitchFamily="18" charset="2"/>
              </a:rPr>
              <a:t></a:t>
            </a:r>
            <a:r>
              <a:rPr lang="ru-RU" sz="2000" b="1" dirty="0">
                <a:solidFill>
                  <a:schemeClr val="bg1"/>
                </a:solidFill>
              </a:rPr>
              <a:t> 3? Чему равен этот предел?</a:t>
            </a:r>
          </a:p>
          <a:p>
            <a:pPr eaLnBrk="1" hangingPunct="1">
              <a:buFont typeface="Wingdings" pitchFamily="2" charset="2"/>
              <a:buNone/>
            </a:pPr>
            <a:endParaRPr lang="ru-RU" sz="2400" i="1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400" i="1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400" i="1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400" i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78" y="1681389"/>
            <a:ext cx="20544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666875"/>
            <a:ext cx="197223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5" y="3919367"/>
            <a:ext cx="2013985" cy="143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06" y="3936181"/>
            <a:ext cx="2009279" cy="143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13"/>
          <p:cNvSpPr>
            <a:spLocks noChangeArrowheads="1"/>
          </p:cNvSpPr>
          <p:nvPr/>
        </p:nvSpPr>
        <p:spPr bwMode="auto">
          <a:xfrm>
            <a:off x="935038" y="-431958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1400" i="1">
                <a:latin typeface="Arial" charset="0"/>
                <a:cs typeface="Times New Roman" pitchFamily="18" charset="0"/>
              </a:rPr>
              <a:t>    </a:t>
            </a:r>
            <a:endParaRPr lang="ru-RU" sz="1800">
              <a:latin typeface="Arial" charset="0"/>
            </a:endParaRPr>
          </a:p>
        </p:txBody>
      </p:sp>
      <p:sp>
        <p:nvSpPr>
          <p:cNvPr id="13321" name="Rectangle 15"/>
          <p:cNvSpPr>
            <a:spLocks noChangeArrowheads="1"/>
          </p:cNvSpPr>
          <p:nvPr/>
        </p:nvSpPr>
        <p:spPr bwMode="auto">
          <a:xfrm>
            <a:off x="935038" y="755650"/>
            <a:ext cx="331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1400">
                <a:latin typeface="Arial" charset="0"/>
                <a:cs typeface="Times New Roman" pitchFamily="18" charset="0"/>
              </a:rPr>
              <a:t>   </a:t>
            </a:r>
            <a:endParaRPr lang="ru-RU" sz="1800">
              <a:latin typeface="Arial" charset="0"/>
            </a:endParaRPr>
          </a:p>
        </p:txBody>
      </p:sp>
      <p:sp>
        <p:nvSpPr>
          <p:cNvPr id="13322" name="Rectangle 17"/>
          <p:cNvSpPr>
            <a:spLocks noChangeArrowheads="1"/>
          </p:cNvSpPr>
          <p:nvPr/>
        </p:nvSpPr>
        <p:spPr bwMode="auto">
          <a:xfrm>
            <a:off x="935038" y="58848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1400">
                <a:latin typeface="Arial" charset="0"/>
                <a:cs typeface="Times New Roman" pitchFamily="18" charset="0"/>
              </a:rPr>
              <a:t>  </a:t>
            </a:r>
            <a:endParaRPr lang="ru-RU" sz="1800">
              <a:latin typeface="Arial" charset="0"/>
            </a:endParaRPr>
          </a:p>
        </p:txBody>
      </p:sp>
      <p:sp>
        <p:nvSpPr>
          <p:cNvPr id="13323" name="Rectangle 19"/>
          <p:cNvSpPr>
            <a:spLocks noChangeArrowheads="1"/>
          </p:cNvSpPr>
          <p:nvPr/>
        </p:nvSpPr>
        <p:spPr bwMode="auto">
          <a:xfrm>
            <a:off x="935038" y="111791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1400">
                <a:latin typeface="Arial" charset="0"/>
                <a:cs typeface="Times New Roman" pitchFamily="18" charset="0"/>
              </a:rPr>
              <a:t>  </a:t>
            </a:r>
            <a:endParaRPr lang="ru-RU" sz="1800">
              <a:latin typeface="Arial" charset="0"/>
            </a:endParaRPr>
          </a:p>
        </p:txBody>
      </p:sp>
      <p:pic>
        <p:nvPicPr>
          <p:cNvPr id="1332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6" y="3943821"/>
            <a:ext cx="2123781" cy="144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91" y="3964057"/>
            <a:ext cx="2023296" cy="142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23"/>
          <p:cNvSpPr>
            <a:spLocks noChangeArrowheads="1"/>
          </p:cNvSpPr>
          <p:nvPr/>
        </p:nvSpPr>
        <p:spPr bwMode="auto">
          <a:xfrm>
            <a:off x="0" y="1147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13327" name="Rectangle 24"/>
          <p:cNvSpPr>
            <a:spLocks noChangeArrowheads="1"/>
          </p:cNvSpPr>
          <p:nvPr/>
        </p:nvSpPr>
        <p:spPr bwMode="auto">
          <a:xfrm>
            <a:off x="0" y="3271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1400">
                <a:latin typeface="Arial" charset="0"/>
                <a:cs typeface="Times New Roman" pitchFamily="18" charset="0"/>
              </a:rPr>
              <a:t>  </a:t>
            </a:r>
            <a:endParaRPr lang="ru-RU" sz="1800">
              <a:latin typeface="Arial" charset="0"/>
            </a:endParaRPr>
          </a:p>
        </p:txBody>
      </p:sp>
      <p:sp>
        <p:nvSpPr>
          <p:cNvPr id="1332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9" name="Rectangle 28"/>
          <p:cNvSpPr>
            <a:spLocks noChangeArrowheads="1"/>
          </p:cNvSpPr>
          <p:nvPr/>
        </p:nvSpPr>
        <p:spPr bwMode="auto">
          <a:xfrm>
            <a:off x="0" y="21621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1400">
                <a:latin typeface="Arial" charset="0"/>
                <a:cs typeface="Times New Roman" pitchFamily="18" charset="0"/>
              </a:rPr>
              <a:t>  </a:t>
            </a:r>
            <a:endParaRPr lang="ru-RU" sz="1800">
              <a:latin typeface="Arial" charset="0"/>
            </a:endParaRPr>
          </a:p>
        </p:txBody>
      </p:sp>
      <p:sp>
        <p:nvSpPr>
          <p:cNvPr id="13330" name="Rectangle 31"/>
          <p:cNvSpPr>
            <a:spLocks noChangeArrowheads="1"/>
          </p:cNvSpPr>
          <p:nvPr/>
        </p:nvSpPr>
        <p:spPr bwMode="auto">
          <a:xfrm>
            <a:off x="-152400" y="-426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1" name="Rectangle 32"/>
          <p:cNvSpPr>
            <a:spLocks noChangeArrowheads="1"/>
          </p:cNvSpPr>
          <p:nvPr/>
        </p:nvSpPr>
        <p:spPr bwMode="auto">
          <a:xfrm>
            <a:off x="0" y="2105025"/>
            <a:ext cx="331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1400">
                <a:latin typeface="Arial" charset="0"/>
                <a:cs typeface="Times New Roman" pitchFamily="18" charset="0"/>
              </a:rPr>
              <a:t>   </a:t>
            </a:r>
            <a:endParaRPr lang="ru-RU" sz="1800">
              <a:latin typeface="Arial" charset="0"/>
            </a:endParaRPr>
          </a:p>
        </p:txBody>
      </p:sp>
      <p:pic>
        <p:nvPicPr>
          <p:cNvPr id="13332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2750"/>
            <a:ext cx="1905000" cy="136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93" y="1666875"/>
            <a:ext cx="20544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Rectangle 35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5" name="Rectangle 36"/>
          <p:cNvSpPr>
            <a:spLocks noChangeArrowheads="1"/>
          </p:cNvSpPr>
          <p:nvPr/>
        </p:nvSpPr>
        <p:spPr bwMode="auto">
          <a:xfrm>
            <a:off x="0" y="328612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1400" i="1">
                <a:latin typeface="Arial" charset="0"/>
                <a:cs typeface="Times New Roman" pitchFamily="18" charset="0"/>
              </a:rPr>
              <a:t>    </a:t>
            </a:r>
            <a:endParaRPr lang="ru-RU" sz="1800"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49186" y="3084299"/>
            <a:ext cx="95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Рис.23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01357" y="3091556"/>
            <a:ext cx="95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Рис.24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91415" y="3091557"/>
            <a:ext cx="95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Рис.25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95986" y="3106070"/>
            <a:ext cx="95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Рис.26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37381" y="5387992"/>
            <a:ext cx="95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Рис.27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96545" y="5352653"/>
            <a:ext cx="899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Рис.30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11689" y="5387992"/>
            <a:ext cx="95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Рис.29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37145" y="5393713"/>
            <a:ext cx="95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Рис.28 </a:t>
            </a:r>
            <a:endParaRPr lang="ru-RU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552978" y="3330640"/>
                <a:ext cx="2046842" cy="613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ru-RU" sz="26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lim>
                          </m:limLow>
                          <m:r>
                            <a:rPr lang="en-US" sz="26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ru-RU" sz="26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ru-RU" sz="2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978" y="3330640"/>
                <a:ext cx="2046842" cy="61318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6622927" y="5635814"/>
                <a:ext cx="2046842" cy="613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ru-RU" sz="26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lim>
                          </m:limLow>
                          <m:r>
                            <a:rPr lang="en-US" sz="26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ru-RU" sz="26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ru-RU" sz="2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927" y="5635814"/>
                <a:ext cx="2046842" cy="61318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381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666" y="1052736"/>
            <a:ext cx="7872206" cy="360363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1) Предел суммы равен сумме пределов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800" b="0" dirty="0" smtClean="0"/>
              <a:t>                  </a:t>
            </a:r>
            <a:endParaRPr lang="ru-RU" sz="800" dirty="0" smtClean="0"/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431130" y="2060575"/>
            <a:ext cx="763297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2) Предел произведения равен произведению пределов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</a:rPr>
              <a:t>       </a:t>
            </a:r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</a:rPr>
              <a:t>      </a:t>
            </a:r>
            <a:endParaRPr lang="ru-RU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445644" y="4997487"/>
            <a:ext cx="781327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4) Постоянный множитель можно вынести за знак предела                  </a:t>
            </a:r>
          </a:p>
        </p:txBody>
      </p:sp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431130" y="3429000"/>
            <a:ext cx="838902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3) Предел частного равен частному от пределов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22968" y="404664"/>
            <a:ext cx="8453487" cy="72008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пределов</a:t>
            </a:r>
            <a:endParaRPr lang="ru-RU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33730" y="1327233"/>
                <a:ext cx="7725192" cy="693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)+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0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sz="30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0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0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sz="30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30" y="1327233"/>
                <a:ext cx="7725192" cy="6932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267744" y="3704091"/>
                <a:ext cx="3964932" cy="1237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ru-RU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704091"/>
                <a:ext cx="3964932" cy="1237775"/>
              </a:xfrm>
              <a:prstGeom prst="rect">
                <a:avLst/>
              </a:prstGeom>
              <a:blipFill rotWithShape="1">
                <a:blip r:embed="rId4"/>
                <a:stretch>
                  <a:fillRect b="-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636116" y="5488288"/>
                <a:ext cx="5456163" cy="733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b/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ru-RU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116" y="5488288"/>
                <a:ext cx="5456163" cy="7333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67806" y="2528207"/>
                <a:ext cx="7396295" cy="693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)∙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0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sz="30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0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0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sz="30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6" y="2528207"/>
                <a:ext cx="7396295" cy="6932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uiExpand="1" build="p"/>
      <p:bldP spid="332805" grpId="0"/>
      <p:bldP spid="332806" grpId="0"/>
      <p:bldP spid="332807" grpId="0"/>
      <p:bldP spid="2" grpId="0"/>
      <p:bldP spid="16" grpId="0"/>
      <p:bldP spid="1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0268" y="692696"/>
            <a:ext cx="3695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Пример 1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Вычислите    </a:t>
            </a:r>
            <a:endParaRPr lang="ru-RU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60268" y="1189407"/>
                <a:ext cx="5184176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40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40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400" i="0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4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4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4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34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4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4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+5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+3</m:t>
                              </m:r>
                            </m:e>
                          </m:d>
                          <m:r>
                            <a:rPr lang="en-US" sz="3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3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68" y="1189407"/>
                <a:ext cx="5184176" cy="7838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30292" y="2060848"/>
                <a:ext cx="555575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4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34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4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sz="34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34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34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4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en-US" sz="34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4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34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+3</m:t>
                      </m:r>
                      <m:r>
                        <a:rPr lang="en-US" sz="34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=7</m:t>
                      </m:r>
                    </m:oMath>
                  </m:oMathPara>
                </a14:m>
                <a:endParaRPr lang="ru-RU" sz="3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92" y="2060848"/>
                <a:ext cx="5555752" cy="6155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65518" y="2904463"/>
            <a:ext cx="3695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Пример </a:t>
            </a:r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Вычислите    </a:t>
            </a:r>
            <a:endParaRPr lang="ru-RU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18776" y="3553940"/>
                <a:ext cx="2291653" cy="976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+4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76" y="3553940"/>
                <a:ext cx="2291653" cy="976549"/>
              </a:xfrm>
              <a:prstGeom prst="rect">
                <a:avLst/>
              </a:prstGeom>
              <a:blipFill rotWithShape="1">
                <a:blip r:embed="rId5"/>
                <a:stretch>
                  <a:fillRect b="-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772228" y="3424184"/>
                <a:ext cx="5904228" cy="1271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limLow>
                                <m:limLow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𝑠𝑖𝑛</m:t>
                                  </m:r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limLow>
                                <m:limLow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+4</m:t>
                                  </m:r>
                                </m:e>
                              </m:d>
                            </m:den>
                          </m:f>
                        </m:fName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+4</m:t>
                              </m:r>
                            </m:den>
                          </m:f>
                        </m:e>
                      </m:func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8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28" y="3424184"/>
                <a:ext cx="5904228" cy="1271117"/>
              </a:xfrm>
              <a:prstGeom prst="rect">
                <a:avLst/>
              </a:prstGeom>
              <a:blipFill rotWithShape="1">
                <a:blip r:embed="rId6"/>
                <a:stretch>
                  <a:fillRect b="-1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3" descr="C:\Documents and Settings\Admin\Мои документы\Downloads\Школа\Копия grandfather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57" y="4323785"/>
            <a:ext cx="1252008" cy="22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47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0268" y="692696"/>
            <a:ext cx="3695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</a:t>
            </a:r>
            <a:r>
              <a:rPr lang="en-US" sz="2400" b="1" dirty="0" smtClean="0">
                <a:solidFill>
                  <a:schemeClr val="bg1"/>
                </a:solidFill>
              </a:rPr>
              <a:t> 3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Вычислите    </a:t>
            </a:r>
            <a:endParaRPr lang="ru-RU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60268" y="1189407"/>
                <a:ext cx="3169970" cy="1150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40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40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400" i="0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4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4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4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+12</m:t>
                              </m:r>
                            </m:den>
                          </m:f>
                          <m:r>
                            <a:rPr lang="en-US" sz="3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3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68" y="1189407"/>
                <a:ext cx="3169970" cy="1150956"/>
              </a:xfrm>
              <a:prstGeom prst="rect">
                <a:avLst/>
              </a:prstGeom>
              <a:blipFill rotWithShape="1">
                <a:blip r:embed="rId3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728637" y="1253683"/>
                <a:ext cx="4417299" cy="1181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40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40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400" i="0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−3)(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+3)</m:t>
                              </m:r>
                            </m:num>
                            <m:den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4(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+3)</m:t>
                              </m:r>
                            </m:den>
                          </m:f>
                          <m:r>
                            <a:rPr lang="en-US" sz="3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3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37" y="1253683"/>
                <a:ext cx="4417299" cy="1181734"/>
              </a:xfrm>
              <a:prstGeom prst="rect">
                <a:avLst/>
              </a:prstGeom>
              <a:blipFill rotWithShape="1">
                <a:blip r:embed="rId4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74782" y="3457332"/>
                <a:ext cx="3494675" cy="108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40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340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400" i="0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−3)</m:t>
                              </m:r>
                            </m:num>
                            <m:den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3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3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82" y="3457332"/>
                <a:ext cx="3494675" cy="1085490"/>
              </a:xfrm>
              <a:prstGeom prst="rect">
                <a:avLst/>
              </a:prstGeom>
              <a:blipFill rotWithShape="1">
                <a:blip r:embed="rId5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099895" y="3565110"/>
                <a:ext cx="4285853" cy="1071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40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34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4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−3−3</m:t>
                              </m:r>
                            </m:num>
                            <m:den>
                              <m:r>
                                <a:rPr lang="en-US" sz="34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fName>
                        <m:e>
                          <m:r>
                            <a:rPr lang="en-US" sz="3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3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=−1,5</m:t>
                          </m:r>
                        </m:e>
                      </m:func>
                    </m:oMath>
                  </m:oMathPara>
                </a14:m>
                <a:endParaRPr lang="ru-RU" sz="3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895" y="3565110"/>
                <a:ext cx="4285853" cy="1071832"/>
              </a:xfrm>
              <a:prstGeom prst="rect">
                <a:avLst/>
              </a:prstGeom>
              <a:blipFill rotWithShape="1">
                <a:blip r:embed="rId6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844910" y="2544404"/>
                <a:ext cx="1849160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4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≠−3, 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10" y="2544404"/>
                <a:ext cx="1849160" cy="6155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2508122" y="2621347"/>
                <a:ext cx="616833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но, при вычислении предела функции при  </a:t>
                </a:r>
                <a:r>
                  <a:rPr lang="ru-RU" sz="2000" b="1" i="1" dirty="0" smtClean="0">
                    <a:solidFill>
                      <a:schemeClr val="bg1"/>
                    </a:solidFill>
                  </a:rPr>
                  <a:t>х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0 саму точку исключают из рассмотрения.</a:t>
                </a: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22" y="2621347"/>
                <a:ext cx="6168334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988" t="-4310" r="-1186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3" descr="C:\Documents and Settings\Admin\Мои документы\Downloads\Школа\Копия grandfather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57" y="4323785"/>
            <a:ext cx="1252008" cy="22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57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4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645</Words>
  <Application>Microsoft Office PowerPoint</Application>
  <PresentationFormat>Экран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Предел функции в точке</vt:lpstr>
      <vt:lpstr>Презентация PowerPoint</vt:lpstr>
      <vt:lpstr>Презентация PowerPoint</vt:lpstr>
      <vt:lpstr>Презентация PowerPoint</vt:lpstr>
      <vt:lpstr>Свойства пределов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Графики функций</dc:title>
  <dc:creator>Догадова</dc:creator>
  <cp:lastModifiedBy>Догадова</cp:lastModifiedBy>
  <cp:revision>109</cp:revision>
  <dcterms:created xsi:type="dcterms:W3CDTF">2016-08-08T13:26:46Z</dcterms:created>
  <dcterms:modified xsi:type="dcterms:W3CDTF">2018-03-02T16:39:27Z</dcterms:modified>
</cp:coreProperties>
</file>