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5" r:id="rId5"/>
    <p:sldId id="260" r:id="rId6"/>
    <p:sldId id="264" r:id="rId7"/>
    <p:sldId id="262" r:id="rId8"/>
    <p:sldId id="266" r:id="rId9"/>
    <p:sldId id="261" r:id="rId10"/>
    <p:sldId id="258" r:id="rId11"/>
    <p:sldId id="259" r:id="rId12"/>
    <p:sldId id="268" r:id="rId13"/>
    <p:sldId id="263" r:id="rId14"/>
    <p:sldId id="267" r:id="rId15"/>
    <p:sldId id="269" r:id="rId16"/>
    <p:sldId id="271" r:id="rId17"/>
    <p:sldId id="270" r:id="rId18"/>
    <p:sldId id="272" r:id="rId19"/>
    <p:sldId id="273" r:id="rId20"/>
    <p:sldId id="274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14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95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5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934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32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48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04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72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793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00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5ECCA-31CD-4572-A98F-D95AAE98947B}" type="datetimeFigureOut">
              <a:rPr lang="ru-RU" smtClean="0"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DF4D-FA6B-402E-B600-B90416D138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6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РИСУНКИ\Рисунок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95263"/>
            <a:ext cx="8424862" cy="646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082232"/>
            <a:ext cx="3978898" cy="2259682"/>
          </a:xfrm>
        </p:spPr>
        <p:txBody>
          <a:bodyPr/>
          <a:lstStyle/>
          <a:p>
            <a:r>
              <a:rPr lang="ru-RU" sz="4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Задачи</a:t>
            </a:r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4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смекалку</a:t>
            </a:r>
            <a:endParaRPr lang="ru-RU" sz="42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05651" y="5126162"/>
            <a:ext cx="3600400" cy="153657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Задание №20</a:t>
            </a:r>
          </a:p>
          <a:p>
            <a:pPr>
              <a:spcBef>
                <a:spcPts val="0"/>
              </a:spcBef>
            </a:pPr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ЕГЭ, база</a:t>
            </a:r>
            <a:endParaRPr lang="ru-RU" sz="3600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2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Admin\Мои документы\Загрузки\hello_html_3f76254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374" y="4511803"/>
            <a:ext cx="2088232" cy="223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363783"/>
            <a:ext cx="8291264" cy="329746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Тренер по­со­ве­то­вал Ан­дрею в пер­вый день за­ня­тий про­ве­сти на бе­го­вой до­рож­ке 22 минуты, а на каж­дом сле­ду­ю­щем за­ня­тии уве­ли­чи­вать время, проведённое на бе­го­вой дорожке, на 4 минуты, пока оно не до­стиг­нет 60 минут, а даль­ше про­дол­жать тре­ни­ро­вать­ся по 60 минут каж­дый день. За сколь­ко занятий, на­чи­ная с первого, Ан­дрей проведёт на бе­го­вой до­рож­ке в сумме 4 часа 48 минут?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9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0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1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2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3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8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8</a:t>
              </a:r>
              <a:endParaRPr lang="ru-RU" altLang="ru-RU" sz="3600" b="1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811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dmin\Мои документы\Загрузки\15427949-Зеленый-флакон-с-лекарством-и-небольшая-иллюстрация-вектор-ложки;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855991"/>
            <a:ext cx="1944216" cy="2006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304419"/>
            <a:ext cx="8352928" cy="285277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Врач про­пи­сал па­ци­ен­ту при­ни­мать ле­кар­ство по такой схеме: в пер­вый день он дол­жен при­нять 20 капель, а в каж­дый сле­ду­ю­щий день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на 3 капли больше, чем в предыдущий. После 15 дней приёма па­ци­ент де­ла­ет пе­ре­рыв в 3 дня и про­дол­жа­ет при­ни­мать ле­кар­ство по об­рат­ной схеме: в 19-й день он при­ни­ма­ет столь­ко же капель, сколь­ко и в 15-й день, а затем еже­днев­но умень­ша­ет дозу на 3 капли, пока до­зи­ров­ка не ста­нет мень­ше 3 ка­пель в день. Сколь­ко пу­зырь­ков ле­кар­ства нужно ку­пить па­ци­ен­ту на весь курс приёма, если в каж­дом со­дер­жит­ся 200 капель?</a:t>
            </a:r>
          </a:p>
          <a:p>
            <a:pPr marL="0" indent="0">
              <a:buNone/>
            </a:pPr>
            <a:endParaRPr lang="ru-RU" sz="2000" dirty="0"/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458625" y="5603590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9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0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1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2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3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8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7</a:t>
              </a:r>
              <a:endParaRPr lang="ru-RU" altLang="ru-RU" sz="3600" b="1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68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1886" y="2345706"/>
            <a:ext cx="8374743" cy="34309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 ма­га­зи­не бы­то­вой тех­ни­ки объём про­даж хо­ло­диль­ни­ков носит се­зон­ный характер. В ян­ва­ре было про­да­но 10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холо-дильников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и в три по­сле­ду­ю­щих ме­ся­ца про­да­ва­ли по 10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хо-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лодильников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С мая про­да­жи уве­ли­чи­ва­лись на 15 еди­ниц по срав­не­нию с преды­ду­щим месяцем. С сен­тяб­ря объём про­даж начал умень­шать­ся на 15 хо­ло­диль­ни­ков каж­дый месяц от­но­си­тель­но преды­ду­ще­го месяца. Сколь­ко хо­ло­диль­ни­ков про­дал ма­га­зин за год?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60531" y="5642273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6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sz="3600" b="1" dirty="0" smtClean="0">
                  <a:cs typeface="Arial" charset="0"/>
                </a:rPr>
                <a:t>0</a:t>
              </a:r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3</a:t>
              </a:r>
              <a:endParaRPr lang="ru-RU" altLang="ru-RU" sz="3600" b="1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446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376252"/>
            <a:ext cx="8496944" cy="279340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 об­мен­ном пунк­те можно со­вер­шить одну из двух операций: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2 зо­ло­тые мо­не­ты по­лу­чить 3 се­реб­ря­ные и одну медную;</a:t>
            </a:r>
          </a:p>
          <a:p>
            <a:pPr>
              <a:spcBef>
                <a:spcPts val="0"/>
              </a:spcBef>
            </a:pPr>
            <a:r>
              <a:rPr lang="ru-RU" sz="220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5 се­реб­ря­ных монет по­лу­чить 3 зо­ло­тые и одну медную.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У Ни­ко­лая были толь­ко се­реб­ря­ные монеты. После не­сколь­ких по­се­ще­ний об­мен­но­го пунк­та се­реб­ря­ных монет у него стало меньше, зо­ло­тых не появилось, зато по­яви­лось 100 медных. На сколь­ко умень­ши­лось ко­ли­че­ство се­реб­ря­ных монет у Николая?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0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2</a:t>
              </a:r>
              <a:endParaRPr lang="ru-RU" altLang="ru-RU" sz="3600" b="1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838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287650"/>
            <a:ext cx="8280920" cy="26642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 ре­зуль­та­те паводка кот­ло­ван заполнился водой до уров­ня 2 метра. Стро­и­тель­ная помпа не­пре­рыв­но откачивает воду, по­ни­жая её уро­вень на 20 см в час. Под­поч­вен­ные воды, наоборот, по­вы­ша­ют уровень воды в кот­ло­ва­не на 5 см в час. За сколь­ко часов ра­бо­ты помпы уро­вень воды в кот­ло­ва­не опустится до 80 см?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8</a:t>
              </a:r>
              <a:endParaRPr lang="ru-RU" altLang="ru-RU" sz="3600" b="1" dirty="0">
                <a:cs typeface="Arial" charset="0"/>
              </a:endParaRPr>
            </a:p>
          </p:txBody>
        </p:sp>
      </p:grpSp>
      <p:pic>
        <p:nvPicPr>
          <p:cNvPr id="3074" name="Picture 2" descr="C:\Documents and Settings\Admin\Мои документы\Загрузки\depositphotos_27223447-stock-illustration-worker-with-spade-cartoon-illustra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2265" y="4123655"/>
            <a:ext cx="190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904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13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537725" y="2537955"/>
            <a:ext cx="8280920" cy="2130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 классе учится 25 учащихся. Несколько из них ходили в кино, 18 человек ходили в театр, причём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и 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кино, и в театр ходили 12 человек. Известно, что трое не ходили ни в кино, ни в театр. Сколько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человек из класса ходили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кино?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6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pic>
        <p:nvPicPr>
          <p:cNvPr id="3075" name="Picture 3" descr="C:\Documents and Settings\Admin\Мои документы\Загрузки\depositphotos_6737465-stock-illustration-cartoon-man-with-movie-came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77072"/>
            <a:ext cx="2376264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129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287650"/>
            <a:ext cx="8280920" cy="19334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По эмпирическому закону Мура среднее число транзисторов на микросхемах каждый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год удваивается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Известно, что в 2005 году среднее число транзисторов на микросхеме равнялось 520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млн. Определите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сколько в среднем миллионов транзисторов было на микросхеме в 2003 году.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3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sz="3600" b="1" dirty="0" smtClean="0">
                  <a:cs typeface="Arial" charset="0"/>
                </a:rPr>
                <a:t>0</a:t>
              </a:r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78205" y="4149080"/>
            <a:ext cx="813690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Каждый год число транзисторов удваивается, поэтому в 2004 году среднее число транзисторов равнялось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520 : 2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= 260 млн, а в 2003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260 : 2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= 130 млн.</a:t>
            </a:r>
          </a:p>
        </p:txBody>
      </p:sp>
    </p:spTree>
    <p:extLst>
      <p:ext uri="{BB962C8B-B14F-4D97-AF65-F5344CB8AC3E}">
        <p14:creationId xmlns:p14="http://schemas.microsoft.com/office/powerpoint/2010/main" val="26741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287650"/>
            <a:ext cx="8424936" cy="19334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Во всех подъездах дома одинаковое число этажей, а на каждом этаже одинаковое число квартир.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 этом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число этажей в доме больше числа квартир на этаже, число квартир на этаже больше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числа подъездов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а число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подъездов больше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одного.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Сколько этажей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 доме, если всего в нём 110 квартир?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47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1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91887" y="4201383"/>
            <a:ext cx="831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Число квартир, этажей и подъездов может быть только целым числом. Заметим, что число 110 делится на 2, 5 и 11. Следовательно, в доме должно быть 2 подъезда, 5 квартир и 11 этажей.</a:t>
            </a:r>
          </a:p>
        </p:txBody>
      </p:sp>
    </p:spTree>
    <p:extLst>
      <p:ext uri="{BB962C8B-B14F-4D97-AF65-F5344CB8AC3E}">
        <p14:creationId xmlns:p14="http://schemas.microsoft.com/office/powerpoint/2010/main" val="20351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287650"/>
            <a:ext cx="8424936" cy="21494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Список заданий викторины состоял из 25 вопросов. За каждый правильный ответ ученик получал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7 очков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, за неправильный ответ с него списывали 10 очков, а при отсутствии ответа давали 0 очков.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верных ответов дал ученик, набравший 42 очка, если известно, что по крайней мере один раз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он ошибся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47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6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pic>
        <p:nvPicPr>
          <p:cNvPr id="3" name="Picture 2" descr="C:\Documents and Settings\Admin\Мои документы\Загрузки\512x512b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928" y="4235039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9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17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17794" y="2434309"/>
            <a:ext cx="8424936" cy="16454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Прямоугольник разбит на четыре меньших прямоугольника двумя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прямолинейными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разрезами. Периметры трёх из них, начиная с левого верхнего и далее по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часовой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стрелке, равны 24, 28 и 16.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Найдите периметр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четвёртого прямоугольника.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47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2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564074" y="4266973"/>
            <a:ext cx="2520280" cy="122413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727006" y="4253295"/>
            <a:ext cx="0" cy="12241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83504" y="4872528"/>
            <a:ext cx="25202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83677" y="4342143"/>
            <a:ext cx="809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24</a:t>
            </a:r>
            <a:endParaRPr lang="ru-RU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129111" y="4342143"/>
            <a:ext cx="809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28</a:t>
            </a:r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49781" y="4941101"/>
            <a:ext cx="809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?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29112" y="4952701"/>
            <a:ext cx="809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16</a:t>
            </a:r>
            <a:endParaRPr lang="ru-RU" sz="2800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3422804" y="4217570"/>
            <a:ext cx="51967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Введите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обозначения, как показано на рисунке.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Составьте систему уравнений и решите её.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" name="TextBox 2047"/>
          <p:cNvSpPr txBox="1"/>
          <p:nvPr/>
        </p:nvSpPr>
        <p:spPr>
          <a:xfrm>
            <a:off x="171004" y="4272755"/>
            <a:ext cx="416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a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4011" y="4798952"/>
            <a:ext cx="416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b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992933" y="3759146"/>
            <a:ext cx="416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c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04369" y="3749535"/>
            <a:ext cx="416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70C0"/>
                </a:solidFill>
              </a:rPr>
              <a:t>d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9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048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Характеристика задания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1844" y="1412776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Задание №20 оценивается в 1 балл.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Ориентировочное время выполнения задания  –      16 минут.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задании предложены задачи на смекалку.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Для того чтобы правильно решить подобную задачу, следует проанализировать условие, выбрать соответствующие законы математики и оптимальный путь решения. Универсального способа решения всех видов задач подобного типа нет, каждая из них решается своим способом.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079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Загрузки\400x400bb-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172" y="4942654"/>
            <a:ext cx="1879060" cy="187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23528" y="2278743"/>
            <a:ext cx="8424936" cy="14382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Каждую секунду бактерия делится на две новые бактерии. Известно, что весь объём одного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стакана бактерии заполняют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за 1 час. За сколько секунд стакан будет заполнен бактериями наполовину?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50"/>
            <a:ext cx="3671886" cy="641352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 dirty="0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5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sz="3600" b="1" dirty="0" smtClean="0">
                  <a:cs typeface="Arial" charset="0"/>
                </a:rPr>
                <a:t>9</a:t>
              </a:r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b="1" dirty="0">
                  <a:cs typeface="Arial" charset="0"/>
                </a:rPr>
                <a:t>9</a:t>
              </a:r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3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95536" y="3762460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Заметим, что каждую секунду в стакане становится в два раза больше бактерий. То есть если в какой то момент бактериями заполнена половина стакана, то через секунду будет заполнен весь стакан. Таким образом, полстакана будет заполнено через 59 минут и 59 секунд то есть через 3599 секунд.</a:t>
            </a:r>
          </a:p>
        </p:txBody>
      </p:sp>
    </p:spTree>
    <p:extLst>
      <p:ext uri="{BB962C8B-B14F-4D97-AF65-F5344CB8AC3E}">
        <p14:creationId xmlns:p14="http://schemas.microsoft.com/office/powerpoint/2010/main" val="413713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dmin\Мои документы\Загрузки\30-6-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235" y="5214158"/>
            <a:ext cx="1427981" cy="1413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31080" y="2225246"/>
            <a:ext cx="8228136" cy="18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Кузнечик прыгает вдоль координатной прямой в любом направлении на единичный отрезок за прыжок. Сколько существует различных точек на координатной прямой, в которых кузнечик может оказаться, сделав ровно 6 прыжков, начиная прыгать из начала координат?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50"/>
            <a:ext cx="3671886" cy="641352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 dirty="0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sz="3600" b="1" dirty="0">
                <a:cs typeface="Arial" charset="0"/>
              </a:endParaRPr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7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76312" y="4025446"/>
            <a:ext cx="82809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Заметим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что кузнечик может оказаться только в точках с чётными координатами, поскольку число прыжков, которое он делает, — чётно. Максимально кузнечик может оказаться в точках, модуль которых не превышает шести. Таким образом, кузнечик может оказаться в точках: −6, −4, −2, 0, 2, 4 и 6; всего 7 точек.</a:t>
            </a:r>
          </a:p>
        </p:txBody>
      </p:sp>
    </p:spTree>
    <p:extLst>
      <p:ext uri="{BB962C8B-B14F-4D97-AF65-F5344CB8AC3E}">
        <p14:creationId xmlns:p14="http://schemas.microsoft.com/office/powerpoint/2010/main" val="117029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99142" y="419178"/>
            <a:ext cx="1110343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539552" y="3212976"/>
            <a:ext cx="80648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312433" y="3104964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364088" y="310421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422504" y="3116445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379748" y="308970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330661" y="3104218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3888" y="3104964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627784" y="3094675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691680" y="3109189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55576" y="3087417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Documents and Settings\Admin\Мои документы\Загрузки\funny-grasshopper-jumping-270899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526" y="2060848"/>
            <a:ext cx="731837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596336" y="5085184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6</a:t>
            </a:r>
            <a:endParaRPr lang="ru-RU" sz="4400" dirty="0">
              <a:solidFill>
                <a:srgbClr val="FF0000"/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539552" y="5085184"/>
            <a:ext cx="80648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2377018" y="4977172"/>
            <a:ext cx="216024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419872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327578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220072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084168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948264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884368" y="4977172"/>
            <a:ext cx="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2" descr="C:\Documents and Settings\Admin\Мои документы\Загрузки\funny-grasshopper-jumping-2708997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121203" y="3771965"/>
            <a:ext cx="727654" cy="94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8208147" y="3387245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4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10299" y="3217201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0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243003" y="5075220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0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64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81503E-6 C 2.22222E-6 0.00047 -0.02535 -0.05341 -0.02535 -0.05318 C -0.03038 -0.06589 -0.03837 -0.07283 -0.0467 -0.07283 C -0.0559 -0.07283 -0.06372 -0.06589 -0.06875 -0.05341 L -0.09427 -3.81503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-3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27 -4.91329E-6 L -0.07118 -0.05086 C -0.06632 -0.06219 -0.05903 -0.06843 -0.05156 -0.06843 C -0.04288 -0.06843 -0.03594 -0.06219 -0.03108 -0.05086 L -0.00764 -4.91329E-6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3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62428E-6 L 0.02934 -0.0511 C 0.03559 -0.06243 0.04496 -0.06844 0.05469 -0.06844 C 0.0658 -0.06844 0.07465 -0.06243 0.0809 -0.0511 L 0.11111 4.62428E-6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6" y="-3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11 -4.04624E-7 L 0.14271 -0.06243 C 0.14948 -0.07653 0.1592 -0.0837 0.16962 -0.0837 C 0.1816 -0.0837 0.19115 -0.07653 0.19757 -0.06243 L 0.22917 -4.04624E-7 " pathEditMode="relative" rAng="0" ptsTypes="FffFF">
                                      <p:cBhvr>
                                        <p:cTn id="1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03" y="-4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917 -4.91329E-6 L 0.25643 -0.06982 C 0.26216 -0.08554 0.27084 -0.0941 0.27969 -0.0941 C 0.28993 -0.0941 0.29827 -0.08554 0.30382 -0.06982 L 0.3316 -4.91329E-6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47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16 3.2948E-6 L 0.35677 -0.05457 C 0.36181 -0.06682 0.36997 -0.07353 0.3783 -0.07353 C 0.38768 -0.07353 0.39532 -0.06682 0.40052 -0.05457 L 0.42622 3.2948E-6 " pathEditMode="relative" rAng="0" ptsTypes="FffFF">
                                      <p:cBhvr>
                                        <p:cTn id="2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3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36 0.04509 C 0.01736 0.04555 0.04271 -0.00832 0.04271 -0.00809 C 0.04775 -0.02081 0.05556 -0.02774 0.06389 -0.02774 C 0.07327 -0.02774 0.08125 -0.02081 0.08611 -0.00832 L 0.11198 0.04509 " pathEditMode="relative" rAng="0" ptsTypes="fffFF">
                                      <p:cBhvr>
                                        <p:cTn id="3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3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97 0.04509 L 0.13506 -0.00578 C 0.13993 -0.01711 0.14722 -0.02335 0.15468 -0.02335 C 0.16336 -0.02335 0.17031 -0.01711 0.17517 -0.00578 L 0.19861 0.04509 " pathEditMode="relative" rAng="0" ptsTypes="FffFF">
                                      <p:cBhvr>
                                        <p:cTn id="4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3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861 0.04509 L 0.22343 -0.00601 C 0.22881 -0.01734 0.2368 -0.02335 0.24496 -0.02335 C 0.25451 -0.02335 0.26197 -0.01734 0.26736 -0.00601 L 0.29305 0.04509 " pathEditMode="relative" rAng="0" ptsTypes="FffFF">
                                      <p:cBhvr>
                                        <p:cTn id="4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34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305 0.04508 L 0.31822 -0.01734 C 0.32361 -0.03145 0.33142 -0.03862 0.33975 -0.03862 C 0.3493 -0.03862 0.35694 -0.03145 0.36215 -0.01734 L 0.3875 0.04508 " pathEditMode="relative" rAng="0" ptsTypes="FffFF">
                                      <p:cBhvr>
                                        <p:cTn id="4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4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75 0.04509 L 0.41476 -0.02474 C 0.42049 -0.04046 0.42917 -0.04902 0.43802 -0.04902 C 0.44827 -0.04902 0.4566 -0.04046 0.46215 -0.02474 L 0.48993 0.04509 " pathEditMode="relative" rAng="0" ptsTypes="FffFF">
                                      <p:cBhvr>
                                        <p:cTn id="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47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8993 0.04508 L 0.5151 -0.00948 C 0.52013 -0.02174 0.52829 -0.02844 0.53663 -0.02844 C 0.546 -0.02844 0.55364 -0.02174 0.55885 -0.00948 L 0.58454 0.04508 " pathEditMode="relative" rAng="0" ptsTypes="FffFF">
                                      <p:cBhvr>
                                        <p:cTn id="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22" y="-3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Documents and Settings\Admin\Мои документы\Загрузки\depositphotos_27223447-stock-illustration-worker-with-spade-cartoon-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711" y="4138169"/>
            <a:ext cx="190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02704" y="2304418"/>
            <a:ext cx="8228136" cy="18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Хозяин до­го­во­рил­ся с рабочими, что они вы­ко­па­ют ему ко­ло­дец на сле­ду­ю­щих условиях: за пер­вый метр он за­пла­тит им 3700 рублей, а за каж­дый сле­ду­ю­щий метр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на 1700 руб­лей больше, чем за предыдущий.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Сколь­ко денег хо­зя­ин дол­жен будет за­пла­тить рабочим, если они вы­ко­па­ют ко­ло­дец глу­би­ной 8 метров?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4475" y="5773150"/>
            <a:ext cx="3671886" cy="641352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 dirty="0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7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sz="3600" b="1" dirty="0" smtClean="0">
                  <a:cs typeface="Arial" charset="0"/>
                </a:rPr>
                <a:t>2</a:t>
              </a:r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b="1" dirty="0" smtClean="0">
                  <a:cs typeface="Arial" charset="0"/>
                </a:rPr>
                <a:t>0</a:t>
              </a:r>
              <a:endParaRPr lang="ru-RU" sz="3600" b="1" dirty="0">
                <a:cs typeface="Arial" charset="0"/>
              </a:endParaRPr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3600" b="1" dirty="0">
                  <a:cs typeface="Arial" charset="0"/>
                </a:rPr>
                <a:t>0</a:t>
              </a:r>
              <a:endParaRPr lang="ru-RU" sz="3600" b="1" dirty="0">
                <a:cs typeface="Arial" charset="0"/>
              </a:endParaRPr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7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381248" y="4378491"/>
            <a:ext cx="65670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Последовательность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цен за метр –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ариф­ме­ти­че­ская про­грес­сия с пер­вым эле­мен­том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3700 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раз­но­стью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1700. Нужно найти сумма 8 пер­вых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эле­мен­тов ариф­ме­ти­че­ской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про­грес­сии.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68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63783"/>
            <a:ext cx="8229600" cy="19293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Саша при­гла­сил Петю в гости, сказав, что живёт в вось­мом подъ­ез­де в квар­ти­ре № 468, а этаж ска­зать забыл. По­дой­дя к дому, Петя обнаружил, что дом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двенадцати-этажный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. На каком этаже живёт Саша? (На всех эта­жах число квар­тир одинаково, но­ме­ра квар­тир в доме на­чи­на­ют­ся с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единицы)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22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23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4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5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6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0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9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pic>
        <p:nvPicPr>
          <p:cNvPr id="1026" name="Picture 2" descr="C:\Documents and Settings\Admin\Мои документы\Загрузки\depositphotos_61049005-stock-illustration-two-cartoon-boys-talk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160" y="4452207"/>
            <a:ext cx="3384376" cy="217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31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Мои документы\Загрузки\wallpaper-393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3" t="-1735" r="43329" b="30730"/>
          <a:stretch/>
        </p:blipFill>
        <p:spPr bwMode="auto">
          <a:xfrm>
            <a:off x="7362881" y="4828524"/>
            <a:ext cx="1402456" cy="180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3" y="419178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63195" y="2363783"/>
            <a:ext cx="8424936" cy="1872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На палке от­ме­че­ны поперечные линии красного, жёлтого и зелёного цвета. Если рас­пи­лить палку по крас­ным линиям, по­лу­чит­ся 10 кусков, если по жёлтым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8 кусков, если по зелёным –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8 кусков. Сколь­ко кусков получится, если рас­пи­лить палку по ли­ни­ям всех трёх цветов?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4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2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64458" y="4249866"/>
            <a:ext cx="809208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Каждый рас­пил уве­ли­чи­ва­ет ко­ли­че­ство кус­ков на один. То есть всего 9 крас­ных линий, 7 жёлтых и 7 зелёных. То есть вме­сте 23 линий. А кус­ков по­лу­чит­ся 24.</a:t>
            </a:r>
          </a:p>
        </p:txBody>
      </p:sp>
    </p:spTree>
    <p:extLst>
      <p:ext uri="{BB962C8B-B14F-4D97-AF65-F5344CB8AC3E}">
        <p14:creationId xmlns:p14="http://schemas.microsoft.com/office/powerpoint/2010/main" val="15712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Загрузки\8c79aab75113dafafba2dd5c6f9c0c6b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52762"/>
            <a:ext cx="2088232" cy="2460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57200" y="2363783"/>
            <a:ext cx="8229600" cy="2361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 де­мон­стра­ции лет­ней одеж­ды на­ря­ды каж­дой ма­не­кен­щи­цы от­ли­ча­ют­ся хотя бы одним из трёх элементов: блузкой, юбкой и туфлями. Всего мо­де­льер при­го­то­вил для де­мон­стра­ции 5 видов блузок, 3 вида юбок и 4 вида туфель. Сколь­ко раз­лич­ных на­ря­дов будет по­ка­за­но на этой демонстрации?</a:t>
            </a:r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0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6</a:t>
              </a:r>
              <a:endParaRPr lang="ru-RU" altLang="ru-RU" sz="3600" b="1" dirty="0"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16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athb-ege.sdamgia.ru/get_file?id=16581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297" y="4785475"/>
            <a:ext cx="1944216" cy="1974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08654" y="2363783"/>
            <a:ext cx="8424936" cy="180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На коль­це­вой до­ро­ге рас­по­ло­же­ны че­ты­ре бензоколонки: A, B, C и D. Рас­сто­я­ние между A и B – 50 км, между A и C – 40 км, между C и D – 25 км, между D и A – 35 км (все рас­сто­я­ния из­ме­ря­ют­ся вдоль коль­це­вой до­ро­ги в крат­чай­шую сторону). Най­ди­те рас­сто­я­ние между B и C.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20310" y="5877206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0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1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49943" y="4177545"/>
            <a:ext cx="824102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Расположите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А, В, C, D вдоль коль­це­вой до­ро­ги по оче­ре­ди так, чтобы рас­сто­я­ния со­от­вет­ство­ва­ли дан­ным в условии.</a:t>
            </a:r>
          </a:p>
        </p:txBody>
      </p:sp>
    </p:spTree>
    <p:extLst>
      <p:ext uri="{BB962C8B-B14F-4D97-AF65-F5344CB8AC3E}">
        <p14:creationId xmlns:p14="http://schemas.microsoft.com/office/powerpoint/2010/main" val="349187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dmin\Мои документы\Загрузки\depositphotos_2565080-stock-illustration-basket-of-mushroom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551" y="4533516"/>
            <a:ext cx="2771709" cy="2193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395536" y="2388687"/>
            <a:ext cx="8424936" cy="1569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 кор­зи­не лежит 50 грибов: ры­жи­ки и грузди. Известно, что среди любых 28 гри­бов име­ет­ся хотя бы один рыжик, а среди любых 24 гри­бов хотя бы один груздь. Сколь­ко груз­дей в корзине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7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2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58346" y="3889068"/>
            <a:ext cx="80676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В корзине точно лежит 27 груздей и 23 рыжика, так как взять 28 груздей, как и 24 рыжика, не получится.</a:t>
            </a:r>
          </a:p>
        </p:txBody>
      </p:sp>
    </p:spTree>
    <p:extLst>
      <p:ext uri="{BB962C8B-B14F-4D97-AF65-F5344CB8AC3E}">
        <p14:creationId xmlns:p14="http://schemas.microsoft.com/office/powerpoint/2010/main" val="138054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2" y="419178"/>
            <a:ext cx="1110343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67544" y="2492897"/>
            <a:ext cx="8280920" cy="1224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Улитка за день за­ле­за­ет вверх по де­ре­ву на 3 м, а за ночь спус­ка­ет­ся на 2 м. Вы­со­та де­ре­ва 10 м. За сколь­ко дней улит­ка под­ни­мет­ся на вер­ши­ну дерева?</a:t>
            </a: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611560" y="5482861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8</a:t>
              </a:r>
              <a:endParaRPr lang="ru-RU" altLang="ru-RU" sz="3600" b="1" dirty="0">
                <a:cs typeface="Arial" charset="0"/>
              </a:endParaRPr>
            </a:p>
          </p:txBody>
        </p:sp>
      </p:grpSp>
      <p:pic>
        <p:nvPicPr>
          <p:cNvPr id="5123" name="Picture 3" descr="C:\Documents and Settings\Admin\Мои документы\Загрузки\fdfo0i20170123115427.jp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873" y="4214714"/>
            <a:ext cx="2684681" cy="223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27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Documents and Settings\Admin\Мои документы\Загрузки\6603350-school-glo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374750"/>
            <a:ext cx="1800200" cy="224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Admin\Мои документы\РИСУНКИ\Копия 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65" y="188640"/>
            <a:ext cx="2588418" cy="217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1081474" cy="101297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5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22682" y="2305726"/>
            <a:ext cx="8407798" cy="22797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На по­верх­но­сти глобуса фло­ма­сте­ром проведены 17 па­рал­ле­лей и 24 меридиана. На сколь­ко частей проведённые линии раз­де­ли­ли поверхность глобуса?</a:t>
            </a:r>
          </a:p>
          <a:p>
            <a:pPr marL="0" indent="0">
              <a:buNone/>
            </a:pPr>
            <a:r>
              <a:rPr lang="ru-RU" sz="21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Меридиан</a:t>
            </a:r>
            <a:r>
              <a:rPr lang="ru-RU" sz="21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– это дуга окружности, со­еди­ня­ю­щая Северный и Южный полюсы. </a:t>
            </a:r>
            <a:r>
              <a:rPr lang="ru-RU" sz="21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Па­рал­лель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это окружность, ле­жа­щая в плоскости, па­рал­лель­ной плоскости экватора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1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50854" y="5957752"/>
            <a:ext cx="3671886" cy="641351"/>
            <a:chOff x="3024" y="1418"/>
            <a:chExt cx="2313" cy="404"/>
          </a:xfrm>
        </p:grpSpPr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4387" y="1499"/>
              <a:ext cx="578" cy="234"/>
              <a:chOff x="1849" y="2478"/>
              <a:chExt cx="657" cy="374"/>
            </a:xfrm>
          </p:grpSpPr>
          <p:sp>
            <p:nvSpPr>
              <p:cNvPr id="18" name="Text Box 89"/>
              <p:cNvSpPr txBox="1">
                <a:spLocks noChangeArrowheads="1"/>
              </p:cNvSpPr>
              <p:nvPr/>
            </p:nvSpPr>
            <p:spPr bwMode="auto">
              <a:xfrm>
                <a:off x="1858" y="2491"/>
                <a:ext cx="2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3</a:t>
                </a:r>
              </a:p>
            </p:txBody>
          </p:sp>
          <p:sp>
            <p:nvSpPr>
              <p:cNvPr id="19" name="Text Box 90"/>
              <p:cNvSpPr txBox="1">
                <a:spLocks noChangeArrowheads="1"/>
              </p:cNvSpPr>
              <p:nvPr/>
            </p:nvSpPr>
            <p:spPr bwMode="auto">
              <a:xfrm>
                <a:off x="2323" y="2478"/>
                <a:ext cx="1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  <p:sp>
            <p:nvSpPr>
              <p:cNvPr id="20" name="Text Box 91"/>
              <p:cNvSpPr txBox="1">
                <a:spLocks noChangeArrowheads="1"/>
              </p:cNvSpPr>
              <p:nvPr/>
            </p:nvSpPr>
            <p:spPr bwMode="auto">
              <a:xfrm>
                <a:off x="1849" y="2606"/>
                <a:ext cx="272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1</a:t>
                </a:r>
              </a:p>
            </p:txBody>
          </p:sp>
          <p:sp>
            <p:nvSpPr>
              <p:cNvPr id="21" name="Text Box 92"/>
              <p:cNvSpPr txBox="1">
                <a:spLocks noChangeArrowheads="1"/>
              </p:cNvSpPr>
              <p:nvPr/>
            </p:nvSpPr>
            <p:spPr bwMode="auto">
              <a:xfrm>
                <a:off x="1928" y="2608"/>
                <a:ext cx="17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0</a:t>
                </a:r>
              </a:p>
            </p:txBody>
          </p:sp>
          <p:sp>
            <p:nvSpPr>
              <p:cNvPr id="22" name="Text Box 93"/>
              <p:cNvSpPr txBox="1">
                <a:spLocks noChangeArrowheads="1"/>
              </p:cNvSpPr>
              <p:nvPr/>
            </p:nvSpPr>
            <p:spPr bwMode="auto">
              <a:xfrm>
                <a:off x="2024" y="2592"/>
                <a:ext cx="182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ru-RU" altLang="ru-RU" sz="1000" b="1">
                    <a:cs typeface="Arial" charset="0"/>
                  </a:rPr>
                  <a:t>х</a:t>
                </a:r>
              </a:p>
            </p:txBody>
          </p:sp>
        </p:grpSp>
        <p:sp>
          <p:nvSpPr>
            <p:cNvPr id="8" name="Rectangle 94"/>
            <p:cNvSpPr>
              <a:spLocks noChangeArrowheads="1"/>
            </p:cNvSpPr>
            <p:nvPr/>
          </p:nvSpPr>
          <p:spPr bwMode="auto">
            <a:xfrm>
              <a:off x="3024" y="1455"/>
              <a:ext cx="2313" cy="342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99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9" name="AutoShape 95"/>
            <p:cNvSpPr>
              <a:spLocks noChangeArrowheads="1"/>
            </p:cNvSpPr>
            <p:nvPr/>
          </p:nvSpPr>
          <p:spPr bwMode="auto">
            <a:xfrm>
              <a:off x="3064" y="1483"/>
              <a:ext cx="519" cy="287"/>
            </a:xfrm>
            <a:prstGeom prst="bevel">
              <a:avLst>
                <a:gd name="adj" fmla="val 12500"/>
              </a:avLst>
            </a:prstGeom>
            <a:solidFill>
              <a:srgbClr val="FF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0" name="Text Box 96"/>
            <p:cNvSpPr txBox="1">
              <a:spLocks noChangeArrowheads="1"/>
            </p:cNvSpPr>
            <p:nvPr/>
          </p:nvSpPr>
          <p:spPr bwMode="auto">
            <a:xfrm>
              <a:off x="3097" y="1511"/>
              <a:ext cx="48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9999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189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2000" b="1" dirty="0">
                  <a:cs typeface="Arial" charset="0"/>
                </a:rPr>
                <a:t>В </a:t>
              </a:r>
              <a:r>
                <a:rPr lang="ru-RU" altLang="ru-RU" sz="2000" b="1" dirty="0" smtClean="0">
                  <a:cs typeface="Arial" charset="0"/>
                </a:rPr>
                <a:t>20</a:t>
              </a:r>
              <a:endParaRPr lang="ru-RU" altLang="ru-RU" sz="2000" b="1" dirty="0">
                <a:cs typeface="Arial" charset="0"/>
              </a:endParaRPr>
            </a:p>
          </p:txBody>
        </p:sp>
        <p:sp>
          <p:nvSpPr>
            <p:cNvPr id="11" name="Rectangle 97"/>
            <p:cNvSpPr>
              <a:spLocks noChangeArrowheads="1"/>
            </p:cNvSpPr>
            <p:nvPr/>
          </p:nvSpPr>
          <p:spPr bwMode="auto">
            <a:xfrm>
              <a:off x="366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Rectangle 98"/>
            <p:cNvSpPr>
              <a:spLocks noChangeArrowheads="1"/>
            </p:cNvSpPr>
            <p:nvPr/>
          </p:nvSpPr>
          <p:spPr bwMode="auto">
            <a:xfrm>
              <a:off x="3942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r>
                <a:rPr lang="ru-RU" sz="3600" b="1" dirty="0" smtClean="0"/>
                <a:t>3</a:t>
              </a:r>
              <a:endParaRPr lang="ru-RU" sz="3600" b="1" dirty="0"/>
            </a:p>
          </p:txBody>
        </p:sp>
        <p:sp>
          <p:nvSpPr>
            <p:cNvPr id="13" name="Rectangle 99"/>
            <p:cNvSpPr>
              <a:spLocks noChangeArrowheads="1"/>
            </p:cNvSpPr>
            <p:nvPr/>
          </p:nvSpPr>
          <p:spPr bwMode="auto">
            <a:xfrm>
              <a:off x="422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altLang="ru-RU" sz="3600" b="1" dirty="0" smtClean="0">
                  <a:cs typeface="Arial" charset="0"/>
                </a:rPr>
                <a:t>2</a:t>
              </a:r>
              <a:endParaRPr lang="ru-RU" altLang="ru-RU" sz="3600" b="1" dirty="0">
                <a:cs typeface="Arial" charset="0"/>
              </a:endParaRPr>
            </a:p>
          </p:txBody>
        </p:sp>
        <p:sp>
          <p:nvSpPr>
            <p:cNvPr id="14" name="Rectangle 100"/>
            <p:cNvSpPr>
              <a:spLocks noChangeArrowheads="1"/>
            </p:cNvSpPr>
            <p:nvPr/>
          </p:nvSpPr>
          <p:spPr bwMode="auto">
            <a:xfrm>
              <a:off x="4500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5" name="Rectangle 101"/>
            <p:cNvSpPr>
              <a:spLocks noChangeArrowheads="1"/>
            </p:cNvSpPr>
            <p:nvPr/>
          </p:nvSpPr>
          <p:spPr bwMode="auto">
            <a:xfrm>
              <a:off x="4778" y="1483"/>
              <a:ext cx="240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6" name="Rectangle 102"/>
            <p:cNvSpPr>
              <a:spLocks noChangeArrowheads="1"/>
            </p:cNvSpPr>
            <p:nvPr/>
          </p:nvSpPr>
          <p:spPr bwMode="auto">
            <a:xfrm>
              <a:off x="5058" y="1483"/>
              <a:ext cx="239" cy="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7" name="Text Box 105"/>
            <p:cNvSpPr txBox="1">
              <a:spLocks noChangeArrowheads="1"/>
            </p:cNvSpPr>
            <p:nvPr/>
          </p:nvSpPr>
          <p:spPr bwMode="auto">
            <a:xfrm>
              <a:off x="3662" y="1418"/>
              <a:ext cx="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ru-RU" altLang="ru-RU" sz="3600" b="1" dirty="0" smtClean="0">
                  <a:cs typeface="Arial" charset="0"/>
                </a:rPr>
                <a:t>4</a:t>
              </a:r>
              <a:endParaRPr lang="ru-RU" altLang="ru-RU" sz="3600" b="1" dirty="0">
                <a:cs typeface="Arial" charset="0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33023" y="4488335"/>
            <a:ext cx="65152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Пояснение.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Семнадцать па­рал­ле­лей разделили гло­бус на 18 частей, сле­до­ва­тель­но 18 · 24 = 432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на столь­ко частей раз­де­лят глобус 17 па­рал­ле­лей и 24 меридианы.</a:t>
            </a:r>
          </a:p>
        </p:txBody>
      </p:sp>
    </p:spTree>
    <p:extLst>
      <p:ext uri="{BB962C8B-B14F-4D97-AF65-F5344CB8AC3E}">
        <p14:creationId xmlns:p14="http://schemas.microsoft.com/office/powerpoint/2010/main" val="15571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1648</Words>
  <Application>Microsoft Office PowerPoint</Application>
  <PresentationFormat>Экран (4:3)</PresentationFormat>
  <Paragraphs>239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Задачи  на смекалку</vt:lpstr>
      <vt:lpstr>Характеристика задания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Решение:</vt:lpstr>
      <vt:lpstr>20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 на смекалку</dc:title>
  <dc:creator>Догадова</dc:creator>
  <cp:lastModifiedBy>Догадова</cp:lastModifiedBy>
  <cp:revision>34</cp:revision>
  <dcterms:created xsi:type="dcterms:W3CDTF">2017-12-02T06:20:28Z</dcterms:created>
  <dcterms:modified xsi:type="dcterms:W3CDTF">2017-12-03T14:56:00Z</dcterms:modified>
</cp:coreProperties>
</file>