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0" r:id="rId4"/>
    <p:sldId id="269" r:id="rId5"/>
    <p:sldId id="268" r:id="rId6"/>
    <p:sldId id="271" r:id="rId7"/>
    <p:sldId id="262" r:id="rId8"/>
    <p:sldId id="266" r:id="rId9"/>
    <p:sldId id="264" r:id="rId10"/>
    <p:sldId id="267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3EA-9077-4339-913B-DBBFFD1EF8D9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8FEA-4667-418C-9F90-338503753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15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3EA-9077-4339-913B-DBBFFD1EF8D9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8FEA-4667-418C-9F90-338503753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2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3EA-9077-4339-913B-DBBFFD1EF8D9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8FEA-4667-418C-9F90-338503753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41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3EA-9077-4339-913B-DBBFFD1EF8D9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8FEA-4667-418C-9F90-338503753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705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3EA-9077-4339-913B-DBBFFD1EF8D9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8FEA-4667-418C-9F90-338503753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768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3EA-9077-4339-913B-DBBFFD1EF8D9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8FEA-4667-418C-9F90-338503753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353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3EA-9077-4339-913B-DBBFFD1EF8D9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8FEA-4667-418C-9F90-338503753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78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3EA-9077-4339-913B-DBBFFD1EF8D9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8FEA-4667-418C-9F90-338503753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10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3EA-9077-4339-913B-DBBFFD1EF8D9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8FEA-4667-418C-9F90-338503753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20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3EA-9077-4339-913B-DBBFFD1EF8D9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8FEA-4667-418C-9F90-338503753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53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3EA-9077-4339-913B-DBBFFD1EF8D9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8FEA-4667-418C-9F90-338503753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63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E33EA-9077-4339-913B-DBBFFD1EF8D9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38FEA-4667-418C-9F90-338503753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263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Мои документы\ПРЕЗЕНТАЦИИ_шаблоны\Презентации_образцы\Школа\526_detective_ppt\template_ma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07904" y="1772816"/>
            <a:ext cx="5040560" cy="216024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Простейшие тригонометрические уравнения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(второй способ решения)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4221088"/>
            <a:ext cx="5040560" cy="720080"/>
          </a:xfrm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3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Алгебра, 10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</a:t>
            </a:r>
            <a:endParaRPr lang="es-ES" sz="3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 rot="304069">
                <a:off x="2236617" y="5791557"/>
                <a:ext cx="2742546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5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𝑐𝑜𝑠𝑥</m:t>
                      </m:r>
                      <m:r>
                        <a:rPr lang="en-US" sz="45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45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sz="45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ru-RU" sz="4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04069">
                <a:off x="2236617" y="5791557"/>
                <a:ext cx="2742546" cy="7848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 rot="21025002">
                <a:off x="4755688" y="5613681"/>
                <a:ext cx="2627129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5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𝑠𝑖𝑛𝑥</m:t>
                      </m:r>
                      <m:r>
                        <a:rPr lang="en-US" sz="45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45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sz="45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ru-RU" sz="45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025002">
                <a:off x="4755688" y="5613681"/>
                <a:ext cx="2627129" cy="78483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 rot="21337444">
                <a:off x="6575528" y="5904016"/>
                <a:ext cx="2308132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5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𝑡𝑔𝑥</m:t>
                      </m:r>
                      <m:r>
                        <a:rPr lang="en-US" sz="45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45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sz="45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337444">
                <a:off x="6575528" y="5904016"/>
                <a:ext cx="2308132" cy="78483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989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ПРЕЗЕНТАЦИИ_шаблоны\Презентации_образцы\Школа\526_detective_ppt\template_inter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670754" y="3429000"/>
            <a:ext cx="619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…,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00200"/>
                <a:ext cx="864096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3100" u="sng" dirty="0">
                    <a:latin typeface="Times New Roman" pitchFamily="18" charset="0"/>
                    <a:cs typeface="Times New Roman" pitchFamily="18" charset="0"/>
                  </a:rPr>
                  <a:t>Арккотангенсом числа </a:t>
                </a:r>
                <a:r>
                  <a:rPr lang="en-US" sz="3100" b="1" i="1" u="sng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3100" b="1" i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100" dirty="0">
                    <a:latin typeface="Times New Roman" pitchFamily="18" charset="0"/>
                    <a:cs typeface="Times New Roman" pitchFamily="18" charset="0"/>
                  </a:rPr>
                  <a:t>называется такое число из интервала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31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ru-RU" sz="31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ru-RU" sz="31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; </m:t>
                        </m:r>
                        <m:r>
                          <a:rPr lang="ru-RU" sz="3100" b="1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</m:e>
                    </m:d>
                  </m:oMath>
                </a14:m>
                <a:r>
                  <a:rPr lang="ru-RU" sz="3100" dirty="0">
                    <a:latin typeface="Times New Roman" pitchFamily="18" charset="0"/>
                    <a:cs typeface="Times New Roman" pitchFamily="18" charset="0"/>
                  </a:rPr>
                  <a:t>, котангенс которого равен </a:t>
                </a:r>
                <a:r>
                  <a:rPr lang="en-US" sz="3100" b="1" i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31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00200"/>
                <a:ext cx="8640960" cy="4525963"/>
              </a:xfrm>
              <a:blipFill rotWithShape="1">
                <a:blip r:embed="rId3"/>
                <a:stretch>
                  <a:fillRect l="-1693" t="-1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2965191"/>
                <a:ext cx="3677102" cy="1257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7</m:t>
                      </m:r>
                      <m:r>
                        <a:rPr lang="ru-RU" sz="3600" b="0" i="1" smtClean="0">
                          <a:latin typeface="Cambria Math"/>
                        </a:rPr>
                        <m:t>) </m:t>
                      </m:r>
                      <m:r>
                        <a:rPr lang="en-US" sz="3600" b="0" i="1" smtClean="0">
                          <a:latin typeface="Cambria Math"/>
                        </a:rPr>
                        <m:t>𝑎𝑟𝑐𝑐𝑡𝑔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965191"/>
                <a:ext cx="3677102" cy="125778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004047" y="2965191"/>
                <a:ext cx="2456931" cy="1254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𝑐𝑡𝑔</m:t>
                      </m:r>
                      <m:r>
                        <a:rPr lang="ru-RU" sz="3600" b="0" i="1" smtClean="0">
                          <a:latin typeface="Cambria Math"/>
                        </a:rPr>
                        <m:t>…</m:t>
                      </m:r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7" y="2965191"/>
                <a:ext cx="2456931" cy="125418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41725" y="3229458"/>
                <a:ext cx="604653" cy="1045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600" b="1" i="1" dirty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725" y="3229458"/>
                <a:ext cx="604653" cy="104541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66478" y="3229458"/>
                <a:ext cx="604653" cy="1045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600" b="1" i="1" dirty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6478" y="3229458"/>
                <a:ext cx="604653" cy="104541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868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6" grpId="0"/>
      <p:bldP spid="8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ПРЕЗЕНТАЦИИ_шаблоны\Презентации_образцы\Школа\526_detective_ppt\template_inter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Ещё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формулы: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31640" y="1340768"/>
                <a:ext cx="6039795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5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4500" b="0" i="0" smtClean="0">
                              <a:latin typeface="Cambria Math"/>
                            </a:rPr>
                            <m:t>arcsin</m:t>
                          </m:r>
                        </m:fName>
                        <m:e>
                          <m:d>
                            <m:dPr>
                              <m:ctrlPr>
                                <a:rPr lang="en-US" sz="45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45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45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</m:func>
                      <m:r>
                        <a:rPr lang="en-US" sz="4500" b="0" i="1" smtClean="0">
                          <a:latin typeface="Cambria Math"/>
                        </a:rPr>
                        <m:t>=</m:t>
                      </m:r>
                      <m:r>
                        <a:rPr lang="en-US" sz="4500" b="0" i="0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4500">
                          <a:latin typeface="Cambria Math"/>
                        </a:rPr>
                        <m:t>arcsin</m:t>
                      </m:r>
                      <m:r>
                        <a:rPr lang="en-US" sz="45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sz="4500" i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1340768"/>
                <a:ext cx="6039795" cy="7848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03637" y="2095462"/>
                <a:ext cx="6861366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5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4500" b="0" i="0" smtClean="0">
                              <a:latin typeface="Cambria Math"/>
                            </a:rPr>
                            <m:t>arccos</m:t>
                          </m:r>
                        </m:fName>
                        <m:e>
                          <m:d>
                            <m:dPr>
                              <m:ctrlPr>
                                <a:rPr lang="en-US" sz="45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45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45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</m:func>
                      <m:r>
                        <a:rPr lang="en-US" sz="4500" b="0" i="1" smtClean="0">
                          <a:latin typeface="Cambria Math"/>
                        </a:rPr>
                        <m:t>=</m:t>
                      </m:r>
                      <m:r>
                        <a:rPr lang="el-GR" sz="45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4500" b="0" i="0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4500">
                          <a:latin typeface="Cambria Math"/>
                        </a:rPr>
                        <m:t>arc</m:t>
                      </m:r>
                      <m:r>
                        <m:rPr>
                          <m:sty m:val="p"/>
                        </m:rPr>
                        <a:rPr lang="en-US" sz="4500" b="0" i="0" smtClean="0">
                          <a:latin typeface="Cambria Math"/>
                        </a:rPr>
                        <m:t>cos</m:t>
                      </m:r>
                      <m:r>
                        <a:rPr lang="en-US" sz="45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sz="4500" i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637" y="2095462"/>
                <a:ext cx="6861366" cy="78483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500822" y="2912506"/>
                <a:ext cx="5593839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5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4500" b="0" i="0" smtClean="0">
                              <a:latin typeface="Cambria Math"/>
                            </a:rPr>
                            <m:t>arctg</m:t>
                          </m:r>
                        </m:fName>
                        <m:e>
                          <m:d>
                            <m:dPr>
                              <m:ctrlPr>
                                <a:rPr lang="en-US" sz="45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45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45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</m:func>
                      <m:r>
                        <a:rPr lang="en-US" sz="4500" b="0" i="1" smtClean="0">
                          <a:latin typeface="Cambria Math"/>
                        </a:rPr>
                        <m:t>=</m:t>
                      </m:r>
                      <m:r>
                        <a:rPr lang="en-US" sz="4500" b="0" i="0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4500">
                          <a:latin typeface="Cambria Math"/>
                        </a:rPr>
                        <m:t>arc</m:t>
                      </m:r>
                      <m:r>
                        <m:rPr>
                          <m:sty m:val="p"/>
                        </m:rPr>
                        <a:rPr lang="en-US" sz="4500" b="0" i="0" smtClean="0">
                          <a:latin typeface="Cambria Math"/>
                        </a:rPr>
                        <m:t>tg</m:t>
                      </m:r>
                      <m:r>
                        <a:rPr lang="en-US" sz="45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sz="4500" i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822" y="2912506"/>
                <a:ext cx="5593839" cy="78483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214207" y="3697336"/>
                <a:ext cx="6757171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5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4500" b="0" i="0" smtClean="0">
                              <a:latin typeface="Cambria Math"/>
                            </a:rPr>
                            <m:t>arcctg</m:t>
                          </m:r>
                        </m:fName>
                        <m:e>
                          <m:d>
                            <m:dPr>
                              <m:ctrlPr>
                                <a:rPr lang="en-US" sz="45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45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45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</m:func>
                      <m:r>
                        <a:rPr lang="en-US" sz="4500" b="0" i="1" smtClean="0">
                          <a:latin typeface="Cambria Math"/>
                        </a:rPr>
                        <m:t>=</m:t>
                      </m:r>
                      <m:r>
                        <a:rPr lang="el-GR" sz="45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4500" b="0" i="0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4500">
                          <a:latin typeface="Cambria Math"/>
                        </a:rPr>
                        <m:t>arc</m:t>
                      </m:r>
                      <m:r>
                        <m:rPr>
                          <m:sty m:val="p"/>
                        </m:rPr>
                        <a:rPr lang="en-US" sz="4500" b="0" i="0" smtClean="0">
                          <a:latin typeface="Cambria Math"/>
                        </a:rPr>
                        <m:t>crg</m:t>
                      </m:r>
                      <m:r>
                        <a:rPr lang="en-US" sz="45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sz="4500" i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207" y="3697336"/>
                <a:ext cx="6757171" cy="78483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969002" y="1340768"/>
            <a:ext cx="7273925" cy="32219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60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ПРЕЗЕНТАЦИИ_шаблоны\Презентации_образцы\Школа\526_detective_ppt\template_inter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Пример: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8022" y="1403152"/>
                <a:ext cx="7987956" cy="29492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5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4500" b="0" i="0" smtClean="0">
                              <a:latin typeface="Cambria Math"/>
                            </a:rPr>
                            <m:t>arccos</m:t>
                          </m:r>
                        </m:fName>
                        <m:e>
                          <m:d>
                            <m:dPr>
                              <m:ctrlPr>
                                <a:rPr lang="en-US" sz="45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45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45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45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45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4500" b="0" i="1" smtClean="0">
                          <a:latin typeface="Cambria Math"/>
                        </a:rPr>
                        <m:t>=</m:t>
                      </m:r>
                      <m:r>
                        <a:rPr lang="el-GR" sz="45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4500" b="0" i="0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4500">
                          <a:latin typeface="Cambria Math"/>
                        </a:rPr>
                        <m:t>arc</m:t>
                      </m:r>
                      <m:r>
                        <m:rPr>
                          <m:sty m:val="p"/>
                        </m:rPr>
                        <a:rPr lang="en-US" sz="4500" b="0" i="0" smtClean="0">
                          <a:latin typeface="Cambria Math"/>
                        </a:rPr>
                        <m:t>cos</m:t>
                      </m:r>
                      <m:f>
                        <m:fPr>
                          <m:ctrlPr>
                            <a:rPr lang="en-US" sz="45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45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sz="45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ru-RU" sz="45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45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4500" b="0" i="1" smtClean="0">
                          <a:latin typeface="Cambria Math"/>
                        </a:rPr>
                        <m:t>=</m:t>
                      </m:r>
                      <m:r>
                        <a:rPr lang="ru-RU" sz="45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ru-RU" sz="45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ru-RU" sz="45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sz="45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ru-RU" sz="45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ru-RU" sz="45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ru-RU" sz="45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sz="45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ru-RU" sz="45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ru-RU" sz="45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ru-RU" sz="4500" b="0" i="1" smtClean="0">
                          <a:latin typeface="Cambria Math"/>
                          <a:ea typeface="Cambria Math"/>
                        </a:rPr>
                        <m:t>.</m:t>
                      </m:r>
                    </m:oMath>
                  </m:oMathPara>
                </a14:m>
                <a:endParaRPr lang="ru-RU" sz="4500" b="0" i="1" dirty="0" smtClean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22" y="1403152"/>
                <a:ext cx="7987956" cy="294926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706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ПРЕЗЕНТАЦИИ_шаблоны\Презентации_образцы\Школа\526_detective_ppt\template_inter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Формула 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7088" y="1484313"/>
            <a:ext cx="7400624" cy="17287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80659" y="1513356"/>
                <a:ext cx="2742546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500" b="0" i="1" smtClean="0">
                          <a:latin typeface="Cambria Math"/>
                        </a:rPr>
                        <m:t>𝑐𝑜𝑠𝑥</m:t>
                      </m:r>
                      <m:r>
                        <a:rPr lang="en-US" sz="4500" b="0" i="1" smtClean="0">
                          <a:latin typeface="Cambria Math"/>
                        </a:rPr>
                        <m:t>=</m:t>
                      </m:r>
                      <m:r>
                        <a:rPr lang="en-US" sz="4500" b="0" i="1" smtClean="0">
                          <a:latin typeface="Cambria Math"/>
                        </a:rPr>
                        <m:t>𝑎</m:t>
                      </m:r>
                      <m:r>
                        <a:rPr lang="en-US" sz="4500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659" y="1513356"/>
                <a:ext cx="2742546" cy="7848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464050" y="1563876"/>
                <a:ext cx="2646109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500" b="0" i="1" smtClean="0">
                          <a:latin typeface="Cambria Math"/>
                        </a:rPr>
                        <m:t>𝑎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𝜖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5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4500" b="0" i="1" smtClean="0">
                              <a:latin typeface="Cambria Math"/>
                              <a:ea typeface="Cambria Math"/>
                            </a:rPr>
                            <m:t>−1;1</m:t>
                          </m:r>
                        </m:e>
                      </m:d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050" y="1563876"/>
                <a:ext cx="2646109" cy="78483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80659" y="2317629"/>
                <a:ext cx="6605719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500" b="0" i="1" smtClean="0">
                          <a:latin typeface="Cambria Math"/>
                        </a:rPr>
                        <m:t>𝑥</m:t>
                      </m:r>
                      <m:r>
                        <a:rPr lang="en-US" sz="4500" b="0" i="1" smtClean="0">
                          <a:latin typeface="Cambria Math"/>
                        </a:rPr>
                        <m:t>=±</m:t>
                      </m:r>
                      <m:r>
                        <m:rPr>
                          <m:sty m:val="p"/>
                        </m:rPr>
                        <a:rPr lang="en-US" sz="4500" b="0" i="0" smtClean="0">
                          <a:latin typeface="Cambria Math"/>
                        </a:rPr>
                        <m:t>arccos</m:t>
                      </m:r>
                      <m:r>
                        <a:rPr lang="en-US" sz="4500" b="0" i="1" smtClean="0">
                          <a:latin typeface="Cambria Math"/>
                        </a:rPr>
                        <m:t>𝑎</m:t>
                      </m:r>
                      <m:r>
                        <a:rPr lang="en-US" sz="4500" b="0" i="1" smtClean="0">
                          <a:latin typeface="Cambria Math"/>
                        </a:rPr>
                        <m:t>+2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𝑍</m:t>
                      </m:r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659" y="2317629"/>
                <a:ext cx="6605719" cy="78483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317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ПРЕЗЕНТАЦИИ_шаблоны\Презентации_образцы\Школа\526_detective_ppt\template_inter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Формула 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7088" y="1484313"/>
            <a:ext cx="7400624" cy="17287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80659" y="1513356"/>
                <a:ext cx="2627129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500" b="0" i="1" smtClean="0">
                          <a:latin typeface="Cambria Math"/>
                        </a:rPr>
                        <m:t>𝑠𝑖𝑛𝑥</m:t>
                      </m:r>
                      <m:r>
                        <a:rPr lang="en-US" sz="4500" b="0" i="1" smtClean="0">
                          <a:latin typeface="Cambria Math"/>
                        </a:rPr>
                        <m:t>=</m:t>
                      </m:r>
                      <m:r>
                        <a:rPr lang="en-US" sz="4500" b="0" i="1" smtClean="0">
                          <a:latin typeface="Cambria Math"/>
                        </a:rPr>
                        <m:t>𝑎</m:t>
                      </m:r>
                      <m:r>
                        <a:rPr lang="en-US" sz="4500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659" y="1513356"/>
                <a:ext cx="2627129" cy="7848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464050" y="1563876"/>
                <a:ext cx="2646109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500" b="0" i="1" smtClean="0">
                          <a:latin typeface="Cambria Math"/>
                        </a:rPr>
                        <m:t>𝑎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𝜖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5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4500" b="0" i="1" smtClean="0">
                              <a:latin typeface="Cambria Math"/>
                              <a:ea typeface="Cambria Math"/>
                            </a:rPr>
                            <m:t>−1;1</m:t>
                          </m:r>
                        </m:e>
                      </m:d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050" y="1563876"/>
                <a:ext cx="2646109" cy="78483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16288" y="2298186"/>
                <a:ext cx="7311424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500" b="0" i="1" smtClean="0">
                          <a:latin typeface="Cambria Math"/>
                        </a:rPr>
                        <m:t>𝑥</m:t>
                      </m:r>
                      <m:r>
                        <a:rPr lang="en-US" sz="45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45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5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45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45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4500" b="0" i="0" smtClean="0">
                          <a:latin typeface="Cambria Math"/>
                        </a:rPr>
                        <m:t>arcsin</m:t>
                      </m:r>
                      <m:r>
                        <a:rPr lang="en-US" sz="4500" b="0" i="1" smtClean="0">
                          <a:latin typeface="Cambria Math"/>
                        </a:rPr>
                        <m:t>𝑎</m:t>
                      </m:r>
                      <m:r>
                        <a:rPr lang="en-US" sz="4500" b="0" i="1" smtClean="0">
                          <a:latin typeface="Cambria Math"/>
                        </a:rPr>
                        <m:t>+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𝑍</m:t>
                      </m:r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288" y="2298186"/>
                <a:ext cx="7311424" cy="78483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135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ПРЕЗЕНТАЦИИ_шаблоны\Презентации_образцы\Школа\526_detective_ppt\template_inter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Формула 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7088" y="1484313"/>
            <a:ext cx="7273925" cy="17287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15616" y="1507048"/>
                <a:ext cx="2426754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500" b="0" i="1" smtClean="0">
                          <a:latin typeface="Cambria Math"/>
                        </a:rPr>
                        <m:t>𝑡𝑔𝑥</m:t>
                      </m:r>
                      <m:r>
                        <a:rPr lang="en-US" sz="4500" b="0" i="1" smtClean="0">
                          <a:latin typeface="Cambria Math"/>
                        </a:rPr>
                        <m:t>=</m:t>
                      </m:r>
                      <m:r>
                        <a:rPr lang="en-US" sz="4500" b="0" i="1" smtClean="0">
                          <a:latin typeface="Cambria Math"/>
                        </a:rPr>
                        <m:t>𝑎</m:t>
                      </m:r>
                      <m:r>
                        <a:rPr lang="en-US" sz="4500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507048"/>
                <a:ext cx="2426754" cy="7848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83968" y="1525419"/>
                <a:ext cx="3495252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500" b="0" i="1" smtClean="0">
                          <a:latin typeface="Cambria Math"/>
                        </a:rPr>
                        <m:t>𝑎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𝜖</m:t>
                      </m:r>
                      <m:d>
                        <m:dPr>
                          <m:ctrlPr>
                            <a:rPr lang="en-US" sz="45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4500" b="0" i="1" smtClean="0">
                              <a:latin typeface="Cambria Math"/>
                              <a:ea typeface="Cambria Math"/>
                            </a:rPr>
                            <m:t>−∞;+∞</m:t>
                          </m:r>
                        </m:e>
                      </m:d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525419"/>
                <a:ext cx="3495252" cy="78483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99975" y="2298186"/>
                <a:ext cx="5526898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500" b="0" i="1" smtClean="0">
                          <a:latin typeface="Cambria Math"/>
                        </a:rPr>
                        <m:t>𝑥</m:t>
                      </m:r>
                      <m:r>
                        <a:rPr lang="en-US" sz="45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4500" b="0" i="0" smtClean="0">
                          <a:latin typeface="Cambria Math"/>
                        </a:rPr>
                        <m:t>arctg</m:t>
                      </m:r>
                      <m:r>
                        <a:rPr lang="en-US" sz="4500" b="0" i="1" smtClean="0">
                          <a:latin typeface="Cambria Math"/>
                        </a:rPr>
                        <m:t>𝑎</m:t>
                      </m:r>
                      <m:r>
                        <a:rPr lang="en-US" sz="4500" b="0" i="1" smtClean="0">
                          <a:latin typeface="Cambria Math"/>
                        </a:rPr>
                        <m:t>+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𝑍</m:t>
                      </m:r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975" y="2298186"/>
                <a:ext cx="5526898" cy="78483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445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ПРЕЗЕНТАЦИИ_шаблоны\Презентации_образцы\Школа\526_detective_ppt\template_inter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Формула 4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7088" y="1484313"/>
            <a:ext cx="7273925" cy="17287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15616" y="1507048"/>
                <a:ext cx="2692852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500" b="0" i="1" smtClean="0">
                          <a:latin typeface="Cambria Math"/>
                        </a:rPr>
                        <m:t>𝑐𝑡𝑔𝑥</m:t>
                      </m:r>
                      <m:r>
                        <a:rPr lang="en-US" sz="4500" b="0" i="1" smtClean="0">
                          <a:latin typeface="Cambria Math"/>
                        </a:rPr>
                        <m:t>=</m:t>
                      </m:r>
                      <m:r>
                        <a:rPr lang="en-US" sz="4500" b="0" i="1" smtClean="0">
                          <a:latin typeface="Cambria Math"/>
                        </a:rPr>
                        <m:t>𝑎</m:t>
                      </m:r>
                      <m:r>
                        <a:rPr lang="en-US" sz="4500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507048"/>
                <a:ext cx="2692852" cy="7848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83968" y="1525419"/>
                <a:ext cx="3495252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500" b="0" i="1" smtClean="0">
                          <a:latin typeface="Cambria Math"/>
                        </a:rPr>
                        <m:t>𝑎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𝜖</m:t>
                      </m:r>
                      <m:d>
                        <m:dPr>
                          <m:ctrlPr>
                            <a:rPr lang="en-US" sz="45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4500" b="0" i="1" smtClean="0">
                              <a:latin typeface="Cambria Math"/>
                              <a:ea typeface="Cambria Math"/>
                            </a:rPr>
                            <m:t>−∞;+∞</m:t>
                          </m:r>
                        </m:e>
                      </m:d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525419"/>
                <a:ext cx="3495252" cy="78483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99975" y="2298186"/>
                <a:ext cx="5781776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500" b="0" i="1" smtClean="0">
                          <a:latin typeface="Cambria Math"/>
                        </a:rPr>
                        <m:t>𝑥</m:t>
                      </m:r>
                      <m:r>
                        <a:rPr lang="en-US" sz="45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4500" b="0" i="0" smtClean="0">
                          <a:latin typeface="Cambria Math"/>
                        </a:rPr>
                        <m:t>arcctg</m:t>
                      </m:r>
                      <m:r>
                        <a:rPr lang="en-US" sz="4500" b="0" i="1" smtClean="0">
                          <a:latin typeface="Cambria Math"/>
                        </a:rPr>
                        <m:t>𝑎</m:t>
                      </m:r>
                      <m:r>
                        <a:rPr lang="en-US" sz="4500" b="0" i="1" smtClean="0">
                          <a:latin typeface="Cambria Math"/>
                        </a:rPr>
                        <m:t>+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𝜖</m:t>
                      </m:r>
                      <m:r>
                        <a:rPr lang="en-US" sz="4500" b="0" i="1" smtClean="0">
                          <a:latin typeface="Cambria Math"/>
                          <a:ea typeface="Cambria Math"/>
                        </a:rPr>
                        <m:t>𝑍</m:t>
                      </m:r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975" y="2298186"/>
                <a:ext cx="5781776" cy="78483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355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ПРЕЗЕНТАЦИИ_шаблоны\Презентации_образцы\Школа\526_detective_ppt\template_inter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Замечание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226084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При решении уравнений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𝑠𝑖𝑛𝑥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ru-RU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dirty="0" smtClean="0"/>
                  <a:t>и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𝑐𝑜𝑠𝑥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𝑎</m:t>
                    </m:r>
                  </m:oMath>
                </a14:m>
                <a:endParaRPr lang="ru-RU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dirty="0" smtClean="0"/>
                  <a:t>при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𝒂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𝟎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, 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𝒂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=±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𝟏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 </a:t>
                </a:r>
                <a:r>
                  <a:rPr lang="ru-RU" dirty="0" smtClean="0"/>
                  <a:t>мы имеем частные случаи, </a:t>
                </a:r>
                <a:r>
                  <a:rPr lang="ru-RU" dirty="0" smtClean="0"/>
                  <a:t>и уравнения </a:t>
                </a:r>
                <a:r>
                  <a:rPr lang="ru-RU" dirty="0" smtClean="0"/>
                  <a:t>решаются </a:t>
                </a:r>
                <a:r>
                  <a:rPr lang="ru-RU" dirty="0" smtClean="0"/>
                  <a:t>первым </a:t>
                </a:r>
                <a:r>
                  <a:rPr lang="ru-RU" dirty="0" smtClean="0"/>
                  <a:t>способом (с помощью числовой окружности).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2260848"/>
              </a:xfrm>
              <a:blipFill rotWithShape="1">
                <a:blip r:embed="rId3"/>
                <a:stretch>
                  <a:fillRect l="-1852" t="-3243" r="-9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004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ПРЕЗЕНТАЦИИ_шаблоны\Презентации_образцы\Школа\526_detective_ppt\template_inter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Определение 1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u-RU" u="sng" dirty="0" smtClean="0">
                    <a:latin typeface="Times New Roman" pitchFamily="18" charset="0"/>
                    <a:cs typeface="Times New Roman" pitchFamily="18" charset="0"/>
                  </a:rPr>
                  <a:t>Арксинусом числа </a:t>
                </a:r>
                <a:r>
                  <a:rPr lang="en-US" b="1" i="1" u="sng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b="1" i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называется такое число из отрезка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ru-RU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ru-RU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ru-RU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; </m:t>
                        </m:r>
                        <m:f>
                          <m:fPr>
                            <m:ctrlPr>
                              <a:rPr lang="ru-RU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 косинус которого равен </a:t>
                </a:r>
                <a:r>
                  <a:rPr lang="en-US" b="1" i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852" t="-1887" r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89721" y="3156632"/>
                <a:ext cx="2960939" cy="1129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0" i="1" smtClean="0">
                          <a:latin typeface="Cambria Math"/>
                        </a:rPr>
                        <m:t>1) </m:t>
                      </m:r>
                      <m:r>
                        <a:rPr lang="en-US" sz="3600" b="0" i="1" smtClean="0">
                          <a:latin typeface="Cambria Math"/>
                        </a:rPr>
                        <m:t>𝑎𝑟𝑐𝑠𝑖𝑛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9721" y="3156632"/>
                <a:ext cx="2960939" cy="112947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262460" y="3519715"/>
            <a:ext cx="619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…,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04048" y="3204611"/>
                <a:ext cx="2456931" cy="11294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𝑠𝑖𝑛</m:t>
                      </m:r>
                      <m:r>
                        <a:rPr lang="ru-RU" sz="3600" b="0" i="1" smtClean="0">
                          <a:latin typeface="Cambria Math"/>
                        </a:rPr>
                        <m:t>…</m:t>
                      </m:r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sz="3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204611"/>
                <a:ext cx="2456931" cy="112947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30186" y="3302030"/>
                <a:ext cx="604653" cy="1045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600" b="1" i="1" dirty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ru-RU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186" y="3302030"/>
                <a:ext cx="604653" cy="104541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201886" y="3302030"/>
                <a:ext cx="604653" cy="1045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600" b="1" i="1" dirty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ru-RU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886" y="3302030"/>
                <a:ext cx="604653" cy="104541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91721" y="4347444"/>
                <a:ext cx="3289820" cy="1255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0" i="1" smtClean="0">
                          <a:latin typeface="Cambria Math"/>
                        </a:rPr>
                        <m:t>2) </m:t>
                      </m:r>
                      <m:r>
                        <a:rPr lang="en-US" sz="3600" b="0" i="1" smtClean="0">
                          <a:latin typeface="Cambria Math"/>
                        </a:rPr>
                        <m:t>𝑎𝑟𝑐𝑠𝑖𝑛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3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1721" y="4347444"/>
                <a:ext cx="3289820" cy="125598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724400" y="4725144"/>
            <a:ext cx="619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…,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36096" y="4347444"/>
                <a:ext cx="2456931" cy="1255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𝑠𝑖𝑛</m:t>
                      </m:r>
                      <m:r>
                        <a:rPr lang="ru-RU" sz="3600" b="0" i="1" smtClean="0">
                          <a:latin typeface="Cambria Math"/>
                        </a:rPr>
                        <m:t>…</m:t>
                      </m:r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3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ru-RU" sz="3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4347444"/>
                <a:ext cx="2456931" cy="125598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177866" y="4561644"/>
                <a:ext cx="604653" cy="1045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600" b="1" i="1" dirty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ru-RU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866" y="4561644"/>
                <a:ext cx="604653" cy="104541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60401" y="4525602"/>
                <a:ext cx="604653" cy="1045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600" b="1" i="1" dirty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ru-RU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0401" y="4525602"/>
                <a:ext cx="604653" cy="104541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434580" y="5747429"/>
                <a:ext cx="32898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3</m:t>
                      </m:r>
                      <m:r>
                        <a:rPr lang="ru-RU" sz="3600" b="0" i="1" smtClean="0">
                          <a:latin typeface="Cambria Math"/>
                        </a:rPr>
                        <m:t>) </m:t>
                      </m:r>
                      <m:r>
                        <a:rPr lang="en-US" sz="3600" b="0" i="1" smtClean="0">
                          <a:latin typeface="Cambria Math"/>
                        </a:rPr>
                        <m:t>𝑎𝑟𝑐𝑠𝑖𝑛</m:t>
                      </m:r>
                      <m:r>
                        <a:rPr lang="en-US" sz="3600" b="0" i="1" smtClean="0">
                          <a:latin typeface="Cambria Math"/>
                        </a:rPr>
                        <m:t>0=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4580" y="5747429"/>
                <a:ext cx="3289820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384968" y="5747429"/>
            <a:ext cx="619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…,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977241" y="5767627"/>
                <a:ext cx="245693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𝑠𝑖𝑛</m:t>
                      </m:r>
                      <m:r>
                        <a:rPr lang="ru-RU" sz="3600" b="0" i="1" smtClean="0">
                          <a:latin typeface="Cambria Math"/>
                        </a:rPr>
                        <m:t>…</m:t>
                      </m:r>
                      <m:r>
                        <a:rPr lang="en-US" sz="3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241" y="5767627"/>
                <a:ext cx="2456931" cy="6463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 стрелкой 17"/>
          <p:cNvCxnSpPr/>
          <p:nvPr/>
        </p:nvCxnSpPr>
        <p:spPr>
          <a:xfrm>
            <a:off x="7164288" y="5968474"/>
            <a:ext cx="187220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 flipV="1">
            <a:off x="8100392" y="5048309"/>
            <a:ext cx="8659" cy="169305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7460979" y="5371475"/>
            <a:ext cx="1296144" cy="119399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лыбающееся лицо 20"/>
          <p:cNvSpPr/>
          <p:nvPr/>
        </p:nvSpPr>
        <p:spPr>
          <a:xfrm>
            <a:off x="8641206" y="5894838"/>
            <a:ext cx="203036" cy="198458"/>
          </a:xfrm>
          <a:prstGeom prst="smileyFac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Улыбающееся лицо 21"/>
          <p:cNvSpPr/>
          <p:nvPr/>
        </p:nvSpPr>
        <p:spPr>
          <a:xfrm>
            <a:off x="7359461" y="5894838"/>
            <a:ext cx="203036" cy="198458"/>
          </a:xfrm>
          <a:prstGeom prst="smileyFac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834470" y="5685415"/>
                <a:ext cx="56457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4470" y="5685415"/>
                <a:ext cx="564578" cy="64633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320517" y="5688851"/>
                <a:ext cx="56457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517" y="5688851"/>
                <a:ext cx="564578" cy="646331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851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 animBg="1"/>
      <p:bldP spid="21" grpId="0" animBg="1"/>
      <p:bldP spid="22" grpId="0" animBg="1"/>
      <p:bldP spid="24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ПРЕЗЕНТАЦИИ_шаблоны\Презентации_образцы\Школа\526_detective_ppt\template_inter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363272" cy="125273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u="sng" dirty="0">
                    <a:latin typeface="Times New Roman" pitchFamily="18" charset="0"/>
                    <a:cs typeface="Times New Roman" pitchFamily="18" charset="0"/>
                  </a:rPr>
                  <a:t>Арккосинусом числа </a:t>
                </a:r>
                <a:r>
                  <a:rPr lang="en-US" b="1" i="1" u="sng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b="1" i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называется такое число из отрезка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ru-RU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ru-RU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; </m:t>
                        </m:r>
                        <m:r>
                          <a:rPr lang="ru-RU" b="1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</m:e>
                    </m:d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косинус которого равен </a:t>
                </a:r>
                <a:r>
                  <a:rPr lang="en-US" b="1" i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363272" cy="1252736"/>
              </a:xfrm>
              <a:blipFill rotWithShape="1">
                <a:blip r:embed="rId3"/>
                <a:stretch>
                  <a:fillRect l="-1822" t="-6829" r="-2114" b="-4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89721" y="3156632"/>
                <a:ext cx="3009029" cy="1129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4</m:t>
                      </m:r>
                      <m:r>
                        <a:rPr lang="ru-RU" sz="3600" b="0" i="1" smtClean="0">
                          <a:latin typeface="Cambria Math"/>
                        </a:rPr>
                        <m:t>) </m:t>
                      </m:r>
                      <m:r>
                        <a:rPr lang="en-US" sz="3600" b="0" i="1" smtClean="0">
                          <a:latin typeface="Cambria Math"/>
                        </a:rPr>
                        <m:t>𝑎𝑟𝑐𝑐𝑜𝑠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9721" y="3156632"/>
                <a:ext cx="3009029" cy="112947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262460" y="3519715"/>
            <a:ext cx="619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…,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04048" y="3204611"/>
                <a:ext cx="2456931" cy="11294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𝑐𝑜𝑠</m:t>
                      </m:r>
                      <m:r>
                        <a:rPr lang="ru-RU" sz="3600" b="0" i="1" smtClean="0">
                          <a:latin typeface="Cambria Math"/>
                        </a:rPr>
                        <m:t>…</m:t>
                      </m:r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sz="3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204611"/>
                <a:ext cx="2456931" cy="112947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30186" y="3302030"/>
                <a:ext cx="604653" cy="1045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600" b="1" i="1" dirty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186" y="3302030"/>
                <a:ext cx="604653" cy="104541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254015" y="3327460"/>
                <a:ext cx="604653" cy="1045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600" b="1" i="1" dirty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015" y="3327460"/>
                <a:ext cx="604653" cy="104541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91721" y="4725144"/>
                <a:ext cx="32898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5</m:t>
                      </m:r>
                      <m:r>
                        <a:rPr lang="ru-RU" sz="3600" b="0" i="1" smtClean="0">
                          <a:latin typeface="Cambria Math"/>
                        </a:rPr>
                        <m:t>) </m:t>
                      </m:r>
                      <m:r>
                        <a:rPr lang="en-US" sz="3600" b="0" i="1" smtClean="0">
                          <a:latin typeface="Cambria Math"/>
                        </a:rPr>
                        <m:t>𝑎𝑟𝑐𝑐𝑜𝑠</m:t>
                      </m:r>
                      <m:r>
                        <a:rPr lang="en-US" sz="3600" b="0" i="1" smtClean="0">
                          <a:latin typeface="Cambria Math"/>
                        </a:rPr>
                        <m:t>1=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1721" y="4725144"/>
                <a:ext cx="3289820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724400" y="4725144"/>
            <a:ext cx="619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…,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554052" y="4757022"/>
                <a:ext cx="245693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𝑐𝑜𝑠</m:t>
                      </m:r>
                      <m:r>
                        <a:rPr lang="ru-RU" sz="3600" b="0" i="1" smtClean="0">
                          <a:latin typeface="Cambria Math"/>
                        </a:rPr>
                        <m:t>…</m:t>
                      </m:r>
                      <m:r>
                        <a:rPr lang="en-US" sz="36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4052" y="4757022"/>
                <a:ext cx="2456931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480190" y="4725143"/>
                <a:ext cx="56457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190" y="4725143"/>
                <a:ext cx="564578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55661" y="4693259"/>
                <a:ext cx="56457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661" y="4693259"/>
                <a:ext cx="564578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Овал 14"/>
          <p:cNvSpPr/>
          <p:nvPr/>
        </p:nvSpPr>
        <p:spPr>
          <a:xfrm>
            <a:off x="7460979" y="5371475"/>
            <a:ext cx="1296144" cy="119399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7164288" y="5968474"/>
            <a:ext cx="187220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 flipV="1">
            <a:off x="8100392" y="5048309"/>
            <a:ext cx="8659" cy="169305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Улыбающееся лицо 19"/>
          <p:cNvSpPr/>
          <p:nvPr/>
        </p:nvSpPr>
        <p:spPr>
          <a:xfrm>
            <a:off x="8641206" y="5894838"/>
            <a:ext cx="203036" cy="198458"/>
          </a:xfrm>
          <a:prstGeom prst="smileyFac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38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ПРЕЗЕНТАЦИИ_шаблоны\Презентации_образцы\Школа\526_detective_ppt\template_inter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00200"/>
                <a:ext cx="864096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3100" u="sng" dirty="0" smtClean="0">
                    <a:latin typeface="Times New Roman" pitchFamily="18" charset="0"/>
                    <a:cs typeface="Times New Roman" pitchFamily="18" charset="0"/>
                  </a:rPr>
                  <a:t>Арктангенсом числа </a:t>
                </a:r>
                <a:r>
                  <a:rPr lang="en-US" sz="3100" b="1" i="1" u="sng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3100" b="1" i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100" dirty="0" smtClean="0">
                    <a:latin typeface="Times New Roman" pitchFamily="18" charset="0"/>
                    <a:cs typeface="Times New Roman" pitchFamily="18" charset="0"/>
                  </a:rPr>
                  <a:t>называется такое число из интервала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31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ru-RU" sz="31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ru-RU" sz="31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3100" b="1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num>
                          <m:den>
                            <m:r>
                              <a:rPr lang="ru-RU" sz="31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ru-RU" sz="31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; </m:t>
                        </m:r>
                        <m:f>
                          <m:fPr>
                            <m:ctrlPr>
                              <a:rPr lang="ru-RU" sz="31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3100" b="1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num>
                          <m:den>
                            <m:r>
                              <a:rPr lang="ru-RU" sz="31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r>
                  <a:rPr lang="ru-RU" sz="3100" dirty="0" smtClean="0">
                    <a:latin typeface="Times New Roman" pitchFamily="18" charset="0"/>
                    <a:cs typeface="Times New Roman" pitchFamily="18" charset="0"/>
                  </a:rPr>
                  <a:t>, тангенс которого равен </a:t>
                </a:r>
                <a:r>
                  <a:rPr lang="en-US" sz="3100" b="1" i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31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31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00200"/>
                <a:ext cx="8640960" cy="4525963"/>
              </a:xfrm>
              <a:blipFill rotWithShape="1">
                <a:blip r:embed="rId3"/>
                <a:stretch>
                  <a:fillRect l="-1693" t="-1752" r="-2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83568" y="3156632"/>
                <a:ext cx="3105466" cy="12541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6</m:t>
                      </m:r>
                      <m:r>
                        <a:rPr lang="ru-RU" sz="3600" b="0" i="1" smtClean="0">
                          <a:latin typeface="Cambria Math"/>
                        </a:rPr>
                        <m:t>) </m:t>
                      </m:r>
                      <m:r>
                        <a:rPr lang="en-US" sz="3600" b="0" i="1" smtClean="0">
                          <a:latin typeface="Cambria Math"/>
                        </a:rPr>
                        <m:t>𝑎𝑟𝑐𝑡𝑔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156632"/>
                <a:ext cx="3105466" cy="125418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004048" y="3204611"/>
                <a:ext cx="2456931" cy="1254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𝑡𝑔</m:t>
                      </m:r>
                      <m:r>
                        <a:rPr lang="ru-RU" sz="3600" b="0" i="1" smtClean="0">
                          <a:latin typeface="Cambria Math"/>
                        </a:rPr>
                        <m:t>…</m:t>
                      </m:r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204611"/>
                <a:ext cx="2456931" cy="125418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685906" y="3308998"/>
                <a:ext cx="604653" cy="1045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600" b="1" i="1" dirty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906" y="3308998"/>
                <a:ext cx="604653" cy="104541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93356" y="3350893"/>
                <a:ext cx="604653" cy="1045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600" b="1" i="1" dirty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36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3356" y="3350893"/>
                <a:ext cx="604653" cy="104541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667374" y="3592286"/>
            <a:ext cx="619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…,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4515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461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Простейшие тригонометрические уравнения  (второй способ решения)</vt:lpstr>
      <vt:lpstr>Формула 1</vt:lpstr>
      <vt:lpstr>Формула 2</vt:lpstr>
      <vt:lpstr>Формула 3</vt:lpstr>
      <vt:lpstr>Формула 4</vt:lpstr>
      <vt:lpstr>Замечание</vt:lpstr>
      <vt:lpstr>Определение 1</vt:lpstr>
      <vt:lpstr>Определение 2</vt:lpstr>
      <vt:lpstr>Определение 3</vt:lpstr>
      <vt:lpstr>Определение 4</vt:lpstr>
      <vt:lpstr>Ещё 4 формулы:</vt:lpstr>
      <vt:lpstr>Пример: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Простейшие тригонометрические уравнения</dc:title>
  <dc:creator>Догадова</dc:creator>
  <cp:lastModifiedBy>Догадова</cp:lastModifiedBy>
  <cp:revision>12</cp:revision>
  <dcterms:created xsi:type="dcterms:W3CDTF">2017-11-26T11:31:55Z</dcterms:created>
  <dcterms:modified xsi:type="dcterms:W3CDTF">2017-11-26T13:20:31Z</dcterms:modified>
</cp:coreProperties>
</file>