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73" r:id="rId4"/>
    <p:sldId id="261" r:id="rId5"/>
    <p:sldId id="274" r:id="rId6"/>
    <p:sldId id="276" r:id="rId7"/>
    <p:sldId id="278" r:id="rId8"/>
    <p:sldId id="280" r:id="rId9"/>
    <p:sldId id="281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3" autoAdjust="0"/>
    <p:restoredTop sz="94660"/>
  </p:normalViewPr>
  <p:slideViewPr>
    <p:cSldViewPr>
      <p:cViewPr varScale="1">
        <p:scale>
          <a:sx n="68" d="100"/>
          <a:sy n="68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8708-54EC-4C5F-8610-E819F644DA21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5518F-DCD0-4056-83B0-32D12D86A2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2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419872" y="1340769"/>
            <a:ext cx="5112941" cy="252028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Степенная функция 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с отрицательным целым показателем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618" y="4365104"/>
            <a:ext cx="47525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Алгебра, 9 класс</a:t>
            </a:r>
            <a:endParaRPr lang="es-E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8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0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1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3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3047999" y="609600"/>
            <a:ext cx="115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</a:t>
            </a:r>
            <a:r>
              <a:rPr lang="ru-RU" b="1" i="1" baseline="30000" dirty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endParaRPr lang="ru-RU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77800" y="63500"/>
            <a:ext cx="8585200" cy="3367088"/>
            <a:chOff x="112" y="40"/>
            <a:chExt cx="5408" cy="2121"/>
          </a:xfrm>
        </p:grpSpPr>
        <p:grpSp>
          <p:nvGrpSpPr>
            <p:cNvPr id="14389" name="Group 52"/>
            <p:cNvGrpSpPr>
              <a:grpSpLocks/>
            </p:cNvGrpSpPr>
            <p:nvPr/>
          </p:nvGrpSpPr>
          <p:grpSpPr bwMode="auto">
            <a:xfrm>
              <a:off x="1728" y="40"/>
              <a:ext cx="2496" cy="2080"/>
              <a:chOff x="1728" y="40"/>
              <a:chExt cx="2496" cy="2080"/>
            </a:xfrm>
          </p:grpSpPr>
          <p:sp>
            <p:nvSpPr>
              <p:cNvPr id="14393" name="Freeform 53"/>
              <p:cNvSpPr>
                <a:spLocks/>
              </p:cNvSpPr>
              <p:nvPr/>
            </p:nvSpPr>
            <p:spPr bwMode="auto">
              <a:xfrm>
                <a:off x="3152" y="40"/>
                <a:ext cx="1072" cy="2080"/>
              </a:xfrm>
              <a:custGeom>
                <a:avLst/>
                <a:gdLst>
                  <a:gd name="T0" fmla="*/ 0 w 1072"/>
                  <a:gd name="T1" fmla="*/ 0 h 2080"/>
                  <a:gd name="T2" fmla="*/ 48 w 1072"/>
                  <a:gd name="T3" fmla="*/ 816 h 2080"/>
                  <a:gd name="T4" fmla="*/ 176 w 1072"/>
                  <a:gd name="T5" fmla="*/ 1648 h 2080"/>
                  <a:gd name="T6" fmla="*/ 368 w 1072"/>
                  <a:gd name="T7" fmla="*/ 1936 h 2080"/>
                  <a:gd name="T8" fmla="*/ 640 w 1072"/>
                  <a:gd name="T9" fmla="*/ 2048 h 2080"/>
                  <a:gd name="T10" fmla="*/ 1072 w 1072"/>
                  <a:gd name="T11" fmla="*/ 2080 h 20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2"/>
                  <a:gd name="T19" fmla="*/ 0 h 2080"/>
                  <a:gd name="T20" fmla="*/ 1072 w 1072"/>
                  <a:gd name="T21" fmla="*/ 2080 h 20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2" h="2080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3" y="1461"/>
                      <a:pt x="176" y="1648"/>
                    </a:cubicBezTo>
                    <a:cubicBezTo>
                      <a:pt x="229" y="1835"/>
                      <a:pt x="291" y="1869"/>
                      <a:pt x="368" y="1936"/>
                    </a:cubicBezTo>
                    <a:cubicBezTo>
                      <a:pt x="445" y="2003"/>
                      <a:pt x="523" y="2024"/>
                      <a:pt x="640" y="2048"/>
                    </a:cubicBezTo>
                    <a:cubicBezTo>
                      <a:pt x="757" y="2072"/>
                      <a:pt x="982" y="2073"/>
                      <a:pt x="1072" y="208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94" name="Freeform 54"/>
              <p:cNvSpPr>
                <a:spLocks/>
              </p:cNvSpPr>
              <p:nvPr/>
            </p:nvSpPr>
            <p:spPr bwMode="auto">
              <a:xfrm flipH="1">
                <a:off x="1728" y="48"/>
                <a:ext cx="880" cy="2072"/>
              </a:xfrm>
              <a:custGeom>
                <a:avLst/>
                <a:gdLst>
                  <a:gd name="T0" fmla="*/ 0 w 880"/>
                  <a:gd name="T1" fmla="*/ 0 h 2072"/>
                  <a:gd name="T2" fmla="*/ 48 w 880"/>
                  <a:gd name="T3" fmla="*/ 816 h 2072"/>
                  <a:gd name="T4" fmla="*/ 176 w 880"/>
                  <a:gd name="T5" fmla="*/ 1648 h 2072"/>
                  <a:gd name="T6" fmla="*/ 352 w 880"/>
                  <a:gd name="T7" fmla="*/ 1928 h 2072"/>
                  <a:gd name="T8" fmla="*/ 608 w 880"/>
                  <a:gd name="T9" fmla="*/ 2032 h 2072"/>
                  <a:gd name="T10" fmla="*/ 880 w 880"/>
                  <a:gd name="T11" fmla="*/ 2072 h 20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80"/>
                  <a:gd name="T19" fmla="*/ 0 h 2072"/>
                  <a:gd name="T20" fmla="*/ 880 w 880"/>
                  <a:gd name="T21" fmla="*/ 2072 h 207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80" h="2072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5" y="1463"/>
                      <a:pt x="176" y="1648"/>
                    </a:cubicBezTo>
                    <a:cubicBezTo>
                      <a:pt x="227" y="1833"/>
                      <a:pt x="280" y="1864"/>
                      <a:pt x="352" y="1928"/>
                    </a:cubicBezTo>
                    <a:cubicBezTo>
                      <a:pt x="424" y="1992"/>
                      <a:pt x="520" y="2008"/>
                      <a:pt x="608" y="2032"/>
                    </a:cubicBezTo>
                    <a:cubicBezTo>
                      <a:pt x="696" y="2056"/>
                      <a:pt x="823" y="2064"/>
                      <a:pt x="880" y="2072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390" name="Oval 55"/>
            <p:cNvSpPr>
              <a:spLocks noChangeArrowheads="1"/>
            </p:cNvSpPr>
            <p:nvPr/>
          </p:nvSpPr>
          <p:spPr bwMode="auto">
            <a:xfrm>
              <a:off x="3291" y="1657"/>
              <a:ext cx="88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1" name="Oval 56"/>
            <p:cNvSpPr>
              <a:spLocks noChangeArrowheads="1"/>
            </p:cNvSpPr>
            <p:nvPr/>
          </p:nvSpPr>
          <p:spPr bwMode="auto">
            <a:xfrm>
              <a:off x="2377" y="1661"/>
              <a:ext cx="95" cy="88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2" name="Freeform 57"/>
            <p:cNvSpPr>
              <a:spLocks/>
            </p:cNvSpPr>
            <p:nvPr/>
          </p:nvSpPr>
          <p:spPr bwMode="auto">
            <a:xfrm>
              <a:off x="112" y="2160"/>
              <a:ext cx="5408" cy="1"/>
            </a:xfrm>
            <a:custGeom>
              <a:avLst/>
              <a:gdLst>
                <a:gd name="T0" fmla="*/ 5408 w 5408"/>
                <a:gd name="T1" fmla="*/ 0 h 1"/>
                <a:gd name="T2" fmla="*/ 0 w 5408"/>
                <a:gd name="T3" fmla="*/ 0 h 1"/>
                <a:gd name="T4" fmla="*/ 0 60000 65536"/>
                <a:gd name="T5" fmla="*/ 0 60000 65536"/>
                <a:gd name="T6" fmla="*/ 0 w 5408"/>
                <a:gd name="T7" fmla="*/ 0 h 1"/>
                <a:gd name="T8" fmla="*/ 5408 w 540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8" h="1">
                  <a:moveTo>
                    <a:pt x="5408" y="0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38" name="Text Box 58"/>
          <p:cNvSpPr txBox="1">
            <a:spLocks noChangeArrowheads="1"/>
          </p:cNvSpPr>
          <p:nvPr/>
        </p:nvSpPr>
        <p:spPr bwMode="auto">
          <a:xfrm>
            <a:off x="6705600" y="45634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</a:t>
            </a:r>
            <a:r>
              <a:rPr lang="ru-RU" b="1" i="1" baseline="30000" dirty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 </a:t>
            </a:r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– 3</a:t>
            </a: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 smtClean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34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-1.11111E-6 0.31111 " pathEditMode="relative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9" grpId="0"/>
      <p:bldP spid="205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6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07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3047999" y="609600"/>
            <a:ext cx="115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</a:t>
            </a:r>
            <a:r>
              <a:rPr lang="ru-RU" b="1" i="1" baseline="30000" dirty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endParaRPr lang="ru-RU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5791200" y="5334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(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х+1)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–4 </a:t>
            </a:r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– 3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77800" y="63500"/>
            <a:ext cx="8585200" cy="6565900"/>
            <a:chOff x="112" y="40"/>
            <a:chExt cx="5408" cy="4136"/>
          </a:xfrm>
        </p:grpSpPr>
        <p:grpSp>
          <p:nvGrpSpPr>
            <p:cNvPr id="15413" name="Group 53"/>
            <p:cNvGrpSpPr>
              <a:grpSpLocks/>
            </p:cNvGrpSpPr>
            <p:nvPr/>
          </p:nvGrpSpPr>
          <p:grpSpPr bwMode="auto">
            <a:xfrm>
              <a:off x="1728" y="40"/>
              <a:ext cx="2496" cy="2080"/>
              <a:chOff x="1728" y="40"/>
              <a:chExt cx="2496" cy="2080"/>
            </a:xfrm>
          </p:grpSpPr>
          <p:sp>
            <p:nvSpPr>
              <p:cNvPr id="15418" name="Freeform 54"/>
              <p:cNvSpPr>
                <a:spLocks/>
              </p:cNvSpPr>
              <p:nvPr/>
            </p:nvSpPr>
            <p:spPr bwMode="auto">
              <a:xfrm>
                <a:off x="3152" y="40"/>
                <a:ext cx="1072" cy="2080"/>
              </a:xfrm>
              <a:custGeom>
                <a:avLst/>
                <a:gdLst>
                  <a:gd name="T0" fmla="*/ 0 w 1072"/>
                  <a:gd name="T1" fmla="*/ 0 h 2080"/>
                  <a:gd name="T2" fmla="*/ 48 w 1072"/>
                  <a:gd name="T3" fmla="*/ 816 h 2080"/>
                  <a:gd name="T4" fmla="*/ 176 w 1072"/>
                  <a:gd name="T5" fmla="*/ 1648 h 2080"/>
                  <a:gd name="T6" fmla="*/ 368 w 1072"/>
                  <a:gd name="T7" fmla="*/ 1936 h 2080"/>
                  <a:gd name="T8" fmla="*/ 640 w 1072"/>
                  <a:gd name="T9" fmla="*/ 2048 h 2080"/>
                  <a:gd name="T10" fmla="*/ 1072 w 1072"/>
                  <a:gd name="T11" fmla="*/ 2080 h 20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2"/>
                  <a:gd name="T19" fmla="*/ 0 h 2080"/>
                  <a:gd name="T20" fmla="*/ 1072 w 1072"/>
                  <a:gd name="T21" fmla="*/ 2080 h 20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2" h="2080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3" y="1461"/>
                      <a:pt x="176" y="1648"/>
                    </a:cubicBezTo>
                    <a:cubicBezTo>
                      <a:pt x="229" y="1835"/>
                      <a:pt x="291" y="1869"/>
                      <a:pt x="368" y="1936"/>
                    </a:cubicBezTo>
                    <a:cubicBezTo>
                      <a:pt x="445" y="2003"/>
                      <a:pt x="523" y="2024"/>
                      <a:pt x="640" y="2048"/>
                    </a:cubicBezTo>
                    <a:cubicBezTo>
                      <a:pt x="757" y="2072"/>
                      <a:pt x="982" y="2073"/>
                      <a:pt x="1072" y="208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19" name="Freeform 55"/>
              <p:cNvSpPr>
                <a:spLocks/>
              </p:cNvSpPr>
              <p:nvPr/>
            </p:nvSpPr>
            <p:spPr bwMode="auto">
              <a:xfrm flipH="1">
                <a:off x="1728" y="48"/>
                <a:ext cx="880" cy="2072"/>
              </a:xfrm>
              <a:custGeom>
                <a:avLst/>
                <a:gdLst>
                  <a:gd name="T0" fmla="*/ 0 w 880"/>
                  <a:gd name="T1" fmla="*/ 0 h 2072"/>
                  <a:gd name="T2" fmla="*/ 48 w 880"/>
                  <a:gd name="T3" fmla="*/ 816 h 2072"/>
                  <a:gd name="T4" fmla="*/ 176 w 880"/>
                  <a:gd name="T5" fmla="*/ 1648 h 2072"/>
                  <a:gd name="T6" fmla="*/ 352 w 880"/>
                  <a:gd name="T7" fmla="*/ 1928 h 2072"/>
                  <a:gd name="T8" fmla="*/ 608 w 880"/>
                  <a:gd name="T9" fmla="*/ 2032 h 2072"/>
                  <a:gd name="T10" fmla="*/ 880 w 880"/>
                  <a:gd name="T11" fmla="*/ 2072 h 20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80"/>
                  <a:gd name="T19" fmla="*/ 0 h 2072"/>
                  <a:gd name="T20" fmla="*/ 880 w 880"/>
                  <a:gd name="T21" fmla="*/ 2072 h 207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80" h="2072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5" y="1463"/>
                      <a:pt x="176" y="1648"/>
                    </a:cubicBezTo>
                    <a:cubicBezTo>
                      <a:pt x="227" y="1833"/>
                      <a:pt x="280" y="1864"/>
                      <a:pt x="352" y="1928"/>
                    </a:cubicBezTo>
                    <a:cubicBezTo>
                      <a:pt x="424" y="1992"/>
                      <a:pt x="520" y="2008"/>
                      <a:pt x="608" y="2032"/>
                    </a:cubicBezTo>
                    <a:cubicBezTo>
                      <a:pt x="696" y="2056"/>
                      <a:pt x="823" y="2064"/>
                      <a:pt x="880" y="2072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414" name="Oval 56"/>
            <p:cNvSpPr>
              <a:spLocks noChangeArrowheads="1"/>
            </p:cNvSpPr>
            <p:nvPr/>
          </p:nvSpPr>
          <p:spPr bwMode="auto">
            <a:xfrm>
              <a:off x="3291" y="1657"/>
              <a:ext cx="88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5" name="Oval 57"/>
            <p:cNvSpPr>
              <a:spLocks noChangeArrowheads="1"/>
            </p:cNvSpPr>
            <p:nvPr/>
          </p:nvSpPr>
          <p:spPr bwMode="auto">
            <a:xfrm>
              <a:off x="2377" y="1661"/>
              <a:ext cx="95" cy="88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6" name="Freeform 58"/>
            <p:cNvSpPr>
              <a:spLocks/>
            </p:cNvSpPr>
            <p:nvPr/>
          </p:nvSpPr>
          <p:spPr bwMode="auto">
            <a:xfrm>
              <a:off x="112" y="2160"/>
              <a:ext cx="5408" cy="1"/>
            </a:xfrm>
            <a:custGeom>
              <a:avLst/>
              <a:gdLst>
                <a:gd name="T0" fmla="*/ 5408 w 5408"/>
                <a:gd name="T1" fmla="*/ 0 h 1"/>
                <a:gd name="T2" fmla="*/ 0 w 5408"/>
                <a:gd name="T3" fmla="*/ 0 h 1"/>
                <a:gd name="T4" fmla="*/ 0 60000 65536"/>
                <a:gd name="T5" fmla="*/ 0 60000 65536"/>
                <a:gd name="T6" fmla="*/ 0 w 5408"/>
                <a:gd name="T7" fmla="*/ 0 h 1"/>
                <a:gd name="T8" fmla="*/ 5408 w 540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8" h="1">
                  <a:moveTo>
                    <a:pt x="5408" y="0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17" name="Freeform 59"/>
            <p:cNvSpPr>
              <a:spLocks/>
            </p:cNvSpPr>
            <p:nvPr/>
          </p:nvSpPr>
          <p:spPr bwMode="auto">
            <a:xfrm>
              <a:off x="2880" y="112"/>
              <a:ext cx="1" cy="4064"/>
            </a:xfrm>
            <a:custGeom>
              <a:avLst/>
              <a:gdLst>
                <a:gd name="T0" fmla="*/ 0 w 1"/>
                <a:gd name="T1" fmla="*/ 0 h 4064"/>
                <a:gd name="T2" fmla="*/ 0 w 1"/>
                <a:gd name="T3" fmla="*/ 4064 h 4064"/>
                <a:gd name="T4" fmla="*/ 0 60000 65536"/>
                <a:gd name="T5" fmla="*/ 0 60000 65536"/>
                <a:gd name="T6" fmla="*/ 0 w 1"/>
                <a:gd name="T7" fmla="*/ 0 h 4064"/>
                <a:gd name="T8" fmla="*/ 1 w 1"/>
                <a:gd name="T9" fmla="*/ 4064 h 4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064">
                  <a:moveTo>
                    <a:pt x="0" y="0"/>
                  </a:moveTo>
                  <a:lnTo>
                    <a:pt x="0" y="4064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2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942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96296E-6 L -0.08056 0.000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55 0.00093 L -0.08055 0.31204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3" grpId="0"/>
      <p:bldP spid="21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4906963" y="2000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5105400" y="990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</a:rPr>
              <a:t>у =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</a:rPr>
              <a:t>х</a:t>
            </a:r>
            <a:r>
              <a:rPr lang="ru-RU" b="1" i="1" baseline="30000" dirty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</a:rPr>
              <a:t>3</a:t>
            </a:r>
            <a:endParaRPr lang="ru-RU" b="1" i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77800" y="-165100"/>
            <a:ext cx="8585200" cy="7188200"/>
            <a:chOff x="112" y="-104"/>
            <a:chExt cx="5408" cy="4528"/>
          </a:xfrm>
        </p:grpSpPr>
        <p:grpSp>
          <p:nvGrpSpPr>
            <p:cNvPr id="16437" name="Group 52"/>
            <p:cNvGrpSpPr>
              <a:grpSpLocks/>
            </p:cNvGrpSpPr>
            <p:nvPr/>
          </p:nvGrpSpPr>
          <p:grpSpPr bwMode="auto">
            <a:xfrm>
              <a:off x="1440" y="-104"/>
              <a:ext cx="2880" cy="4528"/>
              <a:chOff x="1440" y="-104"/>
              <a:chExt cx="2880" cy="4528"/>
            </a:xfrm>
          </p:grpSpPr>
          <p:sp>
            <p:nvSpPr>
              <p:cNvPr id="16443" name="Freeform 53"/>
              <p:cNvSpPr>
                <a:spLocks/>
              </p:cNvSpPr>
              <p:nvPr/>
            </p:nvSpPr>
            <p:spPr bwMode="auto">
              <a:xfrm>
                <a:off x="3104" y="-104"/>
                <a:ext cx="1216" cy="2216"/>
              </a:xfrm>
              <a:custGeom>
                <a:avLst/>
                <a:gdLst>
                  <a:gd name="T0" fmla="*/ 1216 w 1216"/>
                  <a:gd name="T1" fmla="*/ 2216 h 2216"/>
                  <a:gd name="T2" fmla="*/ 688 w 1216"/>
                  <a:gd name="T3" fmla="*/ 2160 h 2216"/>
                  <a:gd name="T4" fmla="*/ 368 w 1216"/>
                  <a:gd name="T5" fmla="*/ 2032 h 2216"/>
                  <a:gd name="T6" fmla="*/ 208 w 1216"/>
                  <a:gd name="T7" fmla="*/ 1784 h 2216"/>
                  <a:gd name="T8" fmla="*/ 112 w 1216"/>
                  <a:gd name="T9" fmla="*/ 1472 h 2216"/>
                  <a:gd name="T10" fmla="*/ 32 w 1216"/>
                  <a:gd name="T11" fmla="*/ 656 h 2216"/>
                  <a:gd name="T12" fmla="*/ 0 w 1216"/>
                  <a:gd name="T13" fmla="*/ 0 h 2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6"/>
                  <a:gd name="T22" fmla="*/ 0 h 2216"/>
                  <a:gd name="T23" fmla="*/ 1216 w 1216"/>
                  <a:gd name="T24" fmla="*/ 2216 h 2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6" h="2216">
                    <a:moveTo>
                      <a:pt x="1216" y="2216"/>
                    </a:moveTo>
                    <a:cubicBezTo>
                      <a:pt x="1128" y="2207"/>
                      <a:pt x="829" y="2191"/>
                      <a:pt x="688" y="2160"/>
                    </a:cubicBezTo>
                    <a:cubicBezTo>
                      <a:pt x="547" y="2129"/>
                      <a:pt x="448" y="2095"/>
                      <a:pt x="368" y="2032"/>
                    </a:cubicBezTo>
                    <a:cubicBezTo>
                      <a:pt x="288" y="1969"/>
                      <a:pt x="251" y="1877"/>
                      <a:pt x="208" y="1784"/>
                    </a:cubicBezTo>
                    <a:cubicBezTo>
                      <a:pt x="165" y="1691"/>
                      <a:pt x="141" y="1660"/>
                      <a:pt x="112" y="1472"/>
                    </a:cubicBezTo>
                    <a:cubicBezTo>
                      <a:pt x="83" y="1284"/>
                      <a:pt x="51" y="901"/>
                      <a:pt x="32" y="656"/>
                    </a:cubicBezTo>
                    <a:cubicBezTo>
                      <a:pt x="13" y="411"/>
                      <a:pt x="7" y="137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44" name="Freeform 54"/>
              <p:cNvSpPr>
                <a:spLocks/>
              </p:cNvSpPr>
              <p:nvPr/>
            </p:nvSpPr>
            <p:spPr bwMode="auto">
              <a:xfrm flipH="1" flipV="1">
                <a:off x="1440" y="2208"/>
                <a:ext cx="1216" cy="2216"/>
              </a:xfrm>
              <a:custGeom>
                <a:avLst/>
                <a:gdLst>
                  <a:gd name="T0" fmla="*/ 1216 w 1216"/>
                  <a:gd name="T1" fmla="*/ 2216 h 2216"/>
                  <a:gd name="T2" fmla="*/ 688 w 1216"/>
                  <a:gd name="T3" fmla="*/ 2160 h 2216"/>
                  <a:gd name="T4" fmla="*/ 368 w 1216"/>
                  <a:gd name="T5" fmla="*/ 2032 h 2216"/>
                  <a:gd name="T6" fmla="*/ 208 w 1216"/>
                  <a:gd name="T7" fmla="*/ 1784 h 2216"/>
                  <a:gd name="T8" fmla="*/ 112 w 1216"/>
                  <a:gd name="T9" fmla="*/ 1472 h 2216"/>
                  <a:gd name="T10" fmla="*/ 32 w 1216"/>
                  <a:gd name="T11" fmla="*/ 656 h 2216"/>
                  <a:gd name="T12" fmla="*/ 0 w 1216"/>
                  <a:gd name="T13" fmla="*/ 0 h 2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6"/>
                  <a:gd name="T22" fmla="*/ 0 h 2216"/>
                  <a:gd name="T23" fmla="*/ 1216 w 1216"/>
                  <a:gd name="T24" fmla="*/ 2216 h 2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6" h="2216">
                    <a:moveTo>
                      <a:pt x="1216" y="2216"/>
                    </a:moveTo>
                    <a:cubicBezTo>
                      <a:pt x="1128" y="2207"/>
                      <a:pt x="829" y="2191"/>
                      <a:pt x="688" y="2160"/>
                    </a:cubicBezTo>
                    <a:cubicBezTo>
                      <a:pt x="547" y="2129"/>
                      <a:pt x="448" y="2095"/>
                      <a:pt x="368" y="2032"/>
                    </a:cubicBezTo>
                    <a:cubicBezTo>
                      <a:pt x="288" y="1969"/>
                      <a:pt x="251" y="1877"/>
                      <a:pt x="208" y="1784"/>
                    </a:cubicBezTo>
                    <a:cubicBezTo>
                      <a:pt x="165" y="1691"/>
                      <a:pt x="141" y="1660"/>
                      <a:pt x="112" y="1472"/>
                    </a:cubicBezTo>
                    <a:cubicBezTo>
                      <a:pt x="83" y="1284"/>
                      <a:pt x="51" y="901"/>
                      <a:pt x="32" y="656"/>
                    </a:cubicBezTo>
                    <a:cubicBezTo>
                      <a:pt x="13" y="411"/>
                      <a:pt x="7" y="137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438" name="Group 55"/>
            <p:cNvGrpSpPr>
              <a:grpSpLocks/>
            </p:cNvGrpSpPr>
            <p:nvPr/>
          </p:nvGrpSpPr>
          <p:grpSpPr bwMode="auto">
            <a:xfrm>
              <a:off x="112" y="112"/>
              <a:ext cx="5408" cy="4064"/>
              <a:chOff x="112" y="112"/>
              <a:chExt cx="5408" cy="4064"/>
            </a:xfrm>
          </p:grpSpPr>
          <p:sp>
            <p:nvSpPr>
              <p:cNvPr id="16439" name="Oval 56"/>
              <p:cNvSpPr>
                <a:spLocks noChangeArrowheads="1"/>
              </p:cNvSpPr>
              <p:nvPr/>
            </p:nvSpPr>
            <p:spPr bwMode="auto">
              <a:xfrm>
                <a:off x="2378" y="2565"/>
                <a:ext cx="95" cy="88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40" name="Oval 57"/>
              <p:cNvSpPr>
                <a:spLocks noChangeArrowheads="1"/>
              </p:cNvSpPr>
              <p:nvPr/>
            </p:nvSpPr>
            <p:spPr bwMode="auto">
              <a:xfrm>
                <a:off x="3274" y="1657"/>
                <a:ext cx="88" cy="96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41" name="Freeform 58"/>
              <p:cNvSpPr>
                <a:spLocks/>
              </p:cNvSpPr>
              <p:nvPr/>
            </p:nvSpPr>
            <p:spPr bwMode="auto">
              <a:xfrm>
                <a:off x="112" y="2160"/>
                <a:ext cx="5408" cy="1"/>
              </a:xfrm>
              <a:custGeom>
                <a:avLst/>
                <a:gdLst>
                  <a:gd name="T0" fmla="*/ 5408 w 5408"/>
                  <a:gd name="T1" fmla="*/ 0 h 1"/>
                  <a:gd name="T2" fmla="*/ 0 w 5408"/>
                  <a:gd name="T3" fmla="*/ 0 h 1"/>
                  <a:gd name="T4" fmla="*/ 0 60000 65536"/>
                  <a:gd name="T5" fmla="*/ 0 60000 65536"/>
                  <a:gd name="T6" fmla="*/ 0 w 5408"/>
                  <a:gd name="T7" fmla="*/ 0 h 1"/>
                  <a:gd name="T8" fmla="*/ 5408 w 540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8" h="1">
                    <a:moveTo>
                      <a:pt x="5408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42" name="Freeform 59"/>
              <p:cNvSpPr>
                <a:spLocks/>
              </p:cNvSpPr>
              <p:nvPr/>
            </p:nvSpPr>
            <p:spPr bwMode="auto">
              <a:xfrm>
                <a:off x="2880" y="112"/>
                <a:ext cx="1" cy="4064"/>
              </a:xfrm>
              <a:custGeom>
                <a:avLst/>
                <a:gdLst>
                  <a:gd name="T0" fmla="*/ 0 w 1"/>
                  <a:gd name="T1" fmla="*/ 0 h 4064"/>
                  <a:gd name="T2" fmla="*/ 0 w 1"/>
                  <a:gd name="T3" fmla="*/ 4064 h 4064"/>
                  <a:gd name="T4" fmla="*/ 0 60000 65536"/>
                  <a:gd name="T5" fmla="*/ 0 60000 65536"/>
                  <a:gd name="T6" fmla="*/ 0 w 1"/>
                  <a:gd name="T7" fmla="*/ 0 h 4064"/>
                  <a:gd name="T8" fmla="*/ 1 w 1"/>
                  <a:gd name="T9" fmla="*/ 4064 h 40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064">
                    <a:moveTo>
                      <a:pt x="0" y="0"/>
                    </a:moveTo>
                    <a:lnTo>
                      <a:pt x="0" y="4064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2588" name="Text Box 60"/>
          <p:cNvSpPr txBox="1">
            <a:spLocks noChangeArrowheads="1"/>
          </p:cNvSpPr>
          <p:nvPr/>
        </p:nvSpPr>
        <p:spPr bwMode="auto">
          <a:xfrm>
            <a:off x="6256338" y="42222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(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</a:t>
            </a:r>
            <a:r>
              <a:rPr lang="ru-RU" b="1" i="1" dirty="0">
                <a:solidFill>
                  <a:srgbClr val="FF0000"/>
                </a:solidFill>
                <a:latin typeface="Arial" charset="0"/>
              </a:rPr>
              <a:t> –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2)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–3</a:t>
            </a:r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– 1</a:t>
            </a: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3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016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3469E-6 L 0.15833 2.53469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3 2.53469E-6 L 0.15833 0.09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8" grpId="0"/>
      <p:bldP spid="225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Определение</a:t>
            </a:r>
            <a:endParaRPr lang="es-E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556792"/>
                <a:ext cx="8013328" cy="288046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i="1" dirty="0" smtClean="0">
                    <a:solidFill>
                      <a:schemeClr val="bg1"/>
                    </a:solidFill>
                  </a:rPr>
                  <a:t>Степенной функцией с отрицательным целым показателем </a:t>
                </a:r>
                <a:r>
                  <a:rPr lang="ru-RU" dirty="0" smtClean="0"/>
                  <a:t>называются функции вида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dirty="0" smtClean="0"/>
                  <a:t>, 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где </a:t>
                </a:r>
                <a:r>
                  <a:rPr lang="en-US" i="1" dirty="0" smtClean="0">
                    <a:latin typeface="Cambria" pitchFamily="18" charset="0"/>
                  </a:rPr>
                  <a:t>n</a:t>
                </a:r>
                <a:r>
                  <a:rPr lang="ru-RU" dirty="0" smtClean="0">
                    <a:latin typeface="Cambria" pitchFamily="18" charset="0"/>
                  </a:rPr>
                  <a:t> </a:t>
                </a:r>
                <a:r>
                  <a:rPr lang="ru-RU" dirty="0"/>
                  <a:t>– </a:t>
                </a:r>
                <a:r>
                  <a:rPr lang="ru-RU" dirty="0" smtClean="0"/>
                  <a:t>натуральное число.</a:t>
                </a:r>
                <a:endParaRPr lang="es-ES" dirty="0"/>
              </a:p>
            </p:txBody>
          </p:sp>
        </mc:Choice>
        <mc:Fallback xmlns="">
          <p:sp>
            <p:nvSpPr>
              <p:cNvPr id="542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556792"/>
                <a:ext cx="8013328" cy="2880469"/>
              </a:xfrm>
              <a:blipFill rotWithShape="1">
                <a:blip r:embed="rId2"/>
                <a:stretch>
                  <a:fillRect l="-1901" t="-2748" b="-14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Вспомним свойство</a:t>
            </a:r>
            <a:endParaRPr lang="es-ES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653980" y="1285495"/>
                <a:ext cx="3552768" cy="14259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ru-RU" sz="60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6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6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6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6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6600" dirty="0" smtClean="0"/>
                  <a:t> </a:t>
                </a:r>
                <a:r>
                  <a:rPr lang="ru-RU" sz="6600" dirty="0" smtClean="0">
                    <a:solidFill>
                      <a:schemeClr val="bg1"/>
                    </a:solidFill>
                  </a:rPr>
                  <a:t>,</a:t>
                </a:r>
                <a:endParaRPr lang="ru-RU" sz="6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980" y="1285495"/>
                <a:ext cx="3552768" cy="1425968"/>
              </a:xfrm>
              <a:prstGeom prst="rect">
                <a:avLst/>
              </a:prstGeom>
              <a:blipFill rotWithShape="1">
                <a:blip r:embed="rId2"/>
                <a:stretch>
                  <a:fillRect t="-6838" r="-11321" b="-17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 bwMode="auto">
              <a:xfrm>
                <a:off x="755576" y="2972177"/>
                <a:ext cx="7848872" cy="15369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/>
                <a:r>
                  <a:rPr lang="ru-RU" sz="3200" dirty="0" smtClean="0">
                    <a:solidFill>
                      <a:schemeClr val="tx1"/>
                    </a:solidFill>
                  </a:rPr>
                  <a:t>поэтому вместо записи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 </a:t>
                </a:r>
                <a:r>
                  <a:rPr lang="ru-RU" sz="3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sz="36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ru-RU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sz="36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l"/>
                <a:r>
                  <a:rPr lang="ru-RU" sz="3200" dirty="0" smtClean="0">
                    <a:solidFill>
                      <a:schemeClr val="tx1"/>
                    </a:solidFill>
                  </a:rPr>
                  <a:t>можно использовать запись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ru-RU" sz="36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endParaRPr lang="es-E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2972177"/>
                <a:ext cx="7848872" cy="1536943"/>
              </a:xfrm>
              <a:prstGeom prst="rect">
                <a:avLst/>
              </a:prstGeom>
              <a:blipFill rotWithShape="1">
                <a:blip r:embed="rId3"/>
                <a:stretch>
                  <a:fillRect l="-2020" b="-39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0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 1</a:t>
                </a:r>
                <a:r>
                  <a:rPr lang="ru-RU" sz="4000" dirty="0" smtClean="0"/>
                  <a:t>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1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5085184"/>
            <a:ext cx="6984776" cy="1008112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 smtClean="0"/>
              <a:t>Мы имеем обратную пропорциональность, графиком которой является гипербола.</a:t>
            </a:r>
            <a:endParaRPr lang="ru-RU" sz="2600" dirty="0"/>
          </a:p>
        </p:txBody>
      </p: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2843808" y="1455068"/>
            <a:ext cx="3246438" cy="3429000"/>
            <a:chOff x="3705" y="1968"/>
            <a:chExt cx="2045" cy="2160"/>
          </a:xfrm>
        </p:grpSpPr>
        <p:grpSp>
          <p:nvGrpSpPr>
            <p:cNvPr id="19" name="Group 67"/>
            <p:cNvGrpSpPr>
              <a:grpSpLocks/>
            </p:cNvGrpSpPr>
            <p:nvPr/>
          </p:nvGrpSpPr>
          <p:grpSpPr bwMode="auto">
            <a:xfrm rot="5400000">
              <a:off x="3768" y="2288"/>
              <a:ext cx="1800" cy="1880"/>
              <a:chOff x="3768" y="2232"/>
              <a:chExt cx="1800" cy="1880"/>
            </a:xfrm>
          </p:grpSpPr>
          <p:sp>
            <p:nvSpPr>
              <p:cNvPr id="26" name="Freeform 31"/>
              <p:cNvSpPr>
                <a:spLocks/>
              </p:cNvSpPr>
              <p:nvPr/>
            </p:nvSpPr>
            <p:spPr bwMode="auto">
              <a:xfrm>
                <a:off x="3768" y="2232"/>
                <a:ext cx="792" cy="888"/>
              </a:xfrm>
              <a:custGeom>
                <a:avLst/>
                <a:gdLst>
                  <a:gd name="T0" fmla="*/ 0 w 792"/>
                  <a:gd name="T1" fmla="*/ 888 h 888"/>
                  <a:gd name="T2" fmla="*/ 640 w 792"/>
                  <a:gd name="T3" fmla="*/ 712 h 888"/>
                  <a:gd name="T4" fmla="*/ 792 w 792"/>
                  <a:gd name="T5" fmla="*/ 0 h 888"/>
                  <a:gd name="T6" fmla="*/ 0 60000 65536"/>
                  <a:gd name="T7" fmla="*/ 0 60000 65536"/>
                  <a:gd name="T8" fmla="*/ 0 60000 65536"/>
                  <a:gd name="T9" fmla="*/ 0 w 792"/>
                  <a:gd name="T10" fmla="*/ 0 h 888"/>
                  <a:gd name="T11" fmla="*/ 792 w 792"/>
                  <a:gd name="T12" fmla="*/ 888 h 8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92" h="888">
                    <a:moveTo>
                      <a:pt x="0" y="888"/>
                    </a:moveTo>
                    <a:cubicBezTo>
                      <a:pt x="107" y="861"/>
                      <a:pt x="508" y="860"/>
                      <a:pt x="640" y="712"/>
                    </a:cubicBezTo>
                    <a:cubicBezTo>
                      <a:pt x="772" y="564"/>
                      <a:pt x="760" y="148"/>
                      <a:pt x="792" y="0"/>
                    </a:cubicBez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32"/>
              <p:cNvSpPr>
                <a:spLocks/>
              </p:cNvSpPr>
              <p:nvPr/>
            </p:nvSpPr>
            <p:spPr bwMode="auto">
              <a:xfrm flipH="1" flipV="1">
                <a:off x="4752" y="3264"/>
                <a:ext cx="816" cy="848"/>
              </a:xfrm>
              <a:custGeom>
                <a:avLst/>
                <a:gdLst>
                  <a:gd name="T0" fmla="*/ 0 w 816"/>
                  <a:gd name="T1" fmla="*/ 816 h 848"/>
                  <a:gd name="T2" fmla="*/ 664 w 816"/>
                  <a:gd name="T3" fmla="*/ 712 h 848"/>
                  <a:gd name="T4" fmla="*/ 816 w 816"/>
                  <a:gd name="T5" fmla="*/ 0 h 848"/>
                  <a:gd name="T6" fmla="*/ 0 60000 65536"/>
                  <a:gd name="T7" fmla="*/ 0 60000 65536"/>
                  <a:gd name="T8" fmla="*/ 0 60000 65536"/>
                  <a:gd name="T9" fmla="*/ 0 w 816"/>
                  <a:gd name="T10" fmla="*/ 0 h 848"/>
                  <a:gd name="T11" fmla="*/ 816 w 816"/>
                  <a:gd name="T12" fmla="*/ 848 h 8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16" h="848">
                    <a:moveTo>
                      <a:pt x="0" y="816"/>
                    </a:moveTo>
                    <a:cubicBezTo>
                      <a:pt x="111" y="799"/>
                      <a:pt x="528" y="848"/>
                      <a:pt x="664" y="712"/>
                    </a:cubicBezTo>
                    <a:cubicBezTo>
                      <a:pt x="800" y="576"/>
                      <a:pt x="784" y="148"/>
                      <a:pt x="816" y="0"/>
                    </a:cubicBez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20" name="Object 34"/>
            <p:cNvGraphicFramePr>
              <a:graphicFrameLocks noChangeAspect="1"/>
            </p:cNvGraphicFramePr>
            <p:nvPr/>
          </p:nvGraphicFramePr>
          <p:xfrm>
            <a:off x="4896" y="1968"/>
            <a:ext cx="724" cy="7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Формула" r:id="rId4" imgW="380880" imgH="393480" progId="Equation.3">
                    <p:embed/>
                  </p:oleObj>
                </mc:Choice>
                <mc:Fallback>
                  <p:oleObj name="Формула" r:id="rId4" imgW="3808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1968"/>
                          <a:ext cx="724" cy="7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Freeform 50"/>
            <p:cNvSpPr>
              <a:spLocks/>
            </p:cNvSpPr>
            <p:nvPr/>
          </p:nvSpPr>
          <p:spPr bwMode="auto">
            <a:xfrm>
              <a:off x="3705" y="3216"/>
              <a:ext cx="1952" cy="16"/>
            </a:xfrm>
            <a:custGeom>
              <a:avLst/>
              <a:gdLst>
                <a:gd name="T0" fmla="*/ 0 w 1952"/>
                <a:gd name="T1" fmla="*/ 16 h 16"/>
                <a:gd name="T2" fmla="*/ 1952 w 1952"/>
                <a:gd name="T3" fmla="*/ 0 h 16"/>
                <a:gd name="T4" fmla="*/ 0 60000 65536"/>
                <a:gd name="T5" fmla="*/ 0 60000 65536"/>
                <a:gd name="T6" fmla="*/ 0 w 1952"/>
                <a:gd name="T7" fmla="*/ 0 h 16"/>
                <a:gd name="T8" fmla="*/ 1952 w 1952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52" h="16">
                  <a:moveTo>
                    <a:pt x="0" y="16"/>
                  </a:moveTo>
                  <a:lnTo>
                    <a:pt x="195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51"/>
            <p:cNvSpPr>
              <a:spLocks/>
            </p:cNvSpPr>
            <p:nvPr/>
          </p:nvSpPr>
          <p:spPr bwMode="auto">
            <a:xfrm>
              <a:off x="4625" y="2176"/>
              <a:ext cx="32" cy="1904"/>
            </a:xfrm>
            <a:custGeom>
              <a:avLst/>
              <a:gdLst>
                <a:gd name="T0" fmla="*/ 32 w 32"/>
                <a:gd name="T1" fmla="*/ 1904 h 1904"/>
                <a:gd name="T2" fmla="*/ 0 w 32"/>
                <a:gd name="T3" fmla="*/ 0 h 1904"/>
                <a:gd name="T4" fmla="*/ 0 60000 65536"/>
                <a:gd name="T5" fmla="*/ 0 60000 65536"/>
                <a:gd name="T6" fmla="*/ 0 w 32"/>
                <a:gd name="T7" fmla="*/ 0 h 1904"/>
                <a:gd name="T8" fmla="*/ 32 w 32"/>
                <a:gd name="T9" fmla="*/ 1904 h 19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" h="1904">
                  <a:moveTo>
                    <a:pt x="32" y="1904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Text Box 52"/>
            <p:cNvSpPr txBox="1">
              <a:spLocks noChangeArrowheads="1"/>
            </p:cNvSpPr>
            <p:nvPr/>
          </p:nvSpPr>
          <p:spPr bwMode="auto">
            <a:xfrm>
              <a:off x="5537" y="3200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i="1" dirty="0"/>
                <a:t>х</a:t>
              </a:r>
            </a:p>
          </p:txBody>
        </p:sp>
        <p:sp>
          <p:nvSpPr>
            <p:cNvPr id="24" name="Text Box 53"/>
            <p:cNvSpPr txBox="1">
              <a:spLocks noChangeArrowheads="1"/>
            </p:cNvSpPr>
            <p:nvPr/>
          </p:nvSpPr>
          <p:spPr bwMode="auto">
            <a:xfrm>
              <a:off x="4385" y="2000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2400" i="1" dirty="0"/>
                <a:t>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042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Freeform 3"/>
          <p:cNvSpPr>
            <a:spLocks/>
          </p:cNvSpPr>
          <p:nvPr/>
        </p:nvSpPr>
        <p:spPr bwMode="auto">
          <a:xfrm>
            <a:off x="171450" y="1155700"/>
            <a:ext cx="3175" cy="5035550"/>
          </a:xfrm>
          <a:custGeom>
            <a:avLst/>
            <a:gdLst>
              <a:gd name="T0" fmla="*/ 0 w 2"/>
              <a:gd name="T1" fmla="*/ 0 h 3172"/>
              <a:gd name="T2" fmla="*/ 2147483647 w 2"/>
              <a:gd name="T3" fmla="*/ 2147483647 h 3172"/>
              <a:gd name="T4" fmla="*/ 0 60000 65536"/>
              <a:gd name="T5" fmla="*/ 0 60000 65536"/>
              <a:gd name="T6" fmla="*/ 0 w 2"/>
              <a:gd name="T7" fmla="*/ 0 h 3172"/>
              <a:gd name="T8" fmla="*/ 2 w 2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172">
                <a:moveTo>
                  <a:pt x="0" y="0"/>
                </a:moveTo>
                <a:lnTo>
                  <a:pt x="2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Freeform 4"/>
          <p:cNvSpPr>
            <a:spLocks/>
          </p:cNvSpPr>
          <p:nvPr/>
        </p:nvSpPr>
        <p:spPr bwMode="auto">
          <a:xfrm>
            <a:off x="247650" y="3114675"/>
            <a:ext cx="4857750" cy="3175"/>
          </a:xfrm>
          <a:custGeom>
            <a:avLst/>
            <a:gdLst>
              <a:gd name="T0" fmla="*/ 0 w 3060"/>
              <a:gd name="T1" fmla="*/ 0 h 2"/>
              <a:gd name="T2" fmla="*/ 2147483647 w 3060"/>
              <a:gd name="T3" fmla="*/ 2147483647 h 2"/>
              <a:gd name="T4" fmla="*/ 0 60000 65536"/>
              <a:gd name="T5" fmla="*/ 0 60000 65536"/>
              <a:gd name="T6" fmla="*/ 0 w 3060"/>
              <a:gd name="T7" fmla="*/ 0 h 2"/>
              <a:gd name="T8" fmla="*/ 3060 w 3060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60" h="2">
                <a:moveTo>
                  <a:pt x="0" y="0"/>
                </a:moveTo>
                <a:lnTo>
                  <a:pt x="3060" y="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Freeform 5"/>
          <p:cNvSpPr>
            <a:spLocks/>
          </p:cNvSpPr>
          <p:nvPr/>
        </p:nvSpPr>
        <p:spPr bwMode="auto">
          <a:xfrm>
            <a:off x="190500" y="5911850"/>
            <a:ext cx="4902200" cy="1588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Freeform 6"/>
          <p:cNvSpPr>
            <a:spLocks/>
          </p:cNvSpPr>
          <p:nvPr/>
        </p:nvSpPr>
        <p:spPr bwMode="auto">
          <a:xfrm>
            <a:off x="174625" y="5632450"/>
            <a:ext cx="4911725" cy="3175"/>
          </a:xfrm>
          <a:custGeom>
            <a:avLst/>
            <a:gdLst>
              <a:gd name="T0" fmla="*/ 0 w 3094"/>
              <a:gd name="T1" fmla="*/ 2147483647 h 2"/>
              <a:gd name="T2" fmla="*/ 2147483647 w 3094"/>
              <a:gd name="T3" fmla="*/ 0 h 2"/>
              <a:gd name="T4" fmla="*/ 0 60000 65536"/>
              <a:gd name="T5" fmla="*/ 0 60000 65536"/>
              <a:gd name="T6" fmla="*/ 0 w 3094"/>
              <a:gd name="T7" fmla="*/ 0 h 2"/>
              <a:gd name="T8" fmla="*/ 3094 w 309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4" h="2">
                <a:moveTo>
                  <a:pt x="0" y="2"/>
                </a:moveTo>
                <a:lnTo>
                  <a:pt x="309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Line 7"/>
          <p:cNvSpPr>
            <a:spLocks noChangeShapeType="1"/>
          </p:cNvSpPr>
          <p:nvPr/>
        </p:nvSpPr>
        <p:spPr bwMode="auto">
          <a:xfrm>
            <a:off x="174625" y="5348288"/>
            <a:ext cx="4968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4" name="Freeform 8"/>
          <p:cNvSpPr>
            <a:spLocks/>
          </p:cNvSpPr>
          <p:nvPr/>
        </p:nvSpPr>
        <p:spPr bwMode="auto">
          <a:xfrm>
            <a:off x="177800" y="5073650"/>
            <a:ext cx="4914900" cy="1588"/>
          </a:xfrm>
          <a:custGeom>
            <a:avLst/>
            <a:gdLst>
              <a:gd name="T0" fmla="*/ 0 w 3096"/>
              <a:gd name="T1" fmla="*/ 0 h 1"/>
              <a:gd name="T2" fmla="*/ 2147483647 w 3096"/>
              <a:gd name="T3" fmla="*/ 0 h 1"/>
              <a:gd name="T4" fmla="*/ 0 60000 65536"/>
              <a:gd name="T5" fmla="*/ 0 60000 65536"/>
              <a:gd name="T6" fmla="*/ 0 w 3096"/>
              <a:gd name="T7" fmla="*/ 0 h 1"/>
              <a:gd name="T8" fmla="*/ 3096 w 30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6" h="1">
                <a:moveTo>
                  <a:pt x="0" y="0"/>
                </a:moveTo>
                <a:lnTo>
                  <a:pt x="309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5" name="Freeform 9"/>
          <p:cNvSpPr>
            <a:spLocks/>
          </p:cNvSpPr>
          <p:nvPr/>
        </p:nvSpPr>
        <p:spPr bwMode="auto">
          <a:xfrm>
            <a:off x="171450" y="4794250"/>
            <a:ext cx="4908550" cy="1588"/>
          </a:xfrm>
          <a:custGeom>
            <a:avLst/>
            <a:gdLst>
              <a:gd name="T0" fmla="*/ 0 w 3092"/>
              <a:gd name="T1" fmla="*/ 0 h 1"/>
              <a:gd name="T2" fmla="*/ 2147483647 w 3092"/>
              <a:gd name="T3" fmla="*/ 0 h 1"/>
              <a:gd name="T4" fmla="*/ 0 60000 65536"/>
              <a:gd name="T5" fmla="*/ 0 60000 65536"/>
              <a:gd name="T6" fmla="*/ 0 w 3092"/>
              <a:gd name="T7" fmla="*/ 0 h 1"/>
              <a:gd name="T8" fmla="*/ 3092 w 30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1">
                <a:moveTo>
                  <a:pt x="0" y="0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6" name="Freeform 10"/>
          <p:cNvSpPr>
            <a:spLocks/>
          </p:cNvSpPr>
          <p:nvPr/>
        </p:nvSpPr>
        <p:spPr bwMode="auto">
          <a:xfrm>
            <a:off x="165100" y="4508500"/>
            <a:ext cx="4921250" cy="6350"/>
          </a:xfrm>
          <a:custGeom>
            <a:avLst/>
            <a:gdLst>
              <a:gd name="T0" fmla="*/ 0 w 3100"/>
              <a:gd name="T1" fmla="*/ 2147483647 h 4"/>
              <a:gd name="T2" fmla="*/ 2147483647 w 3100"/>
              <a:gd name="T3" fmla="*/ 0 h 4"/>
              <a:gd name="T4" fmla="*/ 0 60000 65536"/>
              <a:gd name="T5" fmla="*/ 0 60000 65536"/>
              <a:gd name="T6" fmla="*/ 0 w 3100"/>
              <a:gd name="T7" fmla="*/ 0 h 4"/>
              <a:gd name="T8" fmla="*/ 3100 w 310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4">
                <a:moveTo>
                  <a:pt x="0" y="4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7" name="Freeform 11"/>
          <p:cNvSpPr>
            <a:spLocks/>
          </p:cNvSpPr>
          <p:nvPr/>
        </p:nvSpPr>
        <p:spPr bwMode="auto">
          <a:xfrm>
            <a:off x="165100" y="4229100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8" name="Freeform 12"/>
          <p:cNvSpPr>
            <a:spLocks/>
          </p:cNvSpPr>
          <p:nvPr/>
        </p:nvSpPr>
        <p:spPr bwMode="auto">
          <a:xfrm>
            <a:off x="152400" y="3949700"/>
            <a:ext cx="4946650" cy="6350"/>
          </a:xfrm>
          <a:custGeom>
            <a:avLst/>
            <a:gdLst>
              <a:gd name="T0" fmla="*/ 0 w 3116"/>
              <a:gd name="T1" fmla="*/ 0 h 4"/>
              <a:gd name="T2" fmla="*/ 2147483647 w 3116"/>
              <a:gd name="T3" fmla="*/ 2147483647 h 4"/>
              <a:gd name="T4" fmla="*/ 0 60000 65536"/>
              <a:gd name="T5" fmla="*/ 0 60000 65536"/>
              <a:gd name="T6" fmla="*/ 0 w 3116"/>
              <a:gd name="T7" fmla="*/ 0 h 4"/>
              <a:gd name="T8" fmla="*/ 3116 w 3116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6" h="4">
                <a:moveTo>
                  <a:pt x="0" y="0"/>
                </a:moveTo>
                <a:lnTo>
                  <a:pt x="3116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9" name="Freeform 13"/>
          <p:cNvSpPr>
            <a:spLocks/>
          </p:cNvSpPr>
          <p:nvPr/>
        </p:nvSpPr>
        <p:spPr bwMode="auto">
          <a:xfrm>
            <a:off x="247650" y="3397250"/>
            <a:ext cx="4845050" cy="6350"/>
          </a:xfrm>
          <a:custGeom>
            <a:avLst/>
            <a:gdLst>
              <a:gd name="T0" fmla="*/ 0 w 3052"/>
              <a:gd name="T1" fmla="*/ 2147483647 h 4"/>
              <a:gd name="T2" fmla="*/ 2147483647 w 3052"/>
              <a:gd name="T3" fmla="*/ 0 h 4"/>
              <a:gd name="T4" fmla="*/ 0 60000 65536"/>
              <a:gd name="T5" fmla="*/ 0 60000 65536"/>
              <a:gd name="T6" fmla="*/ 0 w 3052"/>
              <a:gd name="T7" fmla="*/ 0 h 4"/>
              <a:gd name="T8" fmla="*/ 3052 w 305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2" h="4">
                <a:moveTo>
                  <a:pt x="0" y="4"/>
                </a:moveTo>
                <a:lnTo>
                  <a:pt x="30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0" name="Freeform 14"/>
          <p:cNvSpPr>
            <a:spLocks/>
          </p:cNvSpPr>
          <p:nvPr/>
        </p:nvSpPr>
        <p:spPr bwMode="auto">
          <a:xfrm>
            <a:off x="177800" y="2838450"/>
            <a:ext cx="4921250" cy="1588"/>
          </a:xfrm>
          <a:custGeom>
            <a:avLst/>
            <a:gdLst>
              <a:gd name="T0" fmla="*/ 0 w 3100"/>
              <a:gd name="T1" fmla="*/ 0 h 1"/>
              <a:gd name="T2" fmla="*/ 2147483647 w 3100"/>
              <a:gd name="T3" fmla="*/ 0 h 1"/>
              <a:gd name="T4" fmla="*/ 0 60000 65536"/>
              <a:gd name="T5" fmla="*/ 0 60000 65536"/>
              <a:gd name="T6" fmla="*/ 0 w 3100"/>
              <a:gd name="T7" fmla="*/ 0 h 1"/>
              <a:gd name="T8" fmla="*/ 3100 w 3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1">
                <a:moveTo>
                  <a:pt x="0" y="0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1" name="Freeform 15"/>
          <p:cNvSpPr>
            <a:spLocks/>
          </p:cNvSpPr>
          <p:nvPr/>
        </p:nvSpPr>
        <p:spPr bwMode="auto">
          <a:xfrm>
            <a:off x="158750" y="255905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2" name="Freeform 16"/>
          <p:cNvSpPr>
            <a:spLocks/>
          </p:cNvSpPr>
          <p:nvPr/>
        </p:nvSpPr>
        <p:spPr bwMode="auto">
          <a:xfrm>
            <a:off x="165100" y="2279650"/>
            <a:ext cx="4933950" cy="6350"/>
          </a:xfrm>
          <a:custGeom>
            <a:avLst/>
            <a:gdLst>
              <a:gd name="T0" fmla="*/ 0 w 3108"/>
              <a:gd name="T1" fmla="*/ 0 h 4"/>
              <a:gd name="T2" fmla="*/ 2147483647 w 3108"/>
              <a:gd name="T3" fmla="*/ 2147483647 h 4"/>
              <a:gd name="T4" fmla="*/ 0 60000 65536"/>
              <a:gd name="T5" fmla="*/ 0 60000 65536"/>
              <a:gd name="T6" fmla="*/ 0 w 3108"/>
              <a:gd name="T7" fmla="*/ 0 h 4"/>
              <a:gd name="T8" fmla="*/ 3108 w 310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4">
                <a:moveTo>
                  <a:pt x="0" y="0"/>
                </a:moveTo>
                <a:lnTo>
                  <a:pt x="3108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3" name="Freeform 17"/>
          <p:cNvSpPr>
            <a:spLocks/>
          </p:cNvSpPr>
          <p:nvPr/>
        </p:nvSpPr>
        <p:spPr bwMode="auto">
          <a:xfrm>
            <a:off x="158750" y="200660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4" name="Freeform 18"/>
          <p:cNvSpPr>
            <a:spLocks/>
          </p:cNvSpPr>
          <p:nvPr/>
        </p:nvSpPr>
        <p:spPr bwMode="auto">
          <a:xfrm>
            <a:off x="171450" y="1727200"/>
            <a:ext cx="4927600" cy="1588"/>
          </a:xfrm>
          <a:custGeom>
            <a:avLst/>
            <a:gdLst>
              <a:gd name="T0" fmla="*/ 0 w 3104"/>
              <a:gd name="T1" fmla="*/ 0 h 1"/>
              <a:gd name="T2" fmla="*/ 2147483647 w 3104"/>
              <a:gd name="T3" fmla="*/ 0 h 1"/>
              <a:gd name="T4" fmla="*/ 0 60000 65536"/>
              <a:gd name="T5" fmla="*/ 0 60000 65536"/>
              <a:gd name="T6" fmla="*/ 0 w 3104"/>
              <a:gd name="T7" fmla="*/ 0 h 1"/>
              <a:gd name="T8" fmla="*/ 3104 w 310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4" h="1">
                <a:moveTo>
                  <a:pt x="0" y="0"/>
                </a:moveTo>
                <a:lnTo>
                  <a:pt x="310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5" name="Freeform 19"/>
          <p:cNvSpPr>
            <a:spLocks/>
          </p:cNvSpPr>
          <p:nvPr/>
        </p:nvSpPr>
        <p:spPr bwMode="auto">
          <a:xfrm>
            <a:off x="184150" y="1447800"/>
            <a:ext cx="4908550" cy="12700"/>
          </a:xfrm>
          <a:custGeom>
            <a:avLst/>
            <a:gdLst>
              <a:gd name="T0" fmla="*/ 0 w 3092"/>
              <a:gd name="T1" fmla="*/ 2147483647 h 8"/>
              <a:gd name="T2" fmla="*/ 2147483647 w 3092"/>
              <a:gd name="T3" fmla="*/ 0 h 8"/>
              <a:gd name="T4" fmla="*/ 0 60000 65536"/>
              <a:gd name="T5" fmla="*/ 0 60000 65536"/>
              <a:gd name="T6" fmla="*/ 0 w 3092"/>
              <a:gd name="T7" fmla="*/ 0 h 8"/>
              <a:gd name="T8" fmla="*/ 3092 w 30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8">
                <a:moveTo>
                  <a:pt x="0" y="8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6" name="Freeform 20"/>
          <p:cNvSpPr>
            <a:spLocks/>
          </p:cNvSpPr>
          <p:nvPr/>
        </p:nvSpPr>
        <p:spPr bwMode="auto">
          <a:xfrm>
            <a:off x="196850" y="1155700"/>
            <a:ext cx="4902200" cy="19050"/>
          </a:xfrm>
          <a:custGeom>
            <a:avLst/>
            <a:gdLst>
              <a:gd name="T0" fmla="*/ 0 w 3088"/>
              <a:gd name="T1" fmla="*/ 0 h 12"/>
              <a:gd name="T2" fmla="*/ 2147483647 w 3088"/>
              <a:gd name="T3" fmla="*/ 2147483647 h 12"/>
              <a:gd name="T4" fmla="*/ 0 60000 65536"/>
              <a:gd name="T5" fmla="*/ 0 60000 65536"/>
              <a:gd name="T6" fmla="*/ 0 w 3088"/>
              <a:gd name="T7" fmla="*/ 0 h 12"/>
              <a:gd name="T8" fmla="*/ 3088 w 308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2">
                <a:moveTo>
                  <a:pt x="0" y="0"/>
                </a:moveTo>
                <a:lnTo>
                  <a:pt x="3088" y="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7" name="Freeform 21"/>
          <p:cNvSpPr>
            <a:spLocks/>
          </p:cNvSpPr>
          <p:nvPr/>
        </p:nvSpPr>
        <p:spPr bwMode="auto">
          <a:xfrm>
            <a:off x="158750" y="6191250"/>
            <a:ext cx="4946650" cy="1588"/>
          </a:xfrm>
          <a:custGeom>
            <a:avLst/>
            <a:gdLst>
              <a:gd name="T0" fmla="*/ 0 w 3116"/>
              <a:gd name="T1" fmla="*/ 0 h 1"/>
              <a:gd name="T2" fmla="*/ 2147483647 w 3116"/>
              <a:gd name="T3" fmla="*/ 0 h 1"/>
              <a:gd name="T4" fmla="*/ 0 60000 65536"/>
              <a:gd name="T5" fmla="*/ 0 60000 65536"/>
              <a:gd name="T6" fmla="*/ 0 w 3116"/>
              <a:gd name="T7" fmla="*/ 0 h 1"/>
              <a:gd name="T8" fmla="*/ 3116 w 311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6" h="1">
                <a:moveTo>
                  <a:pt x="0" y="0"/>
                </a:moveTo>
                <a:lnTo>
                  <a:pt x="311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8" name="Freeform 22"/>
          <p:cNvSpPr>
            <a:spLocks/>
          </p:cNvSpPr>
          <p:nvPr/>
        </p:nvSpPr>
        <p:spPr bwMode="auto">
          <a:xfrm>
            <a:off x="5099050" y="1181100"/>
            <a:ext cx="1588" cy="4978400"/>
          </a:xfrm>
          <a:custGeom>
            <a:avLst/>
            <a:gdLst>
              <a:gd name="T0" fmla="*/ 0 w 1"/>
              <a:gd name="T1" fmla="*/ 0 h 3136"/>
              <a:gd name="T2" fmla="*/ 0 w 1"/>
              <a:gd name="T3" fmla="*/ 2147483647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0"/>
                </a:moveTo>
                <a:lnTo>
                  <a:pt x="0" y="3136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49" name="Freeform 23"/>
          <p:cNvSpPr>
            <a:spLocks/>
          </p:cNvSpPr>
          <p:nvPr/>
        </p:nvSpPr>
        <p:spPr bwMode="auto">
          <a:xfrm>
            <a:off x="4787900" y="116840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0" name="Freeform 24"/>
          <p:cNvSpPr>
            <a:spLocks/>
          </p:cNvSpPr>
          <p:nvPr/>
        </p:nvSpPr>
        <p:spPr bwMode="auto">
          <a:xfrm>
            <a:off x="4476750" y="1168400"/>
            <a:ext cx="6350" cy="5029200"/>
          </a:xfrm>
          <a:custGeom>
            <a:avLst/>
            <a:gdLst>
              <a:gd name="T0" fmla="*/ 2147483647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1" name="Freeform 25"/>
          <p:cNvSpPr>
            <a:spLocks/>
          </p:cNvSpPr>
          <p:nvPr/>
        </p:nvSpPr>
        <p:spPr bwMode="auto">
          <a:xfrm>
            <a:off x="4171950" y="1168400"/>
            <a:ext cx="1588" cy="5016500"/>
          </a:xfrm>
          <a:custGeom>
            <a:avLst/>
            <a:gdLst>
              <a:gd name="T0" fmla="*/ 0 w 1"/>
              <a:gd name="T1" fmla="*/ 0 h 3160"/>
              <a:gd name="T2" fmla="*/ 0 w 1"/>
              <a:gd name="T3" fmla="*/ 2147483647 h 3160"/>
              <a:gd name="T4" fmla="*/ 0 60000 65536"/>
              <a:gd name="T5" fmla="*/ 0 60000 65536"/>
              <a:gd name="T6" fmla="*/ 0 w 1"/>
              <a:gd name="T7" fmla="*/ 0 h 3160"/>
              <a:gd name="T8" fmla="*/ 1 w 1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0">
                <a:moveTo>
                  <a:pt x="0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2" name="Freeform 26"/>
          <p:cNvSpPr>
            <a:spLocks/>
          </p:cNvSpPr>
          <p:nvPr/>
        </p:nvSpPr>
        <p:spPr bwMode="auto">
          <a:xfrm>
            <a:off x="3860800" y="116205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3" name="Freeform 27"/>
          <p:cNvSpPr>
            <a:spLocks/>
          </p:cNvSpPr>
          <p:nvPr/>
        </p:nvSpPr>
        <p:spPr bwMode="auto">
          <a:xfrm>
            <a:off x="3536950" y="1155700"/>
            <a:ext cx="22225" cy="5065713"/>
          </a:xfrm>
          <a:custGeom>
            <a:avLst/>
            <a:gdLst>
              <a:gd name="T0" fmla="*/ 0 w 14"/>
              <a:gd name="T1" fmla="*/ 0 h 3191"/>
              <a:gd name="T2" fmla="*/ 2147483647 w 14"/>
              <a:gd name="T3" fmla="*/ 2147483647 h 3191"/>
              <a:gd name="T4" fmla="*/ 0 60000 65536"/>
              <a:gd name="T5" fmla="*/ 0 60000 65536"/>
              <a:gd name="T6" fmla="*/ 0 w 14"/>
              <a:gd name="T7" fmla="*/ 0 h 3191"/>
              <a:gd name="T8" fmla="*/ 14 w 14"/>
              <a:gd name="T9" fmla="*/ 3191 h 3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" h="3191">
                <a:moveTo>
                  <a:pt x="0" y="0"/>
                </a:moveTo>
                <a:lnTo>
                  <a:pt x="14" y="3191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4" name="Freeform 28"/>
          <p:cNvSpPr>
            <a:spLocks/>
          </p:cNvSpPr>
          <p:nvPr/>
        </p:nvSpPr>
        <p:spPr bwMode="auto">
          <a:xfrm>
            <a:off x="3244850" y="1181100"/>
            <a:ext cx="6350" cy="5016500"/>
          </a:xfrm>
          <a:custGeom>
            <a:avLst/>
            <a:gdLst>
              <a:gd name="T0" fmla="*/ 2147483647 w 4"/>
              <a:gd name="T1" fmla="*/ 0 h 3160"/>
              <a:gd name="T2" fmla="*/ 0 w 4"/>
              <a:gd name="T3" fmla="*/ 2147483647 h 3160"/>
              <a:gd name="T4" fmla="*/ 0 60000 65536"/>
              <a:gd name="T5" fmla="*/ 0 60000 65536"/>
              <a:gd name="T6" fmla="*/ 0 w 4"/>
              <a:gd name="T7" fmla="*/ 0 h 3160"/>
              <a:gd name="T8" fmla="*/ 4 w 4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0">
                <a:moveTo>
                  <a:pt x="4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5" name="Freeform 29"/>
          <p:cNvSpPr>
            <a:spLocks/>
          </p:cNvSpPr>
          <p:nvPr/>
        </p:nvSpPr>
        <p:spPr bwMode="auto">
          <a:xfrm>
            <a:off x="2940050" y="1181100"/>
            <a:ext cx="1588" cy="5003800"/>
          </a:xfrm>
          <a:custGeom>
            <a:avLst/>
            <a:gdLst>
              <a:gd name="T0" fmla="*/ 0 w 1"/>
              <a:gd name="T1" fmla="*/ 0 h 3152"/>
              <a:gd name="T2" fmla="*/ 0 w 1"/>
              <a:gd name="T3" fmla="*/ 2147483647 h 3152"/>
              <a:gd name="T4" fmla="*/ 0 60000 65536"/>
              <a:gd name="T5" fmla="*/ 0 60000 65536"/>
              <a:gd name="T6" fmla="*/ 0 w 1"/>
              <a:gd name="T7" fmla="*/ 0 h 3152"/>
              <a:gd name="T8" fmla="*/ 1 w 1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52">
                <a:moveTo>
                  <a:pt x="0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6" name="Freeform 30"/>
          <p:cNvSpPr>
            <a:spLocks/>
          </p:cNvSpPr>
          <p:nvPr/>
        </p:nvSpPr>
        <p:spPr bwMode="auto">
          <a:xfrm>
            <a:off x="2317750" y="1143000"/>
            <a:ext cx="17463" cy="5078413"/>
          </a:xfrm>
          <a:custGeom>
            <a:avLst/>
            <a:gdLst>
              <a:gd name="T0" fmla="*/ 0 w 11"/>
              <a:gd name="T1" fmla="*/ 0 h 3199"/>
              <a:gd name="T2" fmla="*/ 2147483647 w 11"/>
              <a:gd name="T3" fmla="*/ 2147483647 h 3199"/>
              <a:gd name="T4" fmla="*/ 0 60000 65536"/>
              <a:gd name="T5" fmla="*/ 0 60000 65536"/>
              <a:gd name="T6" fmla="*/ 0 w 11"/>
              <a:gd name="T7" fmla="*/ 0 h 3199"/>
              <a:gd name="T8" fmla="*/ 11 w 11"/>
              <a:gd name="T9" fmla="*/ 3199 h 31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" h="3199">
                <a:moveTo>
                  <a:pt x="0" y="0"/>
                </a:moveTo>
                <a:lnTo>
                  <a:pt x="11" y="3199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7" name="Freeform 31"/>
          <p:cNvSpPr>
            <a:spLocks/>
          </p:cNvSpPr>
          <p:nvPr/>
        </p:nvSpPr>
        <p:spPr bwMode="auto">
          <a:xfrm>
            <a:off x="201295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8" name="Freeform 32"/>
          <p:cNvSpPr>
            <a:spLocks/>
          </p:cNvSpPr>
          <p:nvPr/>
        </p:nvSpPr>
        <p:spPr bwMode="auto">
          <a:xfrm>
            <a:off x="1708150" y="117475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59" name="Freeform 33"/>
          <p:cNvSpPr>
            <a:spLocks/>
          </p:cNvSpPr>
          <p:nvPr/>
        </p:nvSpPr>
        <p:spPr bwMode="auto">
          <a:xfrm>
            <a:off x="1390650" y="1168400"/>
            <a:ext cx="12700" cy="5022850"/>
          </a:xfrm>
          <a:custGeom>
            <a:avLst/>
            <a:gdLst>
              <a:gd name="T0" fmla="*/ 0 w 8"/>
              <a:gd name="T1" fmla="*/ 0 h 3164"/>
              <a:gd name="T2" fmla="*/ 2147483647 w 8"/>
              <a:gd name="T3" fmla="*/ 2147483647 h 3164"/>
              <a:gd name="T4" fmla="*/ 0 60000 65536"/>
              <a:gd name="T5" fmla="*/ 0 60000 65536"/>
              <a:gd name="T6" fmla="*/ 0 w 8"/>
              <a:gd name="T7" fmla="*/ 0 h 3164"/>
              <a:gd name="T8" fmla="*/ 8 w 8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164">
                <a:moveTo>
                  <a:pt x="0" y="0"/>
                </a:moveTo>
                <a:lnTo>
                  <a:pt x="8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0" name="Freeform 34"/>
          <p:cNvSpPr>
            <a:spLocks/>
          </p:cNvSpPr>
          <p:nvPr/>
        </p:nvSpPr>
        <p:spPr bwMode="auto">
          <a:xfrm>
            <a:off x="1092200" y="116840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1" name="Freeform 35"/>
          <p:cNvSpPr>
            <a:spLocks/>
          </p:cNvSpPr>
          <p:nvPr/>
        </p:nvSpPr>
        <p:spPr bwMode="auto">
          <a:xfrm>
            <a:off x="78740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2" name="Freeform 36"/>
          <p:cNvSpPr>
            <a:spLocks/>
          </p:cNvSpPr>
          <p:nvPr/>
        </p:nvSpPr>
        <p:spPr bwMode="auto">
          <a:xfrm>
            <a:off x="476250" y="1168400"/>
            <a:ext cx="1588" cy="5022850"/>
          </a:xfrm>
          <a:custGeom>
            <a:avLst/>
            <a:gdLst>
              <a:gd name="T0" fmla="*/ 0 w 1"/>
              <a:gd name="T1" fmla="*/ 0 h 3164"/>
              <a:gd name="T2" fmla="*/ 0 w 1"/>
              <a:gd name="T3" fmla="*/ 2147483647 h 3164"/>
              <a:gd name="T4" fmla="*/ 0 60000 65536"/>
              <a:gd name="T5" fmla="*/ 0 60000 65536"/>
              <a:gd name="T6" fmla="*/ 0 w 1"/>
              <a:gd name="T7" fmla="*/ 0 h 3164"/>
              <a:gd name="T8" fmla="*/ 1 w 1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4">
                <a:moveTo>
                  <a:pt x="0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3" name="Freeform 37"/>
          <p:cNvSpPr>
            <a:spLocks/>
          </p:cNvSpPr>
          <p:nvPr/>
        </p:nvSpPr>
        <p:spPr bwMode="auto">
          <a:xfrm>
            <a:off x="101600" y="3695700"/>
            <a:ext cx="5080000" cy="1588"/>
          </a:xfrm>
          <a:custGeom>
            <a:avLst/>
            <a:gdLst>
              <a:gd name="T0" fmla="*/ 0 w 3200"/>
              <a:gd name="T1" fmla="*/ 0 h 1"/>
              <a:gd name="T2" fmla="*/ 2147483647 w 3200"/>
              <a:gd name="T3" fmla="*/ 0 h 1"/>
              <a:gd name="T4" fmla="*/ 0 60000 65536"/>
              <a:gd name="T5" fmla="*/ 0 60000 65536"/>
              <a:gd name="T6" fmla="*/ 0 w 3200"/>
              <a:gd name="T7" fmla="*/ 0 h 1"/>
              <a:gd name="T8" fmla="*/ 3200 w 32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00" h="1">
                <a:moveTo>
                  <a:pt x="0" y="0"/>
                </a:moveTo>
                <a:lnTo>
                  <a:pt x="320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4" name="Line 38"/>
          <p:cNvSpPr>
            <a:spLocks noChangeShapeType="1"/>
          </p:cNvSpPr>
          <p:nvPr/>
        </p:nvSpPr>
        <p:spPr bwMode="auto">
          <a:xfrm flipV="1">
            <a:off x="2643188" y="1146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65" name="Text Box 39"/>
          <p:cNvSpPr txBox="1">
            <a:spLocks noChangeArrowheads="1"/>
          </p:cNvSpPr>
          <p:nvPr/>
        </p:nvSpPr>
        <p:spPr bwMode="auto">
          <a:xfrm>
            <a:off x="2859088" y="3665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5166" name="Text Box 40"/>
          <p:cNvSpPr txBox="1">
            <a:spLocks noChangeArrowheads="1"/>
          </p:cNvSpPr>
          <p:nvPr/>
        </p:nvSpPr>
        <p:spPr bwMode="auto">
          <a:xfrm>
            <a:off x="281940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/>
              <a:t>1</a:t>
            </a:r>
          </a:p>
        </p:txBody>
      </p:sp>
      <p:sp>
        <p:nvSpPr>
          <p:cNvPr id="5167" name="Text Box 41"/>
          <p:cNvSpPr txBox="1">
            <a:spLocks noChangeArrowheads="1"/>
          </p:cNvSpPr>
          <p:nvPr/>
        </p:nvSpPr>
        <p:spPr bwMode="auto">
          <a:xfrm>
            <a:off x="235585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/>
              <a:t>0</a:t>
            </a:r>
          </a:p>
        </p:txBody>
      </p:sp>
      <p:sp>
        <p:nvSpPr>
          <p:cNvPr id="5168" name="Text Box 42"/>
          <p:cNvSpPr txBox="1">
            <a:spLocks noChangeArrowheads="1"/>
          </p:cNvSpPr>
          <p:nvPr/>
        </p:nvSpPr>
        <p:spPr bwMode="auto">
          <a:xfrm>
            <a:off x="4800600" y="3595688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х</a:t>
            </a:r>
          </a:p>
        </p:txBody>
      </p:sp>
      <p:sp>
        <p:nvSpPr>
          <p:cNvPr id="5169" name="Text Box 43"/>
          <p:cNvSpPr txBox="1">
            <a:spLocks noChangeArrowheads="1"/>
          </p:cNvSpPr>
          <p:nvPr/>
        </p:nvSpPr>
        <p:spPr bwMode="auto">
          <a:xfrm>
            <a:off x="2209800" y="99060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у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242888" y="1428750"/>
            <a:ext cx="4786312" cy="2228850"/>
            <a:chOff x="153" y="900"/>
            <a:chExt cx="3015" cy="1404"/>
          </a:xfrm>
        </p:grpSpPr>
        <p:sp>
          <p:nvSpPr>
            <p:cNvPr id="5187" name="Freeform 71"/>
            <p:cNvSpPr>
              <a:spLocks/>
            </p:cNvSpPr>
            <p:nvPr/>
          </p:nvSpPr>
          <p:spPr bwMode="auto">
            <a:xfrm>
              <a:off x="153" y="900"/>
              <a:ext cx="1398" cy="1392"/>
            </a:xfrm>
            <a:custGeom>
              <a:avLst/>
              <a:gdLst>
                <a:gd name="T0" fmla="*/ 0 w 1398"/>
                <a:gd name="T1" fmla="*/ 1392 h 1392"/>
                <a:gd name="T2" fmla="*/ 798 w 1398"/>
                <a:gd name="T3" fmla="*/ 1374 h 1392"/>
                <a:gd name="T4" fmla="*/ 1158 w 1398"/>
                <a:gd name="T5" fmla="*/ 1338 h 1392"/>
                <a:gd name="T6" fmla="*/ 1308 w 1398"/>
                <a:gd name="T7" fmla="*/ 1236 h 1392"/>
                <a:gd name="T8" fmla="*/ 1362 w 1398"/>
                <a:gd name="T9" fmla="*/ 1002 h 1392"/>
                <a:gd name="T10" fmla="*/ 1380 w 1398"/>
                <a:gd name="T11" fmla="*/ 660 h 1392"/>
                <a:gd name="T12" fmla="*/ 1392 w 1398"/>
                <a:gd name="T13" fmla="*/ 330 h 1392"/>
                <a:gd name="T14" fmla="*/ 1398 w 1398"/>
                <a:gd name="T15" fmla="*/ 0 h 1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98"/>
                <a:gd name="T25" fmla="*/ 0 h 1392"/>
                <a:gd name="T26" fmla="*/ 1398 w 1398"/>
                <a:gd name="T27" fmla="*/ 1392 h 1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98" h="1392">
                  <a:moveTo>
                    <a:pt x="0" y="1392"/>
                  </a:moveTo>
                  <a:cubicBezTo>
                    <a:pt x="133" y="1389"/>
                    <a:pt x="605" y="1383"/>
                    <a:pt x="798" y="1374"/>
                  </a:cubicBezTo>
                  <a:cubicBezTo>
                    <a:pt x="991" y="1365"/>
                    <a:pt x="1073" y="1361"/>
                    <a:pt x="1158" y="1338"/>
                  </a:cubicBezTo>
                  <a:cubicBezTo>
                    <a:pt x="1243" y="1315"/>
                    <a:pt x="1274" y="1292"/>
                    <a:pt x="1308" y="1236"/>
                  </a:cubicBezTo>
                  <a:cubicBezTo>
                    <a:pt x="1342" y="1180"/>
                    <a:pt x="1350" y="1098"/>
                    <a:pt x="1362" y="1002"/>
                  </a:cubicBezTo>
                  <a:cubicBezTo>
                    <a:pt x="1374" y="906"/>
                    <a:pt x="1375" y="772"/>
                    <a:pt x="1380" y="660"/>
                  </a:cubicBezTo>
                  <a:cubicBezTo>
                    <a:pt x="1385" y="548"/>
                    <a:pt x="1389" y="440"/>
                    <a:pt x="1392" y="330"/>
                  </a:cubicBezTo>
                  <a:cubicBezTo>
                    <a:pt x="1395" y="220"/>
                    <a:pt x="1397" y="69"/>
                    <a:pt x="1398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88" name="Freeform 72"/>
            <p:cNvSpPr>
              <a:spLocks/>
            </p:cNvSpPr>
            <p:nvPr/>
          </p:nvSpPr>
          <p:spPr bwMode="auto">
            <a:xfrm flipH="1">
              <a:off x="1770" y="912"/>
              <a:ext cx="1398" cy="1392"/>
            </a:xfrm>
            <a:custGeom>
              <a:avLst/>
              <a:gdLst>
                <a:gd name="T0" fmla="*/ 0 w 1398"/>
                <a:gd name="T1" fmla="*/ 1392 h 1392"/>
                <a:gd name="T2" fmla="*/ 798 w 1398"/>
                <a:gd name="T3" fmla="*/ 1374 h 1392"/>
                <a:gd name="T4" fmla="*/ 1158 w 1398"/>
                <a:gd name="T5" fmla="*/ 1338 h 1392"/>
                <a:gd name="T6" fmla="*/ 1308 w 1398"/>
                <a:gd name="T7" fmla="*/ 1236 h 1392"/>
                <a:gd name="T8" fmla="*/ 1362 w 1398"/>
                <a:gd name="T9" fmla="*/ 1002 h 1392"/>
                <a:gd name="T10" fmla="*/ 1380 w 1398"/>
                <a:gd name="T11" fmla="*/ 660 h 1392"/>
                <a:gd name="T12" fmla="*/ 1392 w 1398"/>
                <a:gd name="T13" fmla="*/ 330 h 1392"/>
                <a:gd name="T14" fmla="*/ 1398 w 1398"/>
                <a:gd name="T15" fmla="*/ 0 h 1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98"/>
                <a:gd name="T25" fmla="*/ 0 h 1392"/>
                <a:gd name="T26" fmla="*/ 1398 w 1398"/>
                <a:gd name="T27" fmla="*/ 1392 h 1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98" h="1392">
                  <a:moveTo>
                    <a:pt x="0" y="1392"/>
                  </a:moveTo>
                  <a:cubicBezTo>
                    <a:pt x="133" y="1389"/>
                    <a:pt x="605" y="1383"/>
                    <a:pt x="798" y="1374"/>
                  </a:cubicBezTo>
                  <a:cubicBezTo>
                    <a:pt x="991" y="1365"/>
                    <a:pt x="1073" y="1361"/>
                    <a:pt x="1158" y="1338"/>
                  </a:cubicBezTo>
                  <a:cubicBezTo>
                    <a:pt x="1243" y="1315"/>
                    <a:pt x="1274" y="1292"/>
                    <a:pt x="1308" y="1236"/>
                  </a:cubicBezTo>
                  <a:cubicBezTo>
                    <a:pt x="1342" y="1180"/>
                    <a:pt x="1350" y="1098"/>
                    <a:pt x="1362" y="1002"/>
                  </a:cubicBezTo>
                  <a:cubicBezTo>
                    <a:pt x="1374" y="906"/>
                    <a:pt x="1375" y="772"/>
                    <a:pt x="1380" y="660"/>
                  </a:cubicBezTo>
                  <a:cubicBezTo>
                    <a:pt x="1385" y="548"/>
                    <a:pt x="1389" y="440"/>
                    <a:pt x="1392" y="330"/>
                  </a:cubicBezTo>
                  <a:cubicBezTo>
                    <a:pt x="1395" y="220"/>
                    <a:pt x="1397" y="69"/>
                    <a:pt x="1398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Заголовок 1"/>
              <p:cNvSpPr txBox="1">
                <a:spLocks/>
              </p:cNvSpPr>
              <p:nvPr/>
            </p:nvSpPr>
            <p:spPr>
              <a:xfrm>
                <a:off x="457200" y="274638"/>
                <a:ext cx="8229600" cy="1143000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ru-RU" sz="4000" dirty="0" smtClean="0"/>
                  <a:t>Если </a:t>
                </a:r>
                <a:r>
                  <a:rPr lang="en-US" sz="4000" i="1" dirty="0" smtClean="0"/>
                  <a:t>n</a:t>
                </a:r>
                <a:r>
                  <a:rPr lang="en-US" sz="4000" dirty="0" smtClean="0"/>
                  <a:t> =</a:t>
                </a:r>
                <a:r>
                  <a:rPr lang="ru-RU" sz="4000" dirty="0" smtClean="0"/>
                  <a:t> 2, то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ru-RU" sz="40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7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4638"/>
                <a:ext cx="8229600" cy="1143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84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06837" y="1397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4906963" y="2000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50825" y="-26988"/>
            <a:ext cx="8642350" cy="6911976"/>
            <a:chOff x="158" y="-17"/>
            <a:chExt cx="5444" cy="4354"/>
          </a:xfrm>
        </p:grpSpPr>
        <p:sp>
          <p:nvSpPr>
            <p:cNvPr id="18495" name="Freeform 55"/>
            <p:cNvSpPr>
              <a:spLocks/>
            </p:cNvSpPr>
            <p:nvPr/>
          </p:nvSpPr>
          <p:spPr bwMode="auto">
            <a:xfrm>
              <a:off x="2925" y="-17"/>
              <a:ext cx="2677" cy="2132"/>
            </a:xfrm>
            <a:custGeom>
              <a:avLst/>
              <a:gdLst>
                <a:gd name="T0" fmla="*/ 0 w 2677"/>
                <a:gd name="T1" fmla="*/ 0 h 2132"/>
                <a:gd name="T2" fmla="*/ 46 w 2677"/>
                <a:gd name="T3" fmla="*/ 563 h 2132"/>
                <a:gd name="T4" fmla="*/ 182 w 2677"/>
                <a:gd name="T5" fmla="*/ 1270 h 2132"/>
                <a:gd name="T6" fmla="*/ 409 w 2677"/>
                <a:gd name="T7" fmla="*/ 1723 h 2132"/>
                <a:gd name="T8" fmla="*/ 862 w 2677"/>
                <a:gd name="T9" fmla="*/ 1950 h 2132"/>
                <a:gd name="T10" fmla="*/ 1769 w 2677"/>
                <a:gd name="T11" fmla="*/ 2086 h 2132"/>
                <a:gd name="T12" fmla="*/ 2677 w 2677"/>
                <a:gd name="T13" fmla="*/ 2132 h 2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77"/>
                <a:gd name="T22" fmla="*/ 0 h 2132"/>
                <a:gd name="T23" fmla="*/ 2677 w 2677"/>
                <a:gd name="T24" fmla="*/ 2132 h 21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77" h="2132">
                  <a:moveTo>
                    <a:pt x="0" y="0"/>
                  </a:moveTo>
                  <a:cubicBezTo>
                    <a:pt x="8" y="94"/>
                    <a:pt x="16" y="351"/>
                    <a:pt x="46" y="563"/>
                  </a:cubicBezTo>
                  <a:cubicBezTo>
                    <a:pt x="76" y="775"/>
                    <a:pt x="121" y="1077"/>
                    <a:pt x="182" y="1270"/>
                  </a:cubicBezTo>
                  <a:cubicBezTo>
                    <a:pt x="243" y="1463"/>
                    <a:pt x="296" y="1610"/>
                    <a:pt x="409" y="1723"/>
                  </a:cubicBezTo>
                  <a:cubicBezTo>
                    <a:pt x="522" y="1836"/>
                    <a:pt x="635" y="1889"/>
                    <a:pt x="862" y="1950"/>
                  </a:cubicBezTo>
                  <a:cubicBezTo>
                    <a:pt x="1089" y="2011"/>
                    <a:pt x="1467" y="2056"/>
                    <a:pt x="1769" y="2086"/>
                  </a:cubicBezTo>
                  <a:cubicBezTo>
                    <a:pt x="2071" y="2116"/>
                    <a:pt x="2374" y="2124"/>
                    <a:pt x="2677" y="2132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496" name="Freeform 56"/>
            <p:cNvSpPr>
              <a:spLocks/>
            </p:cNvSpPr>
            <p:nvPr/>
          </p:nvSpPr>
          <p:spPr bwMode="auto">
            <a:xfrm flipH="1" flipV="1">
              <a:off x="158" y="2205"/>
              <a:ext cx="2677" cy="2132"/>
            </a:xfrm>
            <a:custGeom>
              <a:avLst/>
              <a:gdLst>
                <a:gd name="T0" fmla="*/ 0 w 2677"/>
                <a:gd name="T1" fmla="*/ 0 h 2132"/>
                <a:gd name="T2" fmla="*/ 46 w 2677"/>
                <a:gd name="T3" fmla="*/ 563 h 2132"/>
                <a:gd name="T4" fmla="*/ 182 w 2677"/>
                <a:gd name="T5" fmla="*/ 1270 h 2132"/>
                <a:gd name="T6" fmla="*/ 409 w 2677"/>
                <a:gd name="T7" fmla="*/ 1723 h 2132"/>
                <a:gd name="T8" fmla="*/ 862 w 2677"/>
                <a:gd name="T9" fmla="*/ 1950 h 2132"/>
                <a:gd name="T10" fmla="*/ 1769 w 2677"/>
                <a:gd name="T11" fmla="*/ 2086 h 2132"/>
                <a:gd name="T12" fmla="*/ 2677 w 2677"/>
                <a:gd name="T13" fmla="*/ 2132 h 2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77"/>
                <a:gd name="T22" fmla="*/ 0 h 2132"/>
                <a:gd name="T23" fmla="*/ 2677 w 2677"/>
                <a:gd name="T24" fmla="*/ 2132 h 21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77" h="2132">
                  <a:moveTo>
                    <a:pt x="0" y="0"/>
                  </a:moveTo>
                  <a:cubicBezTo>
                    <a:pt x="8" y="94"/>
                    <a:pt x="16" y="351"/>
                    <a:pt x="46" y="563"/>
                  </a:cubicBezTo>
                  <a:cubicBezTo>
                    <a:pt x="76" y="775"/>
                    <a:pt x="121" y="1077"/>
                    <a:pt x="182" y="1270"/>
                  </a:cubicBezTo>
                  <a:cubicBezTo>
                    <a:pt x="243" y="1463"/>
                    <a:pt x="296" y="1610"/>
                    <a:pt x="409" y="1723"/>
                  </a:cubicBezTo>
                  <a:cubicBezTo>
                    <a:pt x="522" y="1836"/>
                    <a:pt x="635" y="1889"/>
                    <a:pt x="862" y="1950"/>
                  </a:cubicBezTo>
                  <a:cubicBezTo>
                    <a:pt x="1089" y="2011"/>
                    <a:pt x="1467" y="2056"/>
                    <a:pt x="1769" y="2086"/>
                  </a:cubicBezTo>
                  <a:cubicBezTo>
                    <a:pt x="2071" y="2116"/>
                    <a:pt x="2374" y="2124"/>
                    <a:pt x="2677" y="2132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8483" name="Text Box 59"/>
          <p:cNvSpPr txBox="1">
            <a:spLocks noChangeArrowheads="1"/>
          </p:cNvSpPr>
          <p:nvPr/>
        </p:nvSpPr>
        <p:spPr bwMode="auto">
          <a:xfrm>
            <a:off x="4765675" y="40391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2060"/>
                </a:solidFill>
              </a:rPr>
              <a:t>у = х</a:t>
            </a:r>
            <a:r>
              <a:rPr lang="ru-RU" sz="2400" b="1" baseline="30000" dirty="0">
                <a:solidFill>
                  <a:srgbClr val="002060"/>
                </a:solidFill>
              </a:rPr>
              <a:t>-1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2286000" y="-165100"/>
            <a:ext cx="4572000" cy="7188200"/>
            <a:chOff x="1440" y="-104"/>
            <a:chExt cx="2880" cy="4528"/>
          </a:xfrm>
        </p:grpSpPr>
        <p:sp>
          <p:nvSpPr>
            <p:cNvPr id="18493" name="Freeform 60"/>
            <p:cNvSpPr>
              <a:spLocks/>
            </p:cNvSpPr>
            <p:nvPr/>
          </p:nvSpPr>
          <p:spPr bwMode="auto">
            <a:xfrm>
              <a:off x="3104" y="-104"/>
              <a:ext cx="1216" cy="2216"/>
            </a:xfrm>
            <a:custGeom>
              <a:avLst/>
              <a:gdLst>
                <a:gd name="T0" fmla="*/ 1216 w 1216"/>
                <a:gd name="T1" fmla="*/ 2216 h 2216"/>
                <a:gd name="T2" fmla="*/ 688 w 1216"/>
                <a:gd name="T3" fmla="*/ 2160 h 2216"/>
                <a:gd name="T4" fmla="*/ 368 w 1216"/>
                <a:gd name="T5" fmla="*/ 2032 h 2216"/>
                <a:gd name="T6" fmla="*/ 208 w 1216"/>
                <a:gd name="T7" fmla="*/ 1784 h 2216"/>
                <a:gd name="T8" fmla="*/ 112 w 1216"/>
                <a:gd name="T9" fmla="*/ 1472 h 2216"/>
                <a:gd name="T10" fmla="*/ 32 w 1216"/>
                <a:gd name="T11" fmla="*/ 656 h 2216"/>
                <a:gd name="T12" fmla="*/ 0 w 1216"/>
                <a:gd name="T13" fmla="*/ 0 h 2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16"/>
                <a:gd name="T22" fmla="*/ 0 h 2216"/>
                <a:gd name="T23" fmla="*/ 1216 w 1216"/>
                <a:gd name="T24" fmla="*/ 2216 h 2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16" h="2216">
                  <a:moveTo>
                    <a:pt x="1216" y="2216"/>
                  </a:moveTo>
                  <a:cubicBezTo>
                    <a:pt x="1128" y="2207"/>
                    <a:pt x="829" y="2191"/>
                    <a:pt x="688" y="2160"/>
                  </a:cubicBezTo>
                  <a:cubicBezTo>
                    <a:pt x="547" y="2129"/>
                    <a:pt x="448" y="2095"/>
                    <a:pt x="368" y="2032"/>
                  </a:cubicBezTo>
                  <a:cubicBezTo>
                    <a:pt x="288" y="1969"/>
                    <a:pt x="251" y="1877"/>
                    <a:pt x="208" y="1784"/>
                  </a:cubicBezTo>
                  <a:cubicBezTo>
                    <a:pt x="165" y="1691"/>
                    <a:pt x="141" y="1660"/>
                    <a:pt x="112" y="1472"/>
                  </a:cubicBezTo>
                  <a:cubicBezTo>
                    <a:pt x="83" y="1284"/>
                    <a:pt x="51" y="901"/>
                    <a:pt x="32" y="656"/>
                  </a:cubicBezTo>
                  <a:cubicBezTo>
                    <a:pt x="13" y="411"/>
                    <a:pt x="7" y="137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4" name="Freeform 61"/>
            <p:cNvSpPr>
              <a:spLocks/>
            </p:cNvSpPr>
            <p:nvPr/>
          </p:nvSpPr>
          <p:spPr bwMode="auto">
            <a:xfrm flipH="1" flipV="1">
              <a:off x="1440" y="2208"/>
              <a:ext cx="1216" cy="2216"/>
            </a:xfrm>
            <a:custGeom>
              <a:avLst/>
              <a:gdLst>
                <a:gd name="T0" fmla="*/ 1216 w 1216"/>
                <a:gd name="T1" fmla="*/ 2216 h 2216"/>
                <a:gd name="T2" fmla="*/ 688 w 1216"/>
                <a:gd name="T3" fmla="*/ 2160 h 2216"/>
                <a:gd name="T4" fmla="*/ 368 w 1216"/>
                <a:gd name="T5" fmla="*/ 2032 h 2216"/>
                <a:gd name="T6" fmla="*/ 208 w 1216"/>
                <a:gd name="T7" fmla="*/ 1784 h 2216"/>
                <a:gd name="T8" fmla="*/ 112 w 1216"/>
                <a:gd name="T9" fmla="*/ 1472 h 2216"/>
                <a:gd name="T10" fmla="*/ 32 w 1216"/>
                <a:gd name="T11" fmla="*/ 656 h 2216"/>
                <a:gd name="T12" fmla="*/ 0 w 1216"/>
                <a:gd name="T13" fmla="*/ 0 h 2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16"/>
                <a:gd name="T22" fmla="*/ 0 h 2216"/>
                <a:gd name="T23" fmla="*/ 1216 w 1216"/>
                <a:gd name="T24" fmla="*/ 2216 h 2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16" h="2216">
                  <a:moveTo>
                    <a:pt x="1216" y="2216"/>
                  </a:moveTo>
                  <a:cubicBezTo>
                    <a:pt x="1128" y="2207"/>
                    <a:pt x="829" y="2191"/>
                    <a:pt x="688" y="2160"/>
                  </a:cubicBezTo>
                  <a:cubicBezTo>
                    <a:pt x="547" y="2129"/>
                    <a:pt x="448" y="2095"/>
                    <a:pt x="368" y="2032"/>
                  </a:cubicBezTo>
                  <a:cubicBezTo>
                    <a:pt x="288" y="1969"/>
                    <a:pt x="251" y="1877"/>
                    <a:pt x="208" y="1784"/>
                  </a:cubicBezTo>
                  <a:cubicBezTo>
                    <a:pt x="165" y="1691"/>
                    <a:pt x="141" y="1660"/>
                    <a:pt x="112" y="1472"/>
                  </a:cubicBezTo>
                  <a:cubicBezTo>
                    <a:pt x="83" y="1284"/>
                    <a:pt x="51" y="901"/>
                    <a:pt x="32" y="656"/>
                  </a:cubicBezTo>
                  <a:cubicBezTo>
                    <a:pt x="13" y="411"/>
                    <a:pt x="7" y="137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846" name="Text Box 62"/>
          <p:cNvSpPr txBox="1">
            <a:spLocks noChangeArrowheads="1"/>
          </p:cNvSpPr>
          <p:nvPr/>
        </p:nvSpPr>
        <p:spPr bwMode="auto">
          <a:xfrm>
            <a:off x="5042877" y="10207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у = х</a:t>
            </a:r>
            <a:r>
              <a:rPr lang="ru-RU" sz="2400" b="1" baseline="30000" dirty="0">
                <a:solidFill>
                  <a:srgbClr val="FF0000"/>
                </a:solidFill>
              </a:rPr>
              <a:t>-3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641600" y="0"/>
            <a:ext cx="3860800" cy="6870700"/>
            <a:chOff x="1664" y="0"/>
            <a:chExt cx="2432" cy="4328"/>
          </a:xfrm>
        </p:grpSpPr>
        <p:sp>
          <p:nvSpPr>
            <p:cNvPr id="18491" name="Freeform 64"/>
            <p:cNvSpPr>
              <a:spLocks/>
            </p:cNvSpPr>
            <p:nvPr/>
          </p:nvSpPr>
          <p:spPr bwMode="auto">
            <a:xfrm>
              <a:off x="3216" y="0"/>
              <a:ext cx="880" cy="2120"/>
            </a:xfrm>
            <a:custGeom>
              <a:avLst/>
              <a:gdLst>
                <a:gd name="T0" fmla="*/ 0 w 880"/>
                <a:gd name="T1" fmla="*/ 0 h 2120"/>
                <a:gd name="T2" fmla="*/ 16 w 880"/>
                <a:gd name="T3" fmla="*/ 744 h 2120"/>
                <a:gd name="T4" fmla="*/ 48 w 880"/>
                <a:gd name="T5" fmla="*/ 1296 h 2120"/>
                <a:gd name="T6" fmla="*/ 96 w 880"/>
                <a:gd name="T7" fmla="*/ 1688 h 2120"/>
                <a:gd name="T8" fmla="*/ 176 w 880"/>
                <a:gd name="T9" fmla="*/ 1944 h 2120"/>
                <a:gd name="T10" fmla="*/ 320 w 880"/>
                <a:gd name="T11" fmla="*/ 2072 h 2120"/>
                <a:gd name="T12" fmla="*/ 528 w 880"/>
                <a:gd name="T13" fmla="*/ 2104 h 2120"/>
                <a:gd name="T14" fmla="*/ 880 w 880"/>
                <a:gd name="T15" fmla="*/ 2120 h 2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0"/>
                <a:gd name="T25" fmla="*/ 0 h 2120"/>
                <a:gd name="T26" fmla="*/ 880 w 880"/>
                <a:gd name="T27" fmla="*/ 2120 h 2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0" h="2120">
                  <a:moveTo>
                    <a:pt x="0" y="0"/>
                  </a:moveTo>
                  <a:cubicBezTo>
                    <a:pt x="3" y="124"/>
                    <a:pt x="8" y="528"/>
                    <a:pt x="16" y="744"/>
                  </a:cubicBezTo>
                  <a:cubicBezTo>
                    <a:pt x="24" y="960"/>
                    <a:pt x="35" y="1139"/>
                    <a:pt x="48" y="1296"/>
                  </a:cubicBezTo>
                  <a:cubicBezTo>
                    <a:pt x="61" y="1453"/>
                    <a:pt x="75" y="1580"/>
                    <a:pt x="96" y="1688"/>
                  </a:cubicBezTo>
                  <a:cubicBezTo>
                    <a:pt x="117" y="1796"/>
                    <a:pt x="139" y="1880"/>
                    <a:pt x="176" y="1944"/>
                  </a:cubicBezTo>
                  <a:cubicBezTo>
                    <a:pt x="213" y="2008"/>
                    <a:pt x="261" y="2045"/>
                    <a:pt x="320" y="2072"/>
                  </a:cubicBezTo>
                  <a:cubicBezTo>
                    <a:pt x="379" y="2099"/>
                    <a:pt x="435" y="2096"/>
                    <a:pt x="528" y="2104"/>
                  </a:cubicBezTo>
                  <a:cubicBezTo>
                    <a:pt x="621" y="2112"/>
                    <a:pt x="807" y="2117"/>
                    <a:pt x="880" y="2120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92" name="Freeform 65"/>
            <p:cNvSpPr>
              <a:spLocks/>
            </p:cNvSpPr>
            <p:nvPr/>
          </p:nvSpPr>
          <p:spPr bwMode="auto">
            <a:xfrm flipH="1" flipV="1">
              <a:off x="1664" y="2208"/>
              <a:ext cx="880" cy="2120"/>
            </a:xfrm>
            <a:custGeom>
              <a:avLst/>
              <a:gdLst>
                <a:gd name="T0" fmla="*/ 0 w 880"/>
                <a:gd name="T1" fmla="*/ 0 h 2120"/>
                <a:gd name="T2" fmla="*/ 16 w 880"/>
                <a:gd name="T3" fmla="*/ 744 h 2120"/>
                <a:gd name="T4" fmla="*/ 48 w 880"/>
                <a:gd name="T5" fmla="*/ 1296 h 2120"/>
                <a:gd name="T6" fmla="*/ 96 w 880"/>
                <a:gd name="T7" fmla="*/ 1688 h 2120"/>
                <a:gd name="T8" fmla="*/ 176 w 880"/>
                <a:gd name="T9" fmla="*/ 1944 h 2120"/>
                <a:gd name="T10" fmla="*/ 320 w 880"/>
                <a:gd name="T11" fmla="*/ 2072 h 2120"/>
                <a:gd name="T12" fmla="*/ 528 w 880"/>
                <a:gd name="T13" fmla="*/ 2104 h 2120"/>
                <a:gd name="T14" fmla="*/ 880 w 880"/>
                <a:gd name="T15" fmla="*/ 2120 h 2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0"/>
                <a:gd name="T25" fmla="*/ 0 h 2120"/>
                <a:gd name="T26" fmla="*/ 880 w 880"/>
                <a:gd name="T27" fmla="*/ 2120 h 2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0" h="2120">
                  <a:moveTo>
                    <a:pt x="0" y="0"/>
                  </a:moveTo>
                  <a:cubicBezTo>
                    <a:pt x="3" y="124"/>
                    <a:pt x="8" y="528"/>
                    <a:pt x="16" y="744"/>
                  </a:cubicBezTo>
                  <a:cubicBezTo>
                    <a:pt x="24" y="960"/>
                    <a:pt x="35" y="1139"/>
                    <a:pt x="48" y="1296"/>
                  </a:cubicBezTo>
                  <a:cubicBezTo>
                    <a:pt x="61" y="1453"/>
                    <a:pt x="75" y="1580"/>
                    <a:pt x="96" y="1688"/>
                  </a:cubicBezTo>
                  <a:cubicBezTo>
                    <a:pt x="117" y="1796"/>
                    <a:pt x="139" y="1880"/>
                    <a:pt x="176" y="1944"/>
                  </a:cubicBezTo>
                  <a:cubicBezTo>
                    <a:pt x="213" y="2008"/>
                    <a:pt x="261" y="2045"/>
                    <a:pt x="320" y="2072"/>
                  </a:cubicBezTo>
                  <a:cubicBezTo>
                    <a:pt x="379" y="2099"/>
                    <a:pt x="435" y="2096"/>
                    <a:pt x="528" y="2104"/>
                  </a:cubicBezTo>
                  <a:cubicBezTo>
                    <a:pt x="621" y="2112"/>
                    <a:pt x="807" y="2117"/>
                    <a:pt x="880" y="2120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836" name="Oval 52"/>
          <p:cNvSpPr>
            <a:spLocks noChangeArrowheads="1"/>
          </p:cNvSpPr>
          <p:nvPr/>
        </p:nvSpPr>
        <p:spPr bwMode="auto">
          <a:xfrm>
            <a:off x="3775075" y="4071938"/>
            <a:ext cx="150813" cy="1397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835" name="Oval 51"/>
          <p:cNvSpPr>
            <a:spLocks noChangeArrowheads="1"/>
          </p:cNvSpPr>
          <p:nvPr/>
        </p:nvSpPr>
        <p:spPr bwMode="auto">
          <a:xfrm>
            <a:off x="5197475" y="2630488"/>
            <a:ext cx="1397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851" name="Text Box 67"/>
          <p:cNvSpPr txBox="1">
            <a:spLocks noChangeArrowheads="1"/>
          </p:cNvSpPr>
          <p:nvPr/>
        </p:nvSpPr>
        <p:spPr bwMode="auto">
          <a:xfrm>
            <a:off x="5181600" y="152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solidFill>
                  <a:srgbClr val="008000"/>
                </a:solidFill>
              </a:rPr>
              <a:t>у = х</a:t>
            </a:r>
            <a:r>
              <a:rPr lang="ru-RU" sz="2400" b="1" baseline="30000">
                <a:solidFill>
                  <a:srgbClr val="008000"/>
                </a:solidFill>
              </a:rPr>
              <a:t>-5</a:t>
            </a:r>
            <a:endParaRPr lang="ru-RU" sz="2400" b="1">
              <a:solidFill>
                <a:srgbClr val="008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Заголовок 1"/>
              <p:cNvSpPr txBox="1">
                <a:spLocks/>
              </p:cNvSpPr>
              <p:nvPr/>
            </p:nvSpPr>
            <p:spPr>
              <a:xfrm>
                <a:off x="4728975" y="4167532"/>
                <a:ext cx="4327525" cy="2208466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/>
                <a:r>
                  <a:rPr lang="ru-RU" sz="2400" dirty="0" smtClean="0"/>
                  <a:t>Если </a:t>
                </a:r>
                <a:r>
                  <a:rPr lang="en-US" sz="2400" i="1" dirty="0" smtClean="0"/>
                  <a:t>n</a:t>
                </a:r>
                <a:r>
                  <a:rPr lang="en-US" sz="2400" dirty="0" smtClean="0"/>
                  <a:t> </a:t>
                </a:r>
                <a:r>
                  <a:rPr lang="ru-RU" sz="2400" dirty="0" smtClean="0"/>
                  <a:t>–</a:t>
                </a:r>
                <a:r>
                  <a:rPr lang="en-US" sz="2400" dirty="0" smtClean="0"/>
                  <a:t> </a:t>
                </a:r>
                <a:r>
                  <a:rPr lang="ru-RU" sz="2400" dirty="0"/>
                  <a:t>целое </a:t>
                </a:r>
                <a:r>
                  <a:rPr lang="ru-RU" sz="2400" dirty="0" smtClean="0"/>
                  <a:t>отрицательное нечётное число, то</a:t>
                </a:r>
                <a:r>
                  <a:rPr lang="en-US" sz="2400" dirty="0" smtClean="0"/>
                  <a:t> </a:t>
                </a:r>
                <a:endParaRPr lang="en-US" sz="3200" b="1" i="1" dirty="0">
                  <a:latin typeface="Cambria Math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𝒚</m:t>
                      </m:r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/>
                            </a:rPr>
                            <m:t>−(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US" sz="3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1" i="1" smtClean="0">
                                  <a:latin typeface="Cambria Math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975" y="4167532"/>
                <a:ext cx="4327525" cy="2208466"/>
              </a:xfrm>
              <a:prstGeom prst="rect">
                <a:avLst/>
              </a:prstGeom>
              <a:blipFill rotWithShape="1">
                <a:blip r:embed="rId2"/>
                <a:stretch>
                  <a:fillRect l="-2254" t="-1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18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68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68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6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4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6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6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4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46" grpId="0"/>
      <p:bldP spid="246836" grpId="0" animBg="1"/>
      <p:bldP spid="246835" grpId="0" animBg="1"/>
      <p:bldP spid="2468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Line 6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0" name="Line 7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Line 10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Line 11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5" name="Line 12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6" name="Line 13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7" name="Line 14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8" name="Line 15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9" name="Line 16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Line 17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Line 18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8" name="Line 25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Line 26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0" name="Line 27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235200" y="139700"/>
            <a:ext cx="4470400" cy="3175000"/>
            <a:chOff x="1408" y="88"/>
            <a:chExt cx="2816" cy="2000"/>
          </a:xfrm>
        </p:grpSpPr>
        <p:sp>
          <p:nvSpPr>
            <p:cNvPr id="19519" name="Freeform 4"/>
            <p:cNvSpPr>
              <a:spLocks/>
            </p:cNvSpPr>
            <p:nvPr/>
          </p:nvSpPr>
          <p:spPr bwMode="auto">
            <a:xfrm>
              <a:off x="3104" y="120"/>
              <a:ext cx="1120" cy="1968"/>
            </a:xfrm>
            <a:custGeom>
              <a:avLst/>
              <a:gdLst>
                <a:gd name="T0" fmla="*/ 0 w 1120"/>
                <a:gd name="T1" fmla="*/ 0 h 1968"/>
                <a:gd name="T2" fmla="*/ 64 w 1120"/>
                <a:gd name="T3" fmla="*/ 848 h 1968"/>
                <a:gd name="T4" fmla="*/ 223 w 1120"/>
                <a:gd name="T5" fmla="*/ 1578 h 1968"/>
                <a:gd name="T6" fmla="*/ 592 w 1120"/>
                <a:gd name="T7" fmla="*/ 1872 h 1968"/>
                <a:gd name="T8" fmla="*/ 1120 w 1120"/>
                <a:gd name="T9" fmla="*/ 1968 h 19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0"/>
                <a:gd name="T16" fmla="*/ 0 h 1968"/>
                <a:gd name="T17" fmla="*/ 1120 w 1120"/>
                <a:gd name="T18" fmla="*/ 1968 h 19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0" h="1968">
                  <a:moveTo>
                    <a:pt x="0" y="0"/>
                  </a:moveTo>
                  <a:cubicBezTo>
                    <a:pt x="11" y="144"/>
                    <a:pt x="27" y="585"/>
                    <a:pt x="64" y="848"/>
                  </a:cubicBezTo>
                  <a:cubicBezTo>
                    <a:pt x="101" y="1111"/>
                    <a:pt x="135" y="1407"/>
                    <a:pt x="223" y="1578"/>
                  </a:cubicBezTo>
                  <a:cubicBezTo>
                    <a:pt x="311" y="1749"/>
                    <a:pt x="443" y="1807"/>
                    <a:pt x="592" y="1872"/>
                  </a:cubicBezTo>
                  <a:cubicBezTo>
                    <a:pt x="741" y="1937"/>
                    <a:pt x="1010" y="1948"/>
                    <a:pt x="1120" y="1968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9520" name="Freeform 3"/>
            <p:cNvSpPr>
              <a:spLocks/>
            </p:cNvSpPr>
            <p:nvPr/>
          </p:nvSpPr>
          <p:spPr bwMode="auto">
            <a:xfrm>
              <a:off x="1408" y="88"/>
              <a:ext cx="1280" cy="2000"/>
            </a:xfrm>
            <a:custGeom>
              <a:avLst/>
              <a:gdLst>
                <a:gd name="T0" fmla="*/ 1280 w 1280"/>
                <a:gd name="T1" fmla="*/ 0 h 2000"/>
                <a:gd name="T2" fmla="*/ 1168 w 1280"/>
                <a:gd name="T3" fmla="*/ 1040 h 2000"/>
                <a:gd name="T4" fmla="*/ 1008 w 1280"/>
                <a:gd name="T5" fmla="*/ 1632 h 2000"/>
                <a:gd name="T6" fmla="*/ 576 w 1280"/>
                <a:gd name="T7" fmla="*/ 1936 h 2000"/>
                <a:gd name="T8" fmla="*/ 0 w 1280"/>
                <a:gd name="T9" fmla="*/ 2000 h 2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0"/>
                <a:gd name="T16" fmla="*/ 0 h 2000"/>
                <a:gd name="T17" fmla="*/ 1280 w 1280"/>
                <a:gd name="T18" fmla="*/ 2000 h 2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0" h="2000">
                  <a:moveTo>
                    <a:pt x="1280" y="0"/>
                  </a:moveTo>
                  <a:cubicBezTo>
                    <a:pt x="1261" y="173"/>
                    <a:pt x="1213" y="768"/>
                    <a:pt x="1168" y="1040"/>
                  </a:cubicBezTo>
                  <a:cubicBezTo>
                    <a:pt x="1123" y="1312"/>
                    <a:pt x="1107" y="1483"/>
                    <a:pt x="1008" y="1632"/>
                  </a:cubicBezTo>
                  <a:cubicBezTo>
                    <a:pt x="909" y="1781"/>
                    <a:pt x="744" y="1875"/>
                    <a:pt x="576" y="1936"/>
                  </a:cubicBezTo>
                  <a:cubicBezTo>
                    <a:pt x="408" y="1997"/>
                    <a:pt x="120" y="1987"/>
                    <a:pt x="0" y="2000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9482" name="Line 28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3" name="Line 29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4" name="Line 30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5" name="Line 31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6" name="Line 32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7" name="Line 33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8" name="Line 34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9" name="Line 35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0" name="Line 36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1" name="Line 37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2" name="Line 38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3" name="Line 39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4" name="Line 40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5" name="Line 41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6" name="Line 42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7" name="Line 43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8" name="Line 44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99" name="Line 45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0" name="Line 46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1" name="Line 47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2" name="Line 48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3" name="Line 49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4" name="Line 50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5" name="Line 51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4795" name="Text Box 59"/>
          <p:cNvSpPr txBox="1">
            <a:spLocks noChangeArrowheads="1"/>
          </p:cNvSpPr>
          <p:nvPr/>
        </p:nvSpPr>
        <p:spPr bwMode="auto">
          <a:xfrm>
            <a:off x="5072641" y="874542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у = </a:t>
            </a:r>
            <a:r>
              <a:rPr lang="ru-RU" sz="2400" b="1" dirty="0" smtClean="0">
                <a:solidFill>
                  <a:srgbClr val="FF0000"/>
                </a:solidFill>
              </a:rPr>
              <a:t>х</a:t>
            </a:r>
            <a:r>
              <a:rPr lang="ru-RU" sz="2400" b="1" baseline="30000" dirty="0" smtClean="0">
                <a:solidFill>
                  <a:srgbClr val="FF0000"/>
                </a:solidFill>
              </a:rPr>
              <a:t>-4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2743200" y="63500"/>
            <a:ext cx="3962400" cy="3302000"/>
            <a:chOff x="1728" y="40"/>
            <a:chExt cx="2496" cy="2080"/>
          </a:xfrm>
        </p:grpSpPr>
        <p:sp>
          <p:nvSpPr>
            <p:cNvPr id="19517" name="Freeform 60"/>
            <p:cNvSpPr>
              <a:spLocks/>
            </p:cNvSpPr>
            <p:nvPr/>
          </p:nvSpPr>
          <p:spPr bwMode="auto">
            <a:xfrm>
              <a:off x="3152" y="40"/>
              <a:ext cx="1072" cy="2080"/>
            </a:xfrm>
            <a:custGeom>
              <a:avLst/>
              <a:gdLst>
                <a:gd name="T0" fmla="*/ 0 w 1072"/>
                <a:gd name="T1" fmla="*/ 0 h 2080"/>
                <a:gd name="T2" fmla="*/ 48 w 1072"/>
                <a:gd name="T3" fmla="*/ 816 h 2080"/>
                <a:gd name="T4" fmla="*/ 176 w 1072"/>
                <a:gd name="T5" fmla="*/ 1648 h 2080"/>
                <a:gd name="T6" fmla="*/ 368 w 1072"/>
                <a:gd name="T7" fmla="*/ 1936 h 2080"/>
                <a:gd name="T8" fmla="*/ 640 w 1072"/>
                <a:gd name="T9" fmla="*/ 2048 h 2080"/>
                <a:gd name="T10" fmla="*/ 1072 w 1072"/>
                <a:gd name="T11" fmla="*/ 2080 h 20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2"/>
                <a:gd name="T19" fmla="*/ 0 h 2080"/>
                <a:gd name="T20" fmla="*/ 1072 w 1072"/>
                <a:gd name="T21" fmla="*/ 2080 h 20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2" h="2080">
                  <a:moveTo>
                    <a:pt x="0" y="0"/>
                  </a:moveTo>
                  <a:cubicBezTo>
                    <a:pt x="5" y="136"/>
                    <a:pt x="19" y="541"/>
                    <a:pt x="48" y="816"/>
                  </a:cubicBezTo>
                  <a:cubicBezTo>
                    <a:pt x="77" y="1091"/>
                    <a:pt x="123" y="1461"/>
                    <a:pt x="176" y="1648"/>
                  </a:cubicBezTo>
                  <a:cubicBezTo>
                    <a:pt x="229" y="1835"/>
                    <a:pt x="291" y="1869"/>
                    <a:pt x="368" y="1936"/>
                  </a:cubicBezTo>
                  <a:cubicBezTo>
                    <a:pt x="445" y="2003"/>
                    <a:pt x="523" y="2024"/>
                    <a:pt x="640" y="2048"/>
                  </a:cubicBezTo>
                  <a:cubicBezTo>
                    <a:pt x="757" y="2072"/>
                    <a:pt x="982" y="2073"/>
                    <a:pt x="1072" y="208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8" name="Freeform 61"/>
            <p:cNvSpPr>
              <a:spLocks/>
            </p:cNvSpPr>
            <p:nvPr/>
          </p:nvSpPr>
          <p:spPr bwMode="auto">
            <a:xfrm flipH="1">
              <a:off x="1728" y="48"/>
              <a:ext cx="880" cy="2072"/>
            </a:xfrm>
            <a:custGeom>
              <a:avLst/>
              <a:gdLst>
                <a:gd name="T0" fmla="*/ 0 w 880"/>
                <a:gd name="T1" fmla="*/ 0 h 2072"/>
                <a:gd name="T2" fmla="*/ 48 w 880"/>
                <a:gd name="T3" fmla="*/ 816 h 2072"/>
                <a:gd name="T4" fmla="*/ 176 w 880"/>
                <a:gd name="T5" fmla="*/ 1648 h 2072"/>
                <a:gd name="T6" fmla="*/ 352 w 880"/>
                <a:gd name="T7" fmla="*/ 1928 h 2072"/>
                <a:gd name="T8" fmla="*/ 608 w 880"/>
                <a:gd name="T9" fmla="*/ 2032 h 2072"/>
                <a:gd name="T10" fmla="*/ 880 w 880"/>
                <a:gd name="T11" fmla="*/ 2072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0"/>
                <a:gd name="T19" fmla="*/ 0 h 2072"/>
                <a:gd name="T20" fmla="*/ 880 w 880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0" h="2072">
                  <a:moveTo>
                    <a:pt x="0" y="0"/>
                  </a:moveTo>
                  <a:cubicBezTo>
                    <a:pt x="5" y="136"/>
                    <a:pt x="19" y="541"/>
                    <a:pt x="48" y="816"/>
                  </a:cubicBezTo>
                  <a:cubicBezTo>
                    <a:pt x="77" y="1091"/>
                    <a:pt x="125" y="1463"/>
                    <a:pt x="176" y="1648"/>
                  </a:cubicBezTo>
                  <a:cubicBezTo>
                    <a:pt x="227" y="1833"/>
                    <a:pt x="280" y="1864"/>
                    <a:pt x="352" y="1928"/>
                  </a:cubicBezTo>
                  <a:cubicBezTo>
                    <a:pt x="424" y="1992"/>
                    <a:pt x="520" y="2008"/>
                    <a:pt x="608" y="2032"/>
                  </a:cubicBezTo>
                  <a:cubicBezTo>
                    <a:pt x="696" y="2056"/>
                    <a:pt x="823" y="2064"/>
                    <a:pt x="880" y="2072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509" name="Text Box 63"/>
          <p:cNvSpPr txBox="1">
            <a:spLocks noChangeArrowheads="1"/>
          </p:cNvSpPr>
          <p:nvPr/>
        </p:nvSpPr>
        <p:spPr bwMode="auto">
          <a:xfrm>
            <a:off x="4990579" y="37723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2060"/>
                </a:solidFill>
              </a:rPr>
              <a:t>у = х</a:t>
            </a:r>
            <a:r>
              <a:rPr lang="ru-RU" sz="2400" b="1" baseline="30000" dirty="0">
                <a:solidFill>
                  <a:srgbClr val="002060"/>
                </a:solidFill>
              </a:rPr>
              <a:t>-2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971800" y="0"/>
            <a:ext cx="3429000" cy="3390900"/>
            <a:chOff x="1872" y="0"/>
            <a:chExt cx="2160" cy="2136"/>
          </a:xfrm>
        </p:grpSpPr>
        <p:sp>
          <p:nvSpPr>
            <p:cNvPr id="19515" name="Freeform 64"/>
            <p:cNvSpPr>
              <a:spLocks/>
            </p:cNvSpPr>
            <p:nvPr/>
          </p:nvSpPr>
          <p:spPr bwMode="auto">
            <a:xfrm>
              <a:off x="3248" y="24"/>
              <a:ext cx="784" cy="2112"/>
            </a:xfrm>
            <a:custGeom>
              <a:avLst/>
              <a:gdLst>
                <a:gd name="T0" fmla="*/ 0 w 784"/>
                <a:gd name="T1" fmla="*/ 0 h 2112"/>
                <a:gd name="T2" fmla="*/ 16 w 784"/>
                <a:gd name="T3" fmla="*/ 888 h 2112"/>
                <a:gd name="T4" fmla="*/ 64 w 784"/>
                <a:gd name="T5" fmla="*/ 1656 h 2112"/>
                <a:gd name="T6" fmla="*/ 208 w 784"/>
                <a:gd name="T7" fmla="*/ 2000 h 2112"/>
                <a:gd name="T8" fmla="*/ 496 w 784"/>
                <a:gd name="T9" fmla="*/ 2088 h 2112"/>
                <a:gd name="T10" fmla="*/ 784 w 784"/>
                <a:gd name="T11" fmla="*/ 2112 h 2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4"/>
                <a:gd name="T19" fmla="*/ 0 h 2112"/>
                <a:gd name="T20" fmla="*/ 784 w 784"/>
                <a:gd name="T21" fmla="*/ 2112 h 2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4" h="2112">
                  <a:moveTo>
                    <a:pt x="0" y="0"/>
                  </a:moveTo>
                  <a:cubicBezTo>
                    <a:pt x="5" y="148"/>
                    <a:pt x="5" y="612"/>
                    <a:pt x="16" y="888"/>
                  </a:cubicBezTo>
                  <a:cubicBezTo>
                    <a:pt x="27" y="1164"/>
                    <a:pt x="32" y="1471"/>
                    <a:pt x="64" y="1656"/>
                  </a:cubicBezTo>
                  <a:cubicBezTo>
                    <a:pt x="96" y="1841"/>
                    <a:pt x="136" y="1928"/>
                    <a:pt x="208" y="2000"/>
                  </a:cubicBezTo>
                  <a:cubicBezTo>
                    <a:pt x="280" y="2072"/>
                    <a:pt x="400" y="2069"/>
                    <a:pt x="496" y="2088"/>
                  </a:cubicBezTo>
                  <a:cubicBezTo>
                    <a:pt x="592" y="2107"/>
                    <a:pt x="724" y="2107"/>
                    <a:pt x="784" y="2112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16" name="Freeform 65"/>
            <p:cNvSpPr>
              <a:spLocks/>
            </p:cNvSpPr>
            <p:nvPr/>
          </p:nvSpPr>
          <p:spPr bwMode="auto">
            <a:xfrm>
              <a:off x="1872" y="0"/>
              <a:ext cx="640" cy="2136"/>
            </a:xfrm>
            <a:custGeom>
              <a:avLst/>
              <a:gdLst>
                <a:gd name="T0" fmla="*/ 640 w 640"/>
                <a:gd name="T1" fmla="*/ 0 h 2136"/>
                <a:gd name="T2" fmla="*/ 624 w 640"/>
                <a:gd name="T3" fmla="*/ 888 h 2136"/>
                <a:gd name="T4" fmla="*/ 576 w 640"/>
                <a:gd name="T5" fmla="*/ 1656 h 2136"/>
                <a:gd name="T6" fmla="*/ 432 w 640"/>
                <a:gd name="T7" fmla="*/ 2000 h 2136"/>
                <a:gd name="T8" fmla="*/ 208 w 640"/>
                <a:gd name="T9" fmla="*/ 2104 h 2136"/>
                <a:gd name="T10" fmla="*/ 0 w 640"/>
                <a:gd name="T11" fmla="*/ 2136 h 2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0"/>
                <a:gd name="T19" fmla="*/ 0 h 2136"/>
                <a:gd name="T20" fmla="*/ 640 w 640"/>
                <a:gd name="T21" fmla="*/ 2136 h 2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0" h="2136">
                  <a:moveTo>
                    <a:pt x="640" y="0"/>
                  </a:moveTo>
                  <a:cubicBezTo>
                    <a:pt x="635" y="148"/>
                    <a:pt x="635" y="612"/>
                    <a:pt x="624" y="888"/>
                  </a:cubicBezTo>
                  <a:cubicBezTo>
                    <a:pt x="613" y="1164"/>
                    <a:pt x="608" y="1471"/>
                    <a:pt x="576" y="1656"/>
                  </a:cubicBezTo>
                  <a:cubicBezTo>
                    <a:pt x="544" y="1841"/>
                    <a:pt x="493" y="1925"/>
                    <a:pt x="432" y="2000"/>
                  </a:cubicBezTo>
                  <a:cubicBezTo>
                    <a:pt x="371" y="2075"/>
                    <a:pt x="280" y="2081"/>
                    <a:pt x="208" y="2104"/>
                  </a:cubicBezTo>
                  <a:cubicBezTo>
                    <a:pt x="136" y="2127"/>
                    <a:pt x="43" y="2129"/>
                    <a:pt x="0" y="2136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4803" name="Text Box 67"/>
          <p:cNvSpPr txBox="1">
            <a:spLocks noChangeArrowheads="1"/>
          </p:cNvSpPr>
          <p:nvPr/>
        </p:nvSpPr>
        <p:spPr bwMode="auto">
          <a:xfrm>
            <a:off x="5205771" y="1331742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008000"/>
                </a:solidFill>
              </a:rPr>
              <a:t>у = х</a:t>
            </a:r>
            <a:r>
              <a:rPr lang="ru-RU" sz="2400" b="1" baseline="30000" dirty="0">
                <a:solidFill>
                  <a:srgbClr val="008000"/>
                </a:solidFill>
              </a:rPr>
              <a:t>-6</a:t>
            </a:r>
            <a:endParaRPr lang="ru-RU" sz="2400" b="1" dirty="0">
              <a:solidFill>
                <a:srgbClr val="008000"/>
              </a:solidFill>
            </a:endParaRPr>
          </a:p>
        </p:txBody>
      </p:sp>
      <p:sp>
        <p:nvSpPr>
          <p:cNvPr id="244790" name="Oval 54"/>
          <p:cNvSpPr>
            <a:spLocks noChangeArrowheads="1"/>
          </p:cNvSpPr>
          <p:nvPr/>
        </p:nvSpPr>
        <p:spPr bwMode="auto">
          <a:xfrm>
            <a:off x="5224463" y="2630488"/>
            <a:ext cx="1397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4791" name="Oval 55"/>
          <p:cNvSpPr>
            <a:spLocks noChangeArrowheads="1"/>
          </p:cNvSpPr>
          <p:nvPr/>
        </p:nvSpPr>
        <p:spPr bwMode="auto">
          <a:xfrm>
            <a:off x="3773488" y="2636838"/>
            <a:ext cx="150812" cy="1397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4116754" y="1397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Заголовок 1"/>
              <p:cNvSpPr txBox="1">
                <a:spLocks/>
              </p:cNvSpPr>
              <p:nvPr/>
            </p:nvSpPr>
            <p:spPr>
              <a:xfrm>
                <a:off x="4687840" y="4149993"/>
                <a:ext cx="3900487" cy="2158731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/>
                <a:r>
                  <a:rPr lang="ru-RU" sz="2400" dirty="0" smtClean="0"/>
                  <a:t>Если </a:t>
                </a:r>
                <a:r>
                  <a:rPr lang="en-US" sz="2400" i="1" dirty="0" smtClean="0"/>
                  <a:t>n</a:t>
                </a:r>
                <a:r>
                  <a:rPr lang="en-US" sz="2400" dirty="0" smtClean="0"/>
                  <a:t> </a:t>
                </a:r>
                <a:r>
                  <a:rPr lang="ru-RU" sz="2400" dirty="0" smtClean="0"/>
                  <a:t>–</a:t>
                </a:r>
                <a:r>
                  <a:rPr lang="en-US" sz="2400" dirty="0" smtClean="0"/>
                  <a:t> </a:t>
                </a:r>
                <a:r>
                  <a:rPr lang="ru-RU" sz="2400" dirty="0"/>
                  <a:t>целое </a:t>
                </a:r>
                <a:r>
                  <a:rPr lang="ru-RU" sz="2400" dirty="0" smtClean="0"/>
                  <a:t>отрицательное чётное число, то</a:t>
                </a:r>
                <a:endParaRPr lang="en-US" sz="2400" dirty="0" smtClean="0"/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>
                          <a:latin typeface="Cambria Math"/>
                        </a:rPr>
                        <m:t>𝒚</m:t>
                      </m:r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sup>
                      </m:sSup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latin typeface="Cambria Math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840" y="4149993"/>
                <a:ext cx="3900487" cy="2158731"/>
              </a:xfrm>
              <a:prstGeom prst="rect">
                <a:avLst/>
              </a:prstGeom>
              <a:blipFill rotWithShape="1">
                <a:blip r:embed="rId2"/>
                <a:stretch>
                  <a:fillRect l="-2344" t="-1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36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47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47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4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4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4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4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4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4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95" grpId="0"/>
      <p:bldP spid="244803" grpId="0"/>
      <p:bldP spid="244790" grpId="0" animBg="1"/>
      <p:bldP spid="2447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419872" y="1340769"/>
            <a:ext cx="5112941" cy="252028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Преобразования графиков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618" y="4365104"/>
            <a:ext cx="47525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Алгебра, 9 класс</a:t>
            </a:r>
            <a:endParaRPr lang="es-E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981325" y="838200"/>
            <a:ext cx="115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</a:t>
            </a:r>
            <a:r>
              <a:rPr lang="ru-RU" b="1" i="1" baseline="30000" dirty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endParaRPr lang="ru-RU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743200" y="63500"/>
            <a:ext cx="3962400" cy="6521450"/>
            <a:chOff x="1728" y="40"/>
            <a:chExt cx="2496" cy="4108"/>
          </a:xfrm>
        </p:grpSpPr>
        <p:grpSp>
          <p:nvGrpSpPr>
            <p:cNvPr id="13365" name="Group 52"/>
            <p:cNvGrpSpPr>
              <a:grpSpLocks/>
            </p:cNvGrpSpPr>
            <p:nvPr/>
          </p:nvGrpSpPr>
          <p:grpSpPr bwMode="auto">
            <a:xfrm>
              <a:off x="1728" y="40"/>
              <a:ext cx="2496" cy="2080"/>
              <a:chOff x="1728" y="40"/>
              <a:chExt cx="2496" cy="2080"/>
            </a:xfrm>
          </p:grpSpPr>
          <p:sp>
            <p:nvSpPr>
              <p:cNvPr id="13369" name="Freeform 53"/>
              <p:cNvSpPr>
                <a:spLocks/>
              </p:cNvSpPr>
              <p:nvPr/>
            </p:nvSpPr>
            <p:spPr bwMode="auto">
              <a:xfrm>
                <a:off x="3152" y="40"/>
                <a:ext cx="1072" cy="2080"/>
              </a:xfrm>
              <a:custGeom>
                <a:avLst/>
                <a:gdLst>
                  <a:gd name="T0" fmla="*/ 0 w 1072"/>
                  <a:gd name="T1" fmla="*/ 0 h 2080"/>
                  <a:gd name="T2" fmla="*/ 48 w 1072"/>
                  <a:gd name="T3" fmla="*/ 816 h 2080"/>
                  <a:gd name="T4" fmla="*/ 176 w 1072"/>
                  <a:gd name="T5" fmla="*/ 1648 h 2080"/>
                  <a:gd name="T6" fmla="*/ 368 w 1072"/>
                  <a:gd name="T7" fmla="*/ 1936 h 2080"/>
                  <a:gd name="T8" fmla="*/ 640 w 1072"/>
                  <a:gd name="T9" fmla="*/ 2048 h 2080"/>
                  <a:gd name="T10" fmla="*/ 1072 w 1072"/>
                  <a:gd name="T11" fmla="*/ 2080 h 20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2"/>
                  <a:gd name="T19" fmla="*/ 0 h 2080"/>
                  <a:gd name="T20" fmla="*/ 1072 w 1072"/>
                  <a:gd name="T21" fmla="*/ 2080 h 20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2" h="2080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3" y="1461"/>
                      <a:pt x="176" y="1648"/>
                    </a:cubicBezTo>
                    <a:cubicBezTo>
                      <a:pt x="229" y="1835"/>
                      <a:pt x="291" y="1869"/>
                      <a:pt x="368" y="1936"/>
                    </a:cubicBezTo>
                    <a:cubicBezTo>
                      <a:pt x="445" y="2003"/>
                      <a:pt x="523" y="2024"/>
                      <a:pt x="640" y="2048"/>
                    </a:cubicBezTo>
                    <a:cubicBezTo>
                      <a:pt x="757" y="2072"/>
                      <a:pt x="982" y="2073"/>
                      <a:pt x="1072" y="208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70" name="Freeform 54"/>
              <p:cNvSpPr>
                <a:spLocks/>
              </p:cNvSpPr>
              <p:nvPr/>
            </p:nvSpPr>
            <p:spPr bwMode="auto">
              <a:xfrm flipH="1">
                <a:off x="1728" y="48"/>
                <a:ext cx="880" cy="2072"/>
              </a:xfrm>
              <a:custGeom>
                <a:avLst/>
                <a:gdLst>
                  <a:gd name="T0" fmla="*/ 0 w 880"/>
                  <a:gd name="T1" fmla="*/ 0 h 2072"/>
                  <a:gd name="T2" fmla="*/ 48 w 880"/>
                  <a:gd name="T3" fmla="*/ 816 h 2072"/>
                  <a:gd name="T4" fmla="*/ 176 w 880"/>
                  <a:gd name="T5" fmla="*/ 1648 h 2072"/>
                  <a:gd name="T6" fmla="*/ 352 w 880"/>
                  <a:gd name="T7" fmla="*/ 1928 h 2072"/>
                  <a:gd name="T8" fmla="*/ 608 w 880"/>
                  <a:gd name="T9" fmla="*/ 2032 h 2072"/>
                  <a:gd name="T10" fmla="*/ 880 w 880"/>
                  <a:gd name="T11" fmla="*/ 2072 h 20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80"/>
                  <a:gd name="T19" fmla="*/ 0 h 2072"/>
                  <a:gd name="T20" fmla="*/ 880 w 880"/>
                  <a:gd name="T21" fmla="*/ 2072 h 207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80" h="2072">
                    <a:moveTo>
                      <a:pt x="0" y="0"/>
                    </a:moveTo>
                    <a:cubicBezTo>
                      <a:pt x="5" y="136"/>
                      <a:pt x="19" y="541"/>
                      <a:pt x="48" y="816"/>
                    </a:cubicBezTo>
                    <a:cubicBezTo>
                      <a:pt x="77" y="1091"/>
                      <a:pt x="125" y="1463"/>
                      <a:pt x="176" y="1648"/>
                    </a:cubicBezTo>
                    <a:cubicBezTo>
                      <a:pt x="227" y="1833"/>
                      <a:pt x="280" y="1864"/>
                      <a:pt x="352" y="1928"/>
                    </a:cubicBezTo>
                    <a:cubicBezTo>
                      <a:pt x="424" y="1992"/>
                      <a:pt x="520" y="2008"/>
                      <a:pt x="608" y="2032"/>
                    </a:cubicBezTo>
                    <a:cubicBezTo>
                      <a:pt x="696" y="2056"/>
                      <a:pt x="823" y="2064"/>
                      <a:pt x="880" y="2072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66" name="Oval 55"/>
            <p:cNvSpPr>
              <a:spLocks noChangeArrowheads="1"/>
            </p:cNvSpPr>
            <p:nvPr/>
          </p:nvSpPr>
          <p:spPr bwMode="auto">
            <a:xfrm>
              <a:off x="3291" y="1657"/>
              <a:ext cx="88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7" name="Oval 56"/>
            <p:cNvSpPr>
              <a:spLocks noChangeArrowheads="1"/>
            </p:cNvSpPr>
            <p:nvPr/>
          </p:nvSpPr>
          <p:spPr bwMode="auto">
            <a:xfrm>
              <a:off x="2377" y="1661"/>
              <a:ext cx="95" cy="88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68" name="Line 57"/>
            <p:cNvSpPr>
              <a:spLocks noChangeShapeType="1"/>
            </p:cNvSpPr>
            <p:nvPr/>
          </p:nvSpPr>
          <p:spPr bwMode="auto">
            <a:xfrm flipH="1">
              <a:off x="2870" y="96"/>
              <a:ext cx="10" cy="40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6348412" y="65563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у = (х – 2</a:t>
            </a:r>
            <a:r>
              <a:rPr lang="ru-RU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</a:rPr>
              <a:t>–</a:t>
            </a:r>
            <a:r>
              <a:rPr lang="ru-RU" b="1" i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endParaRPr lang="ru-RU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3024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8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15833 3.33333E-6 " pathEditMode="relative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5" grpId="0"/>
      <p:bldP spid="19514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267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Diseño predeterminado</vt:lpstr>
      <vt:lpstr>Формула</vt:lpstr>
      <vt:lpstr>Степенная функция  с отрицательным целым показателем</vt:lpstr>
      <vt:lpstr>Определение</vt:lpstr>
      <vt:lpstr>Вспомним свойство</vt:lpstr>
      <vt:lpstr>Если n = 1, то y=1/x</vt:lpstr>
      <vt:lpstr>Презентация PowerPoint</vt:lpstr>
      <vt:lpstr>Презентация PowerPoint</vt:lpstr>
      <vt:lpstr>Презентация PowerPoint</vt:lpstr>
      <vt:lpstr>Преобразования графиков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Догадова</cp:lastModifiedBy>
  <cp:revision>71</cp:revision>
  <dcterms:created xsi:type="dcterms:W3CDTF">2009-10-07T17:55:06Z</dcterms:created>
  <dcterms:modified xsi:type="dcterms:W3CDTF">2016-12-22T16:11:32Z</dcterms:modified>
</cp:coreProperties>
</file>