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65" r:id="rId9"/>
    <p:sldId id="268" r:id="rId10"/>
    <p:sldId id="270" r:id="rId11"/>
    <p:sldId id="272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3" autoAdjust="0"/>
    <p:restoredTop sz="94660"/>
  </p:normalViewPr>
  <p:slideViewPr>
    <p:cSldViewPr>
      <p:cViewPr varScale="1">
        <p:scale>
          <a:sx n="68" d="100"/>
          <a:sy n="68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8708-54EC-4C5F-8610-E819F644DA21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5518F-DCD0-4056-83B0-32D12D86A2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52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E466D6B-4391-43E7-928B-CE810AF3877C}" type="slidenum">
              <a:rPr lang="ru-RU" smtClean="0"/>
              <a:pPr eaLnBrk="1" hangingPunct="1"/>
              <a:t>11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EA764-5677-4DC8-A332-66856BC8E6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DFE8F-FBFB-4227-8C43-C1A93C10EF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AF5C7-EC13-45EA-8795-19DFD499566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F4F8-9E57-4B4C-B3D9-FC3191B6016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4C3A1-92DB-48EA-B429-CBD80A2E8DA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6913F-0E1A-4AF9-97B8-DEFAF8DF4A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880D-297C-4DAD-B7B4-529352B6D6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4531F-224A-4770-8EDE-FD28C2B1D6F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E5D2D-2D98-489E-8A89-6B92077078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60211-7805-4FA1-9C82-88FB54A048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108F3-2A8C-42F9-85FB-BB7C9C39E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A9224C-B3DC-42CE-965E-B90881FBA1F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419872" y="1340769"/>
            <a:ext cx="5112941" cy="252028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Степенная </a:t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функция </a:t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с натуральным показателем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618" y="4365104"/>
            <a:ext cx="47525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Алгебра, 9 класс</a:t>
            </a:r>
            <a:endParaRPr lang="es-E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Freeform 11"/>
          <p:cNvSpPr>
            <a:spLocks/>
          </p:cNvSpPr>
          <p:nvPr/>
        </p:nvSpPr>
        <p:spPr bwMode="auto">
          <a:xfrm>
            <a:off x="192112" y="4236825"/>
            <a:ext cx="4933950" cy="12700"/>
          </a:xfrm>
          <a:custGeom>
            <a:avLst/>
            <a:gdLst>
              <a:gd name="T0" fmla="*/ 0 w 3108"/>
              <a:gd name="T1" fmla="*/ 2147483647 h 8"/>
              <a:gd name="T2" fmla="*/ 2147483647 w 3108"/>
              <a:gd name="T3" fmla="*/ 0 h 8"/>
              <a:gd name="T4" fmla="*/ 0 60000 65536"/>
              <a:gd name="T5" fmla="*/ 0 60000 65536"/>
              <a:gd name="T6" fmla="*/ 0 w 3108"/>
              <a:gd name="T7" fmla="*/ 0 h 8"/>
              <a:gd name="T8" fmla="*/ 3108 w 310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8">
                <a:moveTo>
                  <a:pt x="0" y="8"/>
                </a:moveTo>
                <a:lnTo>
                  <a:pt x="310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5" name="Freeform 3"/>
          <p:cNvSpPr>
            <a:spLocks/>
          </p:cNvSpPr>
          <p:nvPr/>
        </p:nvSpPr>
        <p:spPr bwMode="auto">
          <a:xfrm>
            <a:off x="171450" y="1155700"/>
            <a:ext cx="3175" cy="5035550"/>
          </a:xfrm>
          <a:custGeom>
            <a:avLst/>
            <a:gdLst>
              <a:gd name="T0" fmla="*/ 0 w 2"/>
              <a:gd name="T1" fmla="*/ 0 h 3172"/>
              <a:gd name="T2" fmla="*/ 2147483647 w 2"/>
              <a:gd name="T3" fmla="*/ 2147483647 h 3172"/>
              <a:gd name="T4" fmla="*/ 0 60000 65536"/>
              <a:gd name="T5" fmla="*/ 0 60000 65536"/>
              <a:gd name="T6" fmla="*/ 0 w 2"/>
              <a:gd name="T7" fmla="*/ 0 h 3172"/>
              <a:gd name="T8" fmla="*/ 2 w 2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" h="3172">
                <a:moveTo>
                  <a:pt x="0" y="0"/>
                </a:moveTo>
                <a:lnTo>
                  <a:pt x="2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6" name="Freeform 4"/>
          <p:cNvSpPr>
            <a:spLocks/>
          </p:cNvSpPr>
          <p:nvPr/>
        </p:nvSpPr>
        <p:spPr bwMode="auto">
          <a:xfrm>
            <a:off x="247650" y="3114675"/>
            <a:ext cx="4857750" cy="3175"/>
          </a:xfrm>
          <a:custGeom>
            <a:avLst/>
            <a:gdLst>
              <a:gd name="T0" fmla="*/ 0 w 3060"/>
              <a:gd name="T1" fmla="*/ 0 h 2"/>
              <a:gd name="T2" fmla="*/ 2147483647 w 3060"/>
              <a:gd name="T3" fmla="*/ 2147483647 h 2"/>
              <a:gd name="T4" fmla="*/ 0 60000 65536"/>
              <a:gd name="T5" fmla="*/ 0 60000 65536"/>
              <a:gd name="T6" fmla="*/ 0 w 3060"/>
              <a:gd name="T7" fmla="*/ 0 h 2"/>
              <a:gd name="T8" fmla="*/ 3060 w 3060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60" h="2">
                <a:moveTo>
                  <a:pt x="0" y="0"/>
                </a:moveTo>
                <a:lnTo>
                  <a:pt x="3060" y="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7" name="Freeform 5"/>
          <p:cNvSpPr>
            <a:spLocks/>
          </p:cNvSpPr>
          <p:nvPr/>
        </p:nvSpPr>
        <p:spPr bwMode="auto">
          <a:xfrm>
            <a:off x="190500" y="5911850"/>
            <a:ext cx="4902200" cy="1588"/>
          </a:xfrm>
          <a:custGeom>
            <a:avLst/>
            <a:gdLst>
              <a:gd name="T0" fmla="*/ 0 w 3088"/>
              <a:gd name="T1" fmla="*/ 0 h 1"/>
              <a:gd name="T2" fmla="*/ 2147483647 w 3088"/>
              <a:gd name="T3" fmla="*/ 0 h 1"/>
              <a:gd name="T4" fmla="*/ 0 60000 65536"/>
              <a:gd name="T5" fmla="*/ 0 60000 65536"/>
              <a:gd name="T6" fmla="*/ 0 w 3088"/>
              <a:gd name="T7" fmla="*/ 0 h 1"/>
              <a:gd name="T8" fmla="*/ 3088 w 30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">
                <a:moveTo>
                  <a:pt x="0" y="0"/>
                </a:moveTo>
                <a:lnTo>
                  <a:pt x="308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8" name="Freeform 6"/>
          <p:cNvSpPr>
            <a:spLocks/>
          </p:cNvSpPr>
          <p:nvPr/>
        </p:nvSpPr>
        <p:spPr bwMode="auto">
          <a:xfrm>
            <a:off x="174625" y="5632450"/>
            <a:ext cx="4911725" cy="3175"/>
          </a:xfrm>
          <a:custGeom>
            <a:avLst/>
            <a:gdLst>
              <a:gd name="T0" fmla="*/ 0 w 3094"/>
              <a:gd name="T1" fmla="*/ 2147483647 h 2"/>
              <a:gd name="T2" fmla="*/ 2147483647 w 3094"/>
              <a:gd name="T3" fmla="*/ 0 h 2"/>
              <a:gd name="T4" fmla="*/ 0 60000 65536"/>
              <a:gd name="T5" fmla="*/ 0 60000 65536"/>
              <a:gd name="T6" fmla="*/ 0 w 3094"/>
              <a:gd name="T7" fmla="*/ 0 h 2"/>
              <a:gd name="T8" fmla="*/ 3094 w 3094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4" h="2">
                <a:moveTo>
                  <a:pt x="0" y="2"/>
                </a:moveTo>
                <a:lnTo>
                  <a:pt x="309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9" name="Line 7"/>
          <p:cNvSpPr>
            <a:spLocks noChangeShapeType="1"/>
          </p:cNvSpPr>
          <p:nvPr/>
        </p:nvSpPr>
        <p:spPr bwMode="auto">
          <a:xfrm>
            <a:off x="174625" y="5348288"/>
            <a:ext cx="4968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0" name="Freeform 8"/>
          <p:cNvSpPr>
            <a:spLocks/>
          </p:cNvSpPr>
          <p:nvPr/>
        </p:nvSpPr>
        <p:spPr bwMode="auto">
          <a:xfrm>
            <a:off x="177800" y="5073650"/>
            <a:ext cx="4914900" cy="1588"/>
          </a:xfrm>
          <a:custGeom>
            <a:avLst/>
            <a:gdLst>
              <a:gd name="T0" fmla="*/ 0 w 3096"/>
              <a:gd name="T1" fmla="*/ 0 h 1"/>
              <a:gd name="T2" fmla="*/ 2147483647 w 3096"/>
              <a:gd name="T3" fmla="*/ 0 h 1"/>
              <a:gd name="T4" fmla="*/ 0 60000 65536"/>
              <a:gd name="T5" fmla="*/ 0 60000 65536"/>
              <a:gd name="T6" fmla="*/ 0 w 3096"/>
              <a:gd name="T7" fmla="*/ 0 h 1"/>
              <a:gd name="T8" fmla="*/ 3096 w 309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6" h="1">
                <a:moveTo>
                  <a:pt x="0" y="0"/>
                </a:moveTo>
                <a:lnTo>
                  <a:pt x="3096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1" name="Freeform 9"/>
          <p:cNvSpPr>
            <a:spLocks/>
          </p:cNvSpPr>
          <p:nvPr/>
        </p:nvSpPr>
        <p:spPr bwMode="auto">
          <a:xfrm>
            <a:off x="171450" y="4794250"/>
            <a:ext cx="4908550" cy="1588"/>
          </a:xfrm>
          <a:custGeom>
            <a:avLst/>
            <a:gdLst>
              <a:gd name="T0" fmla="*/ 0 w 3092"/>
              <a:gd name="T1" fmla="*/ 0 h 1"/>
              <a:gd name="T2" fmla="*/ 2147483647 w 3092"/>
              <a:gd name="T3" fmla="*/ 0 h 1"/>
              <a:gd name="T4" fmla="*/ 0 60000 65536"/>
              <a:gd name="T5" fmla="*/ 0 60000 65536"/>
              <a:gd name="T6" fmla="*/ 0 w 3092"/>
              <a:gd name="T7" fmla="*/ 0 h 1"/>
              <a:gd name="T8" fmla="*/ 3092 w 309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1">
                <a:moveTo>
                  <a:pt x="0" y="0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2" name="Freeform 10"/>
          <p:cNvSpPr>
            <a:spLocks/>
          </p:cNvSpPr>
          <p:nvPr/>
        </p:nvSpPr>
        <p:spPr bwMode="auto">
          <a:xfrm>
            <a:off x="165100" y="4508500"/>
            <a:ext cx="4921250" cy="6350"/>
          </a:xfrm>
          <a:custGeom>
            <a:avLst/>
            <a:gdLst>
              <a:gd name="T0" fmla="*/ 0 w 3100"/>
              <a:gd name="T1" fmla="*/ 2147483647 h 4"/>
              <a:gd name="T2" fmla="*/ 2147483647 w 3100"/>
              <a:gd name="T3" fmla="*/ 0 h 4"/>
              <a:gd name="T4" fmla="*/ 0 60000 65536"/>
              <a:gd name="T5" fmla="*/ 0 60000 65536"/>
              <a:gd name="T6" fmla="*/ 0 w 3100"/>
              <a:gd name="T7" fmla="*/ 0 h 4"/>
              <a:gd name="T8" fmla="*/ 3100 w 3100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4">
                <a:moveTo>
                  <a:pt x="0" y="4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5" name="Freeform 13"/>
          <p:cNvSpPr>
            <a:spLocks/>
          </p:cNvSpPr>
          <p:nvPr/>
        </p:nvSpPr>
        <p:spPr bwMode="auto">
          <a:xfrm>
            <a:off x="247650" y="3397250"/>
            <a:ext cx="4845050" cy="6350"/>
          </a:xfrm>
          <a:custGeom>
            <a:avLst/>
            <a:gdLst>
              <a:gd name="T0" fmla="*/ 0 w 3052"/>
              <a:gd name="T1" fmla="*/ 2147483647 h 4"/>
              <a:gd name="T2" fmla="*/ 2147483647 w 3052"/>
              <a:gd name="T3" fmla="*/ 0 h 4"/>
              <a:gd name="T4" fmla="*/ 0 60000 65536"/>
              <a:gd name="T5" fmla="*/ 0 60000 65536"/>
              <a:gd name="T6" fmla="*/ 0 w 3052"/>
              <a:gd name="T7" fmla="*/ 0 h 4"/>
              <a:gd name="T8" fmla="*/ 3052 w 305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52" h="4">
                <a:moveTo>
                  <a:pt x="0" y="4"/>
                </a:moveTo>
                <a:lnTo>
                  <a:pt x="305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6" name="Freeform 14"/>
          <p:cNvSpPr>
            <a:spLocks/>
          </p:cNvSpPr>
          <p:nvPr/>
        </p:nvSpPr>
        <p:spPr bwMode="auto">
          <a:xfrm>
            <a:off x="177800" y="2838450"/>
            <a:ext cx="4921250" cy="1588"/>
          </a:xfrm>
          <a:custGeom>
            <a:avLst/>
            <a:gdLst>
              <a:gd name="T0" fmla="*/ 0 w 3100"/>
              <a:gd name="T1" fmla="*/ 0 h 1"/>
              <a:gd name="T2" fmla="*/ 2147483647 w 3100"/>
              <a:gd name="T3" fmla="*/ 0 h 1"/>
              <a:gd name="T4" fmla="*/ 0 60000 65536"/>
              <a:gd name="T5" fmla="*/ 0 60000 65536"/>
              <a:gd name="T6" fmla="*/ 0 w 3100"/>
              <a:gd name="T7" fmla="*/ 0 h 1"/>
              <a:gd name="T8" fmla="*/ 3100 w 31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1">
                <a:moveTo>
                  <a:pt x="0" y="0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7" name="Freeform 15"/>
          <p:cNvSpPr>
            <a:spLocks/>
          </p:cNvSpPr>
          <p:nvPr/>
        </p:nvSpPr>
        <p:spPr bwMode="auto">
          <a:xfrm>
            <a:off x="158750" y="255905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8" name="Freeform 16"/>
          <p:cNvSpPr>
            <a:spLocks/>
          </p:cNvSpPr>
          <p:nvPr/>
        </p:nvSpPr>
        <p:spPr bwMode="auto">
          <a:xfrm>
            <a:off x="165100" y="2279650"/>
            <a:ext cx="4933950" cy="6350"/>
          </a:xfrm>
          <a:custGeom>
            <a:avLst/>
            <a:gdLst>
              <a:gd name="T0" fmla="*/ 0 w 3108"/>
              <a:gd name="T1" fmla="*/ 0 h 4"/>
              <a:gd name="T2" fmla="*/ 2147483647 w 3108"/>
              <a:gd name="T3" fmla="*/ 2147483647 h 4"/>
              <a:gd name="T4" fmla="*/ 0 60000 65536"/>
              <a:gd name="T5" fmla="*/ 0 60000 65536"/>
              <a:gd name="T6" fmla="*/ 0 w 3108"/>
              <a:gd name="T7" fmla="*/ 0 h 4"/>
              <a:gd name="T8" fmla="*/ 3108 w 3108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4">
                <a:moveTo>
                  <a:pt x="0" y="0"/>
                </a:moveTo>
                <a:lnTo>
                  <a:pt x="3108" y="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9" name="Freeform 17"/>
          <p:cNvSpPr>
            <a:spLocks/>
          </p:cNvSpPr>
          <p:nvPr/>
        </p:nvSpPr>
        <p:spPr bwMode="auto">
          <a:xfrm>
            <a:off x="158750" y="200660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0" name="Freeform 18"/>
          <p:cNvSpPr>
            <a:spLocks/>
          </p:cNvSpPr>
          <p:nvPr/>
        </p:nvSpPr>
        <p:spPr bwMode="auto">
          <a:xfrm>
            <a:off x="171450" y="1727200"/>
            <a:ext cx="4927600" cy="1588"/>
          </a:xfrm>
          <a:custGeom>
            <a:avLst/>
            <a:gdLst>
              <a:gd name="T0" fmla="*/ 0 w 3104"/>
              <a:gd name="T1" fmla="*/ 0 h 1"/>
              <a:gd name="T2" fmla="*/ 2147483647 w 3104"/>
              <a:gd name="T3" fmla="*/ 0 h 1"/>
              <a:gd name="T4" fmla="*/ 0 60000 65536"/>
              <a:gd name="T5" fmla="*/ 0 60000 65536"/>
              <a:gd name="T6" fmla="*/ 0 w 3104"/>
              <a:gd name="T7" fmla="*/ 0 h 1"/>
              <a:gd name="T8" fmla="*/ 3104 w 310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4" h="1">
                <a:moveTo>
                  <a:pt x="0" y="0"/>
                </a:moveTo>
                <a:lnTo>
                  <a:pt x="310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1" name="Freeform 19"/>
          <p:cNvSpPr>
            <a:spLocks/>
          </p:cNvSpPr>
          <p:nvPr/>
        </p:nvSpPr>
        <p:spPr bwMode="auto">
          <a:xfrm>
            <a:off x="184150" y="1447800"/>
            <a:ext cx="4908550" cy="12700"/>
          </a:xfrm>
          <a:custGeom>
            <a:avLst/>
            <a:gdLst>
              <a:gd name="T0" fmla="*/ 0 w 3092"/>
              <a:gd name="T1" fmla="*/ 2147483647 h 8"/>
              <a:gd name="T2" fmla="*/ 2147483647 w 3092"/>
              <a:gd name="T3" fmla="*/ 0 h 8"/>
              <a:gd name="T4" fmla="*/ 0 60000 65536"/>
              <a:gd name="T5" fmla="*/ 0 60000 65536"/>
              <a:gd name="T6" fmla="*/ 0 w 3092"/>
              <a:gd name="T7" fmla="*/ 0 h 8"/>
              <a:gd name="T8" fmla="*/ 3092 w 309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8">
                <a:moveTo>
                  <a:pt x="0" y="8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2" name="Freeform 20"/>
          <p:cNvSpPr>
            <a:spLocks/>
          </p:cNvSpPr>
          <p:nvPr/>
        </p:nvSpPr>
        <p:spPr bwMode="auto">
          <a:xfrm>
            <a:off x="196850" y="1155700"/>
            <a:ext cx="4902200" cy="19050"/>
          </a:xfrm>
          <a:custGeom>
            <a:avLst/>
            <a:gdLst>
              <a:gd name="T0" fmla="*/ 0 w 3088"/>
              <a:gd name="T1" fmla="*/ 0 h 12"/>
              <a:gd name="T2" fmla="*/ 2147483647 w 3088"/>
              <a:gd name="T3" fmla="*/ 2147483647 h 12"/>
              <a:gd name="T4" fmla="*/ 0 60000 65536"/>
              <a:gd name="T5" fmla="*/ 0 60000 65536"/>
              <a:gd name="T6" fmla="*/ 0 w 3088"/>
              <a:gd name="T7" fmla="*/ 0 h 12"/>
              <a:gd name="T8" fmla="*/ 3088 w 3088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2">
                <a:moveTo>
                  <a:pt x="0" y="0"/>
                </a:moveTo>
                <a:lnTo>
                  <a:pt x="3088" y="1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3" name="Freeform 21"/>
          <p:cNvSpPr>
            <a:spLocks/>
          </p:cNvSpPr>
          <p:nvPr/>
        </p:nvSpPr>
        <p:spPr bwMode="auto">
          <a:xfrm>
            <a:off x="158750" y="6191250"/>
            <a:ext cx="4946650" cy="1588"/>
          </a:xfrm>
          <a:custGeom>
            <a:avLst/>
            <a:gdLst>
              <a:gd name="T0" fmla="*/ 0 w 3116"/>
              <a:gd name="T1" fmla="*/ 0 h 1"/>
              <a:gd name="T2" fmla="*/ 2147483647 w 3116"/>
              <a:gd name="T3" fmla="*/ 0 h 1"/>
              <a:gd name="T4" fmla="*/ 0 60000 65536"/>
              <a:gd name="T5" fmla="*/ 0 60000 65536"/>
              <a:gd name="T6" fmla="*/ 0 w 3116"/>
              <a:gd name="T7" fmla="*/ 0 h 1"/>
              <a:gd name="T8" fmla="*/ 3116 w 311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6" h="1">
                <a:moveTo>
                  <a:pt x="0" y="0"/>
                </a:moveTo>
                <a:lnTo>
                  <a:pt x="3116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4" name="Freeform 22"/>
          <p:cNvSpPr>
            <a:spLocks/>
          </p:cNvSpPr>
          <p:nvPr/>
        </p:nvSpPr>
        <p:spPr bwMode="auto">
          <a:xfrm>
            <a:off x="5099050" y="1181100"/>
            <a:ext cx="1588" cy="4978400"/>
          </a:xfrm>
          <a:custGeom>
            <a:avLst/>
            <a:gdLst>
              <a:gd name="T0" fmla="*/ 0 w 1"/>
              <a:gd name="T1" fmla="*/ 0 h 3136"/>
              <a:gd name="T2" fmla="*/ 0 w 1"/>
              <a:gd name="T3" fmla="*/ 2147483647 h 3136"/>
              <a:gd name="T4" fmla="*/ 0 60000 65536"/>
              <a:gd name="T5" fmla="*/ 0 60000 65536"/>
              <a:gd name="T6" fmla="*/ 0 w 1"/>
              <a:gd name="T7" fmla="*/ 0 h 3136"/>
              <a:gd name="T8" fmla="*/ 1 w 1"/>
              <a:gd name="T9" fmla="*/ 3136 h 3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36">
                <a:moveTo>
                  <a:pt x="0" y="0"/>
                </a:moveTo>
                <a:lnTo>
                  <a:pt x="0" y="3136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5" name="Freeform 23"/>
          <p:cNvSpPr>
            <a:spLocks/>
          </p:cNvSpPr>
          <p:nvPr/>
        </p:nvSpPr>
        <p:spPr bwMode="auto">
          <a:xfrm>
            <a:off x="4787900" y="116840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6" name="Freeform 24"/>
          <p:cNvSpPr>
            <a:spLocks/>
          </p:cNvSpPr>
          <p:nvPr/>
        </p:nvSpPr>
        <p:spPr bwMode="auto">
          <a:xfrm>
            <a:off x="4476750" y="1168400"/>
            <a:ext cx="6350" cy="5029200"/>
          </a:xfrm>
          <a:custGeom>
            <a:avLst/>
            <a:gdLst>
              <a:gd name="T0" fmla="*/ 2147483647 w 4"/>
              <a:gd name="T1" fmla="*/ 0 h 3168"/>
              <a:gd name="T2" fmla="*/ 0 w 4"/>
              <a:gd name="T3" fmla="*/ 2147483647 h 3168"/>
              <a:gd name="T4" fmla="*/ 0 60000 65536"/>
              <a:gd name="T5" fmla="*/ 0 60000 65536"/>
              <a:gd name="T6" fmla="*/ 0 w 4"/>
              <a:gd name="T7" fmla="*/ 0 h 3168"/>
              <a:gd name="T8" fmla="*/ 4 w 4"/>
              <a:gd name="T9" fmla="*/ 3168 h 3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8">
                <a:moveTo>
                  <a:pt x="4" y="0"/>
                </a:moveTo>
                <a:lnTo>
                  <a:pt x="0" y="3168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7" name="Freeform 25"/>
          <p:cNvSpPr>
            <a:spLocks/>
          </p:cNvSpPr>
          <p:nvPr/>
        </p:nvSpPr>
        <p:spPr bwMode="auto">
          <a:xfrm>
            <a:off x="4171950" y="1168400"/>
            <a:ext cx="1588" cy="5016500"/>
          </a:xfrm>
          <a:custGeom>
            <a:avLst/>
            <a:gdLst>
              <a:gd name="T0" fmla="*/ 0 w 1"/>
              <a:gd name="T1" fmla="*/ 0 h 3160"/>
              <a:gd name="T2" fmla="*/ 0 w 1"/>
              <a:gd name="T3" fmla="*/ 2147483647 h 3160"/>
              <a:gd name="T4" fmla="*/ 0 60000 65536"/>
              <a:gd name="T5" fmla="*/ 0 60000 65536"/>
              <a:gd name="T6" fmla="*/ 0 w 1"/>
              <a:gd name="T7" fmla="*/ 0 h 3160"/>
              <a:gd name="T8" fmla="*/ 1 w 1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0">
                <a:moveTo>
                  <a:pt x="0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8" name="Freeform 26"/>
          <p:cNvSpPr>
            <a:spLocks/>
          </p:cNvSpPr>
          <p:nvPr/>
        </p:nvSpPr>
        <p:spPr bwMode="auto">
          <a:xfrm>
            <a:off x="3860800" y="116205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9" name="Freeform 27"/>
          <p:cNvSpPr>
            <a:spLocks/>
          </p:cNvSpPr>
          <p:nvPr/>
        </p:nvSpPr>
        <p:spPr bwMode="auto">
          <a:xfrm>
            <a:off x="3536950" y="1155700"/>
            <a:ext cx="22225" cy="5065713"/>
          </a:xfrm>
          <a:custGeom>
            <a:avLst/>
            <a:gdLst>
              <a:gd name="T0" fmla="*/ 0 w 14"/>
              <a:gd name="T1" fmla="*/ 0 h 3191"/>
              <a:gd name="T2" fmla="*/ 2147483647 w 14"/>
              <a:gd name="T3" fmla="*/ 2147483647 h 3191"/>
              <a:gd name="T4" fmla="*/ 0 60000 65536"/>
              <a:gd name="T5" fmla="*/ 0 60000 65536"/>
              <a:gd name="T6" fmla="*/ 0 w 14"/>
              <a:gd name="T7" fmla="*/ 0 h 3191"/>
              <a:gd name="T8" fmla="*/ 14 w 14"/>
              <a:gd name="T9" fmla="*/ 3191 h 31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" h="3191">
                <a:moveTo>
                  <a:pt x="0" y="0"/>
                </a:moveTo>
                <a:lnTo>
                  <a:pt x="14" y="3191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0" name="Freeform 28"/>
          <p:cNvSpPr>
            <a:spLocks/>
          </p:cNvSpPr>
          <p:nvPr/>
        </p:nvSpPr>
        <p:spPr bwMode="auto">
          <a:xfrm>
            <a:off x="3244850" y="1181100"/>
            <a:ext cx="6350" cy="5016500"/>
          </a:xfrm>
          <a:custGeom>
            <a:avLst/>
            <a:gdLst>
              <a:gd name="T0" fmla="*/ 2147483647 w 4"/>
              <a:gd name="T1" fmla="*/ 0 h 3160"/>
              <a:gd name="T2" fmla="*/ 0 w 4"/>
              <a:gd name="T3" fmla="*/ 2147483647 h 3160"/>
              <a:gd name="T4" fmla="*/ 0 60000 65536"/>
              <a:gd name="T5" fmla="*/ 0 60000 65536"/>
              <a:gd name="T6" fmla="*/ 0 w 4"/>
              <a:gd name="T7" fmla="*/ 0 h 3160"/>
              <a:gd name="T8" fmla="*/ 4 w 4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0">
                <a:moveTo>
                  <a:pt x="4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1" name="Freeform 29"/>
          <p:cNvSpPr>
            <a:spLocks/>
          </p:cNvSpPr>
          <p:nvPr/>
        </p:nvSpPr>
        <p:spPr bwMode="auto">
          <a:xfrm>
            <a:off x="2940050" y="1181100"/>
            <a:ext cx="1588" cy="5003800"/>
          </a:xfrm>
          <a:custGeom>
            <a:avLst/>
            <a:gdLst>
              <a:gd name="T0" fmla="*/ 0 w 1"/>
              <a:gd name="T1" fmla="*/ 0 h 3152"/>
              <a:gd name="T2" fmla="*/ 0 w 1"/>
              <a:gd name="T3" fmla="*/ 2147483647 h 3152"/>
              <a:gd name="T4" fmla="*/ 0 60000 65536"/>
              <a:gd name="T5" fmla="*/ 0 60000 65536"/>
              <a:gd name="T6" fmla="*/ 0 w 1"/>
              <a:gd name="T7" fmla="*/ 0 h 3152"/>
              <a:gd name="T8" fmla="*/ 1 w 1"/>
              <a:gd name="T9" fmla="*/ 3152 h 3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52">
                <a:moveTo>
                  <a:pt x="0" y="0"/>
                </a:moveTo>
                <a:lnTo>
                  <a:pt x="0" y="315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2" name="Freeform 30"/>
          <p:cNvSpPr>
            <a:spLocks/>
          </p:cNvSpPr>
          <p:nvPr/>
        </p:nvSpPr>
        <p:spPr bwMode="auto">
          <a:xfrm>
            <a:off x="2317750" y="1143000"/>
            <a:ext cx="17463" cy="5078413"/>
          </a:xfrm>
          <a:custGeom>
            <a:avLst/>
            <a:gdLst>
              <a:gd name="T0" fmla="*/ 0 w 11"/>
              <a:gd name="T1" fmla="*/ 0 h 3199"/>
              <a:gd name="T2" fmla="*/ 2147483647 w 11"/>
              <a:gd name="T3" fmla="*/ 2147483647 h 3199"/>
              <a:gd name="T4" fmla="*/ 0 60000 65536"/>
              <a:gd name="T5" fmla="*/ 0 60000 65536"/>
              <a:gd name="T6" fmla="*/ 0 w 11"/>
              <a:gd name="T7" fmla="*/ 0 h 3199"/>
              <a:gd name="T8" fmla="*/ 11 w 11"/>
              <a:gd name="T9" fmla="*/ 3199 h 31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" h="3199">
                <a:moveTo>
                  <a:pt x="0" y="0"/>
                </a:moveTo>
                <a:lnTo>
                  <a:pt x="11" y="3199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3" name="Freeform 31"/>
          <p:cNvSpPr>
            <a:spLocks/>
          </p:cNvSpPr>
          <p:nvPr/>
        </p:nvSpPr>
        <p:spPr bwMode="auto">
          <a:xfrm>
            <a:off x="2012950" y="1168400"/>
            <a:ext cx="1588" cy="5035550"/>
          </a:xfrm>
          <a:custGeom>
            <a:avLst/>
            <a:gdLst>
              <a:gd name="T0" fmla="*/ 0 w 1"/>
              <a:gd name="T1" fmla="*/ 0 h 3172"/>
              <a:gd name="T2" fmla="*/ 0 w 1"/>
              <a:gd name="T3" fmla="*/ 2147483647 h 3172"/>
              <a:gd name="T4" fmla="*/ 0 60000 65536"/>
              <a:gd name="T5" fmla="*/ 0 60000 65536"/>
              <a:gd name="T6" fmla="*/ 0 w 1"/>
              <a:gd name="T7" fmla="*/ 0 h 3172"/>
              <a:gd name="T8" fmla="*/ 1 w 1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72">
                <a:moveTo>
                  <a:pt x="0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4" name="Freeform 32"/>
          <p:cNvSpPr>
            <a:spLocks/>
          </p:cNvSpPr>
          <p:nvPr/>
        </p:nvSpPr>
        <p:spPr bwMode="auto">
          <a:xfrm>
            <a:off x="1708150" y="117475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5" name="Freeform 33"/>
          <p:cNvSpPr>
            <a:spLocks/>
          </p:cNvSpPr>
          <p:nvPr/>
        </p:nvSpPr>
        <p:spPr bwMode="auto">
          <a:xfrm>
            <a:off x="1390650" y="1168400"/>
            <a:ext cx="12700" cy="5022850"/>
          </a:xfrm>
          <a:custGeom>
            <a:avLst/>
            <a:gdLst>
              <a:gd name="T0" fmla="*/ 0 w 8"/>
              <a:gd name="T1" fmla="*/ 0 h 3164"/>
              <a:gd name="T2" fmla="*/ 2147483647 w 8"/>
              <a:gd name="T3" fmla="*/ 2147483647 h 3164"/>
              <a:gd name="T4" fmla="*/ 0 60000 65536"/>
              <a:gd name="T5" fmla="*/ 0 60000 65536"/>
              <a:gd name="T6" fmla="*/ 0 w 8"/>
              <a:gd name="T7" fmla="*/ 0 h 3164"/>
              <a:gd name="T8" fmla="*/ 8 w 8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164">
                <a:moveTo>
                  <a:pt x="0" y="0"/>
                </a:moveTo>
                <a:lnTo>
                  <a:pt x="8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6" name="Freeform 34"/>
          <p:cNvSpPr>
            <a:spLocks/>
          </p:cNvSpPr>
          <p:nvPr/>
        </p:nvSpPr>
        <p:spPr bwMode="auto">
          <a:xfrm>
            <a:off x="1092200" y="116840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7" name="Freeform 35"/>
          <p:cNvSpPr>
            <a:spLocks/>
          </p:cNvSpPr>
          <p:nvPr/>
        </p:nvSpPr>
        <p:spPr bwMode="auto">
          <a:xfrm>
            <a:off x="787400" y="1168400"/>
            <a:ext cx="1588" cy="5035550"/>
          </a:xfrm>
          <a:custGeom>
            <a:avLst/>
            <a:gdLst>
              <a:gd name="T0" fmla="*/ 0 w 1"/>
              <a:gd name="T1" fmla="*/ 0 h 3172"/>
              <a:gd name="T2" fmla="*/ 0 w 1"/>
              <a:gd name="T3" fmla="*/ 2147483647 h 3172"/>
              <a:gd name="T4" fmla="*/ 0 60000 65536"/>
              <a:gd name="T5" fmla="*/ 0 60000 65536"/>
              <a:gd name="T6" fmla="*/ 0 w 1"/>
              <a:gd name="T7" fmla="*/ 0 h 3172"/>
              <a:gd name="T8" fmla="*/ 1 w 1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72">
                <a:moveTo>
                  <a:pt x="0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8" name="Freeform 36"/>
          <p:cNvSpPr>
            <a:spLocks/>
          </p:cNvSpPr>
          <p:nvPr/>
        </p:nvSpPr>
        <p:spPr bwMode="auto">
          <a:xfrm>
            <a:off x="476250" y="1168400"/>
            <a:ext cx="1588" cy="5022850"/>
          </a:xfrm>
          <a:custGeom>
            <a:avLst/>
            <a:gdLst>
              <a:gd name="T0" fmla="*/ 0 w 1"/>
              <a:gd name="T1" fmla="*/ 0 h 3164"/>
              <a:gd name="T2" fmla="*/ 0 w 1"/>
              <a:gd name="T3" fmla="*/ 2147483647 h 3164"/>
              <a:gd name="T4" fmla="*/ 0 60000 65536"/>
              <a:gd name="T5" fmla="*/ 0 60000 65536"/>
              <a:gd name="T6" fmla="*/ 0 w 1"/>
              <a:gd name="T7" fmla="*/ 0 h 3164"/>
              <a:gd name="T8" fmla="*/ 1 w 1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4">
                <a:moveTo>
                  <a:pt x="0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9" name="Freeform 38"/>
          <p:cNvSpPr>
            <a:spLocks/>
          </p:cNvSpPr>
          <p:nvPr/>
        </p:nvSpPr>
        <p:spPr bwMode="auto">
          <a:xfrm>
            <a:off x="101600" y="3695700"/>
            <a:ext cx="5080000" cy="1588"/>
          </a:xfrm>
          <a:custGeom>
            <a:avLst/>
            <a:gdLst>
              <a:gd name="T0" fmla="*/ 0 w 3200"/>
              <a:gd name="T1" fmla="*/ 0 h 1"/>
              <a:gd name="T2" fmla="*/ 2147483647 w 3200"/>
              <a:gd name="T3" fmla="*/ 0 h 1"/>
              <a:gd name="T4" fmla="*/ 0 60000 65536"/>
              <a:gd name="T5" fmla="*/ 0 60000 65536"/>
              <a:gd name="T6" fmla="*/ 0 w 3200"/>
              <a:gd name="T7" fmla="*/ 0 h 1"/>
              <a:gd name="T8" fmla="*/ 3200 w 32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00" h="1">
                <a:moveTo>
                  <a:pt x="0" y="0"/>
                </a:moveTo>
                <a:lnTo>
                  <a:pt x="320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90" name="Line 39"/>
          <p:cNvSpPr>
            <a:spLocks noChangeShapeType="1"/>
          </p:cNvSpPr>
          <p:nvPr/>
        </p:nvSpPr>
        <p:spPr bwMode="auto">
          <a:xfrm flipV="1">
            <a:off x="2643188" y="1146175"/>
            <a:ext cx="0" cy="5040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91" name="Text Box 42"/>
          <p:cNvSpPr txBox="1">
            <a:spLocks noChangeArrowheads="1"/>
          </p:cNvSpPr>
          <p:nvPr/>
        </p:nvSpPr>
        <p:spPr bwMode="auto">
          <a:xfrm>
            <a:off x="2859088" y="36655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2819400" y="3657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b="1"/>
          </a:p>
        </p:txBody>
      </p:sp>
      <p:sp>
        <p:nvSpPr>
          <p:cNvPr id="2093" name="Text Box 46"/>
          <p:cNvSpPr txBox="1">
            <a:spLocks noChangeArrowheads="1"/>
          </p:cNvSpPr>
          <p:nvPr/>
        </p:nvSpPr>
        <p:spPr bwMode="auto">
          <a:xfrm>
            <a:off x="2333625" y="3657600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 dirty="0"/>
              <a:t>0</a:t>
            </a:r>
          </a:p>
        </p:txBody>
      </p:sp>
      <p:sp>
        <p:nvSpPr>
          <p:cNvPr id="2094" name="Text Box 64"/>
          <p:cNvSpPr txBox="1">
            <a:spLocks noChangeArrowheads="1"/>
          </p:cNvSpPr>
          <p:nvPr/>
        </p:nvSpPr>
        <p:spPr bwMode="auto">
          <a:xfrm>
            <a:off x="4800600" y="35956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 dirty="0"/>
              <a:t>х</a:t>
            </a:r>
          </a:p>
        </p:txBody>
      </p:sp>
      <p:sp>
        <p:nvSpPr>
          <p:cNvPr id="2095" name="Text Box 65"/>
          <p:cNvSpPr txBox="1">
            <a:spLocks noChangeArrowheads="1"/>
          </p:cNvSpPr>
          <p:nvPr/>
        </p:nvSpPr>
        <p:spPr bwMode="auto">
          <a:xfrm>
            <a:off x="2209800" y="9906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 dirty="0"/>
              <a:t>у</a:t>
            </a:r>
          </a:p>
        </p:txBody>
      </p:sp>
      <p:sp>
        <p:nvSpPr>
          <p:cNvPr id="239684" name="Freeform 68"/>
          <p:cNvSpPr>
            <a:spLocks/>
          </p:cNvSpPr>
          <p:nvPr/>
        </p:nvSpPr>
        <p:spPr bwMode="auto">
          <a:xfrm>
            <a:off x="1714500" y="1143000"/>
            <a:ext cx="1828800" cy="2541588"/>
          </a:xfrm>
          <a:custGeom>
            <a:avLst/>
            <a:gdLst>
              <a:gd name="T0" fmla="*/ 0 w 1152"/>
              <a:gd name="T1" fmla="*/ 0 h 1601"/>
              <a:gd name="T2" fmla="*/ 2147483647 w 1152"/>
              <a:gd name="T3" fmla="*/ 2147483647 h 1601"/>
              <a:gd name="T4" fmla="*/ 2147483647 w 1152"/>
              <a:gd name="T5" fmla="*/ 2147483647 h 1601"/>
              <a:gd name="T6" fmla="*/ 2147483647 w 1152"/>
              <a:gd name="T7" fmla="*/ 2147483647 h 1601"/>
              <a:gd name="T8" fmla="*/ 2147483647 w 1152"/>
              <a:gd name="T9" fmla="*/ 2147483647 h 1601"/>
              <a:gd name="T10" fmla="*/ 2147483647 w 1152"/>
              <a:gd name="T11" fmla="*/ 2147483647 h 1601"/>
              <a:gd name="T12" fmla="*/ 2147483647 w 1152"/>
              <a:gd name="T13" fmla="*/ 2147483647 h 16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52"/>
              <a:gd name="T22" fmla="*/ 0 h 1601"/>
              <a:gd name="T23" fmla="*/ 1152 w 1152"/>
              <a:gd name="T24" fmla="*/ 1601 h 160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52" h="1601">
                <a:moveTo>
                  <a:pt x="0" y="0"/>
                </a:moveTo>
                <a:cubicBezTo>
                  <a:pt x="31" y="149"/>
                  <a:pt x="120" y="659"/>
                  <a:pt x="184" y="896"/>
                </a:cubicBezTo>
                <a:cubicBezTo>
                  <a:pt x="248" y="1133"/>
                  <a:pt x="317" y="1307"/>
                  <a:pt x="384" y="1424"/>
                </a:cubicBezTo>
                <a:cubicBezTo>
                  <a:pt x="451" y="1541"/>
                  <a:pt x="519" y="1601"/>
                  <a:pt x="584" y="1600"/>
                </a:cubicBezTo>
                <a:cubicBezTo>
                  <a:pt x="649" y="1599"/>
                  <a:pt x="712" y="1535"/>
                  <a:pt x="776" y="1416"/>
                </a:cubicBezTo>
                <a:cubicBezTo>
                  <a:pt x="840" y="1297"/>
                  <a:pt x="905" y="1123"/>
                  <a:pt x="968" y="888"/>
                </a:cubicBezTo>
                <a:cubicBezTo>
                  <a:pt x="1031" y="653"/>
                  <a:pt x="1114" y="191"/>
                  <a:pt x="1152" y="8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97" name="Oval 69"/>
          <p:cNvSpPr>
            <a:spLocks noChangeArrowheads="1"/>
          </p:cNvSpPr>
          <p:nvPr/>
        </p:nvSpPr>
        <p:spPr bwMode="auto">
          <a:xfrm>
            <a:off x="2895600" y="3352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8" name="Oval 70"/>
          <p:cNvSpPr>
            <a:spLocks noChangeArrowheads="1"/>
          </p:cNvSpPr>
          <p:nvPr/>
        </p:nvSpPr>
        <p:spPr bwMode="auto">
          <a:xfrm>
            <a:off x="2286000" y="3352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99" name="Text Box 72"/>
              <p:cNvSpPr txBox="1">
                <a:spLocks noChangeArrowheads="1"/>
              </p:cNvSpPr>
              <p:nvPr/>
            </p:nvSpPr>
            <p:spPr bwMode="auto">
              <a:xfrm>
                <a:off x="1877087" y="436622"/>
                <a:ext cx="5683250" cy="595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3200" b="1" dirty="0" smtClean="0"/>
                  <a:t>Свойства функции 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</a:rPr>
                      <m:t>𝒚</m:t>
                    </m:r>
                    <m:r>
                      <a:rPr lang="en-US" sz="32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latin typeface="Cambria Math"/>
                          </a:rPr>
                          <m:t>𝟐</m:t>
                        </m:r>
                        <m:r>
                          <a:rPr lang="en-US" sz="3200" b="1" i="1"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ru-RU" sz="3200" b="1" dirty="0" smtClean="0"/>
                  <a:t>                    </a:t>
                </a:r>
                <a:endParaRPr lang="ru-RU" sz="3200" b="1" dirty="0"/>
              </a:p>
            </p:txBody>
          </p:sp>
        </mc:Choice>
        <mc:Fallback xmlns="">
          <p:sp>
            <p:nvSpPr>
              <p:cNvPr id="2099" name="Text 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77087" y="436622"/>
                <a:ext cx="5683250" cy="595932"/>
              </a:xfrm>
              <a:prstGeom prst="rect">
                <a:avLst/>
              </a:prstGeom>
              <a:blipFill rotWithShape="1">
                <a:blip r:embed="rId2"/>
                <a:stretch>
                  <a:fillRect l="-2790" t="-11340" b="-3402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00" name="Text Box 47"/>
          <p:cNvSpPr txBox="1">
            <a:spLocks noChangeArrowheads="1"/>
          </p:cNvSpPr>
          <p:nvPr/>
        </p:nvSpPr>
        <p:spPr bwMode="auto">
          <a:xfrm>
            <a:off x="757770" y="1915489"/>
            <a:ext cx="1116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i="1" dirty="0"/>
              <a:t>у = х</a:t>
            </a:r>
            <a:r>
              <a:rPr lang="ru-RU" sz="2400" b="1" i="1" baseline="30000" dirty="0"/>
              <a:t>2</a:t>
            </a:r>
            <a:r>
              <a:rPr lang="en-US" sz="2400" b="1" i="1" baseline="30000" dirty="0"/>
              <a:t>n</a:t>
            </a:r>
            <a:endParaRPr lang="ru-RU" sz="2400" b="1" i="1" dirty="0"/>
          </a:p>
        </p:txBody>
      </p:sp>
      <p:sp>
        <p:nvSpPr>
          <p:cNvPr id="239691" name="Freeform 75"/>
          <p:cNvSpPr>
            <a:spLocks/>
          </p:cNvSpPr>
          <p:nvPr/>
        </p:nvSpPr>
        <p:spPr bwMode="auto">
          <a:xfrm>
            <a:off x="295847" y="4252064"/>
            <a:ext cx="4775200" cy="1588"/>
          </a:xfrm>
          <a:custGeom>
            <a:avLst/>
            <a:gdLst>
              <a:gd name="T0" fmla="*/ 0 w 3008"/>
              <a:gd name="T1" fmla="*/ 0 h 1"/>
              <a:gd name="T2" fmla="*/ 2147483647 w 3008"/>
              <a:gd name="T3" fmla="*/ 0 h 1"/>
              <a:gd name="T4" fmla="*/ 0 60000 65536"/>
              <a:gd name="T5" fmla="*/ 0 60000 65536"/>
              <a:gd name="T6" fmla="*/ 0 w 3008"/>
              <a:gd name="T7" fmla="*/ 0 h 1"/>
              <a:gd name="T8" fmla="*/ 3008 w 300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08" h="1">
                <a:moveTo>
                  <a:pt x="0" y="0"/>
                </a:moveTo>
                <a:lnTo>
                  <a:pt x="3008" y="0"/>
                </a:lnTo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02" name="Oval 77"/>
          <p:cNvSpPr>
            <a:spLocks noChangeArrowheads="1"/>
          </p:cNvSpPr>
          <p:nvPr/>
        </p:nvSpPr>
        <p:spPr bwMode="auto">
          <a:xfrm>
            <a:off x="2590800" y="3657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9692" name="Freeform 76"/>
          <p:cNvSpPr>
            <a:spLocks/>
          </p:cNvSpPr>
          <p:nvPr/>
        </p:nvSpPr>
        <p:spPr bwMode="auto">
          <a:xfrm>
            <a:off x="2634590" y="1329531"/>
            <a:ext cx="110344" cy="2336800"/>
          </a:xfrm>
          <a:custGeom>
            <a:avLst/>
            <a:gdLst>
              <a:gd name="T0" fmla="*/ 0 w 1"/>
              <a:gd name="T1" fmla="*/ 2147483647 h 1472"/>
              <a:gd name="T2" fmla="*/ 0 w 1"/>
              <a:gd name="T3" fmla="*/ 0 h 1472"/>
              <a:gd name="T4" fmla="*/ 0 60000 65536"/>
              <a:gd name="T5" fmla="*/ 0 60000 65536"/>
              <a:gd name="T6" fmla="*/ 0 w 1"/>
              <a:gd name="T7" fmla="*/ 0 h 1472"/>
              <a:gd name="T8" fmla="*/ 1 w 1"/>
              <a:gd name="T9" fmla="*/ 1472 h 14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72">
                <a:moveTo>
                  <a:pt x="0" y="1472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9694" name="Text Box 78"/>
          <p:cNvSpPr txBox="1">
            <a:spLocks noChangeArrowheads="1"/>
          </p:cNvSpPr>
          <p:nvPr/>
        </p:nvSpPr>
        <p:spPr bwMode="auto">
          <a:xfrm>
            <a:off x="5155299" y="2132414"/>
            <a:ext cx="3205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dirty="0" smtClean="0"/>
              <a:t>2. Чётная функция</a:t>
            </a:r>
            <a:endParaRPr lang="ru-RU" sz="2400" dirty="0"/>
          </a:p>
        </p:txBody>
      </p:sp>
      <p:grpSp>
        <p:nvGrpSpPr>
          <p:cNvPr id="3" name="Group 87"/>
          <p:cNvGrpSpPr>
            <a:grpSpLocks/>
          </p:cNvGrpSpPr>
          <p:nvPr/>
        </p:nvGrpSpPr>
        <p:grpSpPr bwMode="auto">
          <a:xfrm rot="17396008" flipH="1">
            <a:off x="550863" y="-322263"/>
            <a:ext cx="723900" cy="1825625"/>
            <a:chOff x="3797" y="754"/>
            <a:chExt cx="852" cy="1931"/>
          </a:xfrm>
        </p:grpSpPr>
        <p:sp>
          <p:nvSpPr>
            <p:cNvPr id="2110" name="Freeform 88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1 h 3125"/>
                <a:gd name="T2" fmla="*/ 1 w 1252"/>
                <a:gd name="T3" fmla="*/ 0 h 3125"/>
                <a:gd name="T4" fmla="*/ 5 w 1252"/>
                <a:gd name="T5" fmla="*/ 2 h 3125"/>
                <a:gd name="T6" fmla="*/ 5 w 1252"/>
                <a:gd name="T7" fmla="*/ 3 h 3125"/>
                <a:gd name="T8" fmla="*/ 5 w 1252"/>
                <a:gd name="T9" fmla="*/ 2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9705" name="Freeform 89"/>
            <p:cNvSpPr>
              <a:spLocks/>
            </p:cNvSpPr>
            <p:nvPr/>
          </p:nvSpPr>
          <p:spPr bwMode="auto">
            <a:xfrm rot="78698">
              <a:off x="4422" y="2310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2" name="Freeform 90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1 w 121"/>
                <a:gd name="T1" fmla="*/ 0 h 230"/>
                <a:gd name="T2" fmla="*/ 0 w 121"/>
                <a:gd name="T3" fmla="*/ 1 h 230"/>
                <a:gd name="T4" fmla="*/ 1 w 121"/>
                <a:gd name="T5" fmla="*/ 1 h 230"/>
                <a:gd name="T6" fmla="*/ 1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3" name="Freeform 91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3 w 1094"/>
                <a:gd name="T1" fmla="*/ 2 h 2612"/>
                <a:gd name="T2" fmla="*/ 5 w 1094"/>
                <a:gd name="T3" fmla="*/ 2 h 2612"/>
                <a:gd name="T4" fmla="*/ 5 w 1094"/>
                <a:gd name="T5" fmla="*/ 2 h 2612"/>
                <a:gd name="T6" fmla="*/ 1 w 1094"/>
                <a:gd name="T7" fmla="*/ 0 h 2612"/>
                <a:gd name="T8" fmla="*/ 0 w 1094"/>
                <a:gd name="T9" fmla="*/ 1 h 2612"/>
                <a:gd name="T10" fmla="*/ 5 w 1094"/>
                <a:gd name="T11" fmla="*/ 2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5099844" y="1162050"/>
            <a:ext cx="2746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1.</a:t>
            </a:r>
            <a:r>
              <a:rPr lang="ru-RU" sz="2800" i="1" dirty="0" smtClean="0"/>
              <a:t> D(y</a:t>
            </a:r>
            <a:r>
              <a:rPr lang="ru-RU" sz="2800" i="1" dirty="0"/>
              <a:t>)</a:t>
            </a:r>
            <a:r>
              <a:rPr lang="ru-RU" sz="2800" dirty="0"/>
              <a:t>=(−∞;+∞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20996" y="1623101"/>
            <a:ext cx="2039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/>
              <a:t>E(y)</a:t>
            </a:r>
            <a:r>
              <a:rPr lang="ru-RU" sz="2800" dirty="0"/>
              <a:t>=[0;+∞)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67944" y="2547719"/>
            <a:ext cx="36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sz="2400" dirty="0" smtClean="0"/>
              <a:t>3. Функция </a:t>
            </a:r>
            <a:r>
              <a:rPr lang="ru-RU" sz="2400" dirty="0"/>
              <a:t>убывает </a:t>
            </a:r>
            <a:r>
              <a:rPr lang="ru-RU" sz="2400" dirty="0" smtClean="0"/>
              <a:t>при</a:t>
            </a:r>
            <a:r>
              <a:rPr lang="ru-RU" sz="2400" dirty="0"/>
              <a:t> </a:t>
            </a:r>
            <a:r>
              <a:rPr lang="ru-RU" sz="2400" i="1" dirty="0"/>
              <a:t>x</a:t>
            </a:r>
            <a:r>
              <a:rPr lang="ru-RU" sz="2400" dirty="0"/>
              <a:t>∈(−∞;0</a:t>
            </a:r>
            <a:r>
              <a:rPr lang="ru-RU" sz="2400" dirty="0" smtClean="0"/>
              <a:t>]; </a:t>
            </a:r>
            <a:r>
              <a:rPr lang="ru-RU" sz="2400" dirty="0"/>
              <a:t>возрастает </a:t>
            </a:r>
            <a:r>
              <a:rPr lang="ru-RU" sz="2400" dirty="0" smtClean="0"/>
              <a:t>при </a:t>
            </a:r>
            <a:r>
              <a:rPr lang="ru-RU" sz="2400" i="1" dirty="0" smtClean="0"/>
              <a:t>х</a:t>
            </a:r>
            <a:r>
              <a:rPr lang="ru-RU" sz="2400" dirty="0" smtClean="0"/>
              <a:t>∈</a:t>
            </a:r>
            <a:r>
              <a:rPr lang="ru-RU" sz="2400" dirty="0"/>
              <a:t>[0;+∞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01582" y="3661229"/>
            <a:ext cx="30975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/>
              <a:t>4. Функция выпукла </a:t>
            </a:r>
          </a:p>
          <a:p>
            <a:pPr lvl="0"/>
            <a:r>
              <a:rPr lang="ru-RU" sz="2400" dirty="0" smtClean="0"/>
              <a:t>вниз при x</a:t>
            </a:r>
            <a:r>
              <a:rPr lang="ru-RU" sz="2400" dirty="0"/>
              <a:t>∈(−∞;+∞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171753" y="4508500"/>
            <a:ext cx="2494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5. Непрерывная</a:t>
            </a:r>
            <a:endParaRPr lang="ru-RU" sz="2400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5172832" y="4918691"/>
            <a:ext cx="32987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6. Ограничена снизу, </a:t>
            </a:r>
          </a:p>
          <a:p>
            <a:r>
              <a:rPr lang="ru-RU" sz="2400" dirty="0" smtClean="0"/>
              <a:t>не ограничена сверху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186672" y="5735174"/>
                <a:ext cx="3481081" cy="500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/>
                  <a:t>7.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наим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=0</m:t>
                    </m:r>
                    <m:r>
                      <a:rPr lang="ru-RU" sz="24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наи</m:t>
                        </m:r>
                        <m:r>
                          <a:rPr lang="ru-RU" sz="2400" b="0" i="1" smtClean="0">
                            <a:latin typeface="Cambria Math"/>
                          </a:rPr>
                          <m:t>б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</m:t>
                    </m:r>
                    <m:r>
                      <a:rPr lang="ru-RU" sz="2400" b="0" i="1" smtClean="0">
                        <a:latin typeface="Cambria Math"/>
                      </a:rPr>
                      <m:t>нет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672" y="5735174"/>
                <a:ext cx="3481081" cy="500137"/>
              </a:xfrm>
              <a:prstGeom prst="rect">
                <a:avLst/>
              </a:prstGeom>
              <a:blipFill rotWithShape="1">
                <a:blip r:embed="rId3"/>
                <a:stretch>
                  <a:fillRect l="-2802" t="-9756" b="-195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Freeform 11"/>
          <p:cNvSpPr>
            <a:spLocks/>
          </p:cNvSpPr>
          <p:nvPr/>
        </p:nvSpPr>
        <p:spPr bwMode="auto">
          <a:xfrm>
            <a:off x="216472" y="3969409"/>
            <a:ext cx="4933950" cy="12700"/>
          </a:xfrm>
          <a:custGeom>
            <a:avLst/>
            <a:gdLst>
              <a:gd name="T0" fmla="*/ 0 w 3108"/>
              <a:gd name="T1" fmla="*/ 2147483647 h 8"/>
              <a:gd name="T2" fmla="*/ 2147483647 w 3108"/>
              <a:gd name="T3" fmla="*/ 0 h 8"/>
              <a:gd name="T4" fmla="*/ 0 60000 65536"/>
              <a:gd name="T5" fmla="*/ 0 60000 65536"/>
              <a:gd name="T6" fmla="*/ 0 w 3108"/>
              <a:gd name="T7" fmla="*/ 0 h 8"/>
              <a:gd name="T8" fmla="*/ 3108 w 310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8">
                <a:moveTo>
                  <a:pt x="0" y="8"/>
                </a:moveTo>
                <a:lnTo>
                  <a:pt x="310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19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3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C 0.00573 0.05972 0.01164 0.11967 0.01945 0.16667 C 0.02726 0.21366 0.03837 0.25301 0.04723 0.28148 C 0.05608 0.30995 0.06615 0.32477 0.07223 0.33704 C 0.0783 0.3493 0.0783 0.35069 0.08334 0.35555 C 0.08837 0.36042 0.09549 0.36342 0.10278 0.36667 " pathEditMode="relative" rAng="0" ptsTypes="aaaaaA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1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77 0.36667 C 0.10989 0.36481 0.11718 0.36296 0.12447 0.35185 C 0.13177 0.34097 0.13975 0.32176 0.14635 0.30023 C 0.15277 0.27917 0.15798 0.25208 0.16319 0.22338 C 0.16857 0.19491 0.17343 0.15926 0.17777 0.12801 C 0.18211 0.09699 0.18663 0.06134 0.18993 0.03634 C 0.19305 0.01134 0.19496 -0.00556 0.19722 -0.02222 " pathEditMode="relative" rAng="0" ptsTypes="aaaaaaA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3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84" grpId="0" animBg="1"/>
      <p:bldP spid="239691" grpId="0" animBg="1"/>
      <p:bldP spid="239692" grpId="0" animBg="1"/>
      <p:bldP spid="239694" grpId="0"/>
      <p:bldP spid="5" grpId="0"/>
      <p:bldP spid="7" grpId="0"/>
      <p:bldP spid="8" grpId="0"/>
      <p:bldP spid="9" grpId="0"/>
      <p:bldP spid="10" grpId="0"/>
      <p:bldP spid="73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1981200" y="1143000"/>
            <a:ext cx="1295400" cy="5105400"/>
            <a:chOff x="1248" y="720"/>
            <a:chExt cx="816" cy="3216"/>
          </a:xfrm>
        </p:grpSpPr>
        <p:sp>
          <p:nvSpPr>
            <p:cNvPr id="3136" name="Freeform 72"/>
            <p:cNvSpPr>
              <a:spLocks/>
            </p:cNvSpPr>
            <p:nvPr/>
          </p:nvSpPr>
          <p:spPr bwMode="auto">
            <a:xfrm>
              <a:off x="1680" y="720"/>
              <a:ext cx="384" cy="1584"/>
            </a:xfrm>
            <a:custGeom>
              <a:avLst/>
              <a:gdLst>
                <a:gd name="T0" fmla="*/ 0 w 384"/>
                <a:gd name="T1" fmla="*/ 1584 h 1584"/>
                <a:gd name="T2" fmla="*/ 96 w 384"/>
                <a:gd name="T3" fmla="*/ 1536 h 1584"/>
                <a:gd name="T4" fmla="*/ 144 w 384"/>
                <a:gd name="T5" fmla="*/ 1488 h 1584"/>
                <a:gd name="T6" fmla="*/ 192 w 384"/>
                <a:gd name="T7" fmla="*/ 1392 h 1584"/>
                <a:gd name="T8" fmla="*/ 240 w 384"/>
                <a:gd name="T9" fmla="*/ 1248 h 1584"/>
                <a:gd name="T10" fmla="*/ 304 w 384"/>
                <a:gd name="T11" fmla="*/ 824 h 1584"/>
                <a:gd name="T12" fmla="*/ 352 w 384"/>
                <a:gd name="T13" fmla="*/ 376 h 1584"/>
                <a:gd name="T14" fmla="*/ 384 w 384"/>
                <a:gd name="T15" fmla="*/ 0 h 1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4"/>
                <a:gd name="T25" fmla="*/ 0 h 1584"/>
                <a:gd name="T26" fmla="*/ 384 w 384"/>
                <a:gd name="T27" fmla="*/ 1584 h 1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4" h="1584">
                  <a:moveTo>
                    <a:pt x="0" y="1584"/>
                  </a:moveTo>
                  <a:cubicBezTo>
                    <a:pt x="36" y="1568"/>
                    <a:pt x="72" y="1552"/>
                    <a:pt x="96" y="1536"/>
                  </a:cubicBezTo>
                  <a:cubicBezTo>
                    <a:pt x="120" y="1520"/>
                    <a:pt x="128" y="1512"/>
                    <a:pt x="144" y="1488"/>
                  </a:cubicBezTo>
                  <a:cubicBezTo>
                    <a:pt x="160" y="1464"/>
                    <a:pt x="176" y="1432"/>
                    <a:pt x="192" y="1392"/>
                  </a:cubicBezTo>
                  <a:cubicBezTo>
                    <a:pt x="208" y="1352"/>
                    <a:pt x="221" y="1343"/>
                    <a:pt x="240" y="1248"/>
                  </a:cubicBezTo>
                  <a:cubicBezTo>
                    <a:pt x="259" y="1153"/>
                    <a:pt x="285" y="969"/>
                    <a:pt x="304" y="824"/>
                  </a:cubicBezTo>
                  <a:cubicBezTo>
                    <a:pt x="323" y="679"/>
                    <a:pt x="339" y="513"/>
                    <a:pt x="352" y="376"/>
                  </a:cubicBezTo>
                  <a:cubicBezTo>
                    <a:pt x="365" y="239"/>
                    <a:pt x="377" y="78"/>
                    <a:pt x="384" y="0"/>
                  </a:cubicBezTo>
                </a:path>
              </a:pathLst>
            </a:custGeom>
            <a:noFill/>
            <a:ln w="2857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7" name="Freeform 73"/>
            <p:cNvSpPr>
              <a:spLocks/>
            </p:cNvSpPr>
            <p:nvPr/>
          </p:nvSpPr>
          <p:spPr bwMode="auto">
            <a:xfrm flipH="1" flipV="1">
              <a:off x="1248" y="2352"/>
              <a:ext cx="384" cy="1584"/>
            </a:xfrm>
            <a:custGeom>
              <a:avLst/>
              <a:gdLst>
                <a:gd name="T0" fmla="*/ 0 w 384"/>
                <a:gd name="T1" fmla="*/ 1584 h 1584"/>
                <a:gd name="T2" fmla="*/ 96 w 384"/>
                <a:gd name="T3" fmla="*/ 1536 h 1584"/>
                <a:gd name="T4" fmla="*/ 144 w 384"/>
                <a:gd name="T5" fmla="*/ 1488 h 1584"/>
                <a:gd name="T6" fmla="*/ 192 w 384"/>
                <a:gd name="T7" fmla="*/ 1392 h 1584"/>
                <a:gd name="T8" fmla="*/ 240 w 384"/>
                <a:gd name="T9" fmla="*/ 1248 h 1584"/>
                <a:gd name="T10" fmla="*/ 304 w 384"/>
                <a:gd name="T11" fmla="*/ 824 h 1584"/>
                <a:gd name="T12" fmla="*/ 352 w 384"/>
                <a:gd name="T13" fmla="*/ 376 h 1584"/>
                <a:gd name="T14" fmla="*/ 384 w 384"/>
                <a:gd name="T15" fmla="*/ 0 h 1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4"/>
                <a:gd name="T25" fmla="*/ 0 h 1584"/>
                <a:gd name="T26" fmla="*/ 384 w 384"/>
                <a:gd name="T27" fmla="*/ 1584 h 1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4" h="1584">
                  <a:moveTo>
                    <a:pt x="0" y="1584"/>
                  </a:moveTo>
                  <a:cubicBezTo>
                    <a:pt x="36" y="1568"/>
                    <a:pt x="72" y="1552"/>
                    <a:pt x="96" y="1536"/>
                  </a:cubicBezTo>
                  <a:cubicBezTo>
                    <a:pt x="120" y="1520"/>
                    <a:pt x="128" y="1512"/>
                    <a:pt x="144" y="1488"/>
                  </a:cubicBezTo>
                  <a:cubicBezTo>
                    <a:pt x="160" y="1464"/>
                    <a:pt x="176" y="1432"/>
                    <a:pt x="192" y="1392"/>
                  </a:cubicBezTo>
                  <a:cubicBezTo>
                    <a:pt x="208" y="1352"/>
                    <a:pt x="221" y="1343"/>
                    <a:pt x="240" y="1248"/>
                  </a:cubicBezTo>
                  <a:cubicBezTo>
                    <a:pt x="259" y="1153"/>
                    <a:pt x="285" y="969"/>
                    <a:pt x="304" y="824"/>
                  </a:cubicBezTo>
                  <a:cubicBezTo>
                    <a:pt x="323" y="679"/>
                    <a:pt x="339" y="513"/>
                    <a:pt x="352" y="376"/>
                  </a:cubicBezTo>
                  <a:cubicBezTo>
                    <a:pt x="365" y="239"/>
                    <a:pt x="377" y="78"/>
                    <a:pt x="384" y="0"/>
                  </a:cubicBezTo>
                </a:path>
              </a:pathLst>
            </a:custGeom>
            <a:noFill/>
            <a:ln w="2857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9" name="Freeform 3"/>
          <p:cNvSpPr>
            <a:spLocks/>
          </p:cNvSpPr>
          <p:nvPr/>
        </p:nvSpPr>
        <p:spPr bwMode="auto">
          <a:xfrm>
            <a:off x="171450" y="1155700"/>
            <a:ext cx="3175" cy="5035550"/>
          </a:xfrm>
          <a:custGeom>
            <a:avLst/>
            <a:gdLst>
              <a:gd name="T0" fmla="*/ 0 w 2"/>
              <a:gd name="T1" fmla="*/ 0 h 3172"/>
              <a:gd name="T2" fmla="*/ 2147483647 w 2"/>
              <a:gd name="T3" fmla="*/ 2147483647 h 3172"/>
              <a:gd name="T4" fmla="*/ 0 60000 65536"/>
              <a:gd name="T5" fmla="*/ 0 60000 65536"/>
              <a:gd name="T6" fmla="*/ 0 w 2"/>
              <a:gd name="T7" fmla="*/ 0 h 3172"/>
              <a:gd name="T8" fmla="*/ 2 w 2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" h="3172">
                <a:moveTo>
                  <a:pt x="0" y="0"/>
                </a:moveTo>
                <a:lnTo>
                  <a:pt x="2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0" name="Freeform 4"/>
          <p:cNvSpPr>
            <a:spLocks/>
          </p:cNvSpPr>
          <p:nvPr/>
        </p:nvSpPr>
        <p:spPr bwMode="auto">
          <a:xfrm>
            <a:off x="247650" y="3114675"/>
            <a:ext cx="4857750" cy="3175"/>
          </a:xfrm>
          <a:custGeom>
            <a:avLst/>
            <a:gdLst>
              <a:gd name="T0" fmla="*/ 0 w 3060"/>
              <a:gd name="T1" fmla="*/ 0 h 2"/>
              <a:gd name="T2" fmla="*/ 2147483647 w 3060"/>
              <a:gd name="T3" fmla="*/ 2147483647 h 2"/>
              <a:gd name="T4" fmla="*/ 0 60000 65536"/>
              <a:gd name="T5" fmla="*/ 0 60000 65536"/>
              <a:gd name="T6" fmla="*/ 0 w 3060"/>
              <a:gd name="T7" fmla="*/ 0 h 2"/>
              <a:gd name="T8" fmla="*/ 3060 w 3060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60" h="2">
                <a:moveTo>
                  <a:pt x="0" y="0"/>
                </a:moveTo>
                <a:lnTo>
                  <a:pt x="3060" y="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1" name="Freeform 5"/>
          <p:cNvSpPr>
            <a:spLocks/>
          </p:cNvSpPr>
          <p:nvPr/>
        </p:nvSpPr>
        <p:spPr bwMode="auto">
          <a:xfrm>
            <a:off x="190500" y="6094413"/>
            <a:ext cx="4902200" cy="1587"/>
          </a:xfrm>
          <a:custGeom>
            <a:avLst/>
            <a:gdLst>
              <a:gd name="T0" fmla="*/ 0 w 3088"/>
              <a:gd name="T1" fmla="*/ 0 h 1"/>
              <a:gd name="T2" fmla="*/ 2147483647 w 3088"/>
              <a:gd name="T3" fmla="*/ 0 h 1"/>
              <a:gd name="T4" fmla="*/ 0 60000 65536"/>
              <a:gd name="T5" fmla="*/ 0 60000 65536"/>
              <a:gd name="T6" fmla="*/ 0 w 3088"/>
              <a:gd name="T7" fmla="*/ 0 h 1"/>
              <a:gd name="T8" fmla="*/ 3088 w 30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">
                <a:moveTo>
                  <a:pt x="0" y="0"/>
                </a:moveTo>
                <a:lnTo>
                  <a:pt x="308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" name="Freeform 6"/>
          <p:cNvSpPr>
            <a:spLocks/>
          </p:cNvSpPr>
          <p:nvPr/>
        </p:nvSpPr>
        <p:spPr bwMode="auto">
          <a:xfrm>
            <a:off x="174625" y="5788025"/>
            <a:ext cx="4911725" cy="3175"/>
          </a:xfrm>
          <a:custGeom>
            <a:avLst/>
            <a:gdLst>
              <a:gd name="T0" fmla="*/ 0 w 3094"/>
              <a:gd name="T1" fmla="*/ 2147483647 h 2"/>
              <a:gd name="T2" fmla="*/ 2147483647 w 3094"/>
              <a:gd name="T3" fmla="*/ 0 h 2"/>
              <a:gd name="T4" fmla="*/ 0 60000 65536"/>
              <a:gd name="T5" fmla="*/ 0 60000 65536"/>
              <a:gd name="T6" fmla="*/ 0 w 3094"/>
              <a:gd name="T7" fmla="*/ 0 h 2"/>
              <a:gd name="T8" fmla="*/ 3094 w 3094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4" h="2">
                <a:moveTo>
                  <a:pt x="0" y="2"/>
                </a:moveTo>
                <a:lnTo>
                  <a:pt x="309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3" name="Line 7"/>
          <p:cNvSpPr>
            <a:spLocks noChangeShapeType="1"/>
          </p:cNvSpPr>
          <p:nvPr/>
        </p:nvSpPr>
        <p:spPr bwMode="auto">
          <a:xfrm>
            <a:off x="174625" y="5486400"/>
            <a:ext cx="4968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4" name="Freeform 8"/>
          <p:cNvSpPr>
            <a:spLocks/>
          </p:cNvSpPr>
          <p:nvPr/>
        </p:nvSpPr>
        <p:spPr bwMode="auto">
          <a:xfrm>
            <a:off x="177800" y="5180013"/>
            <a:ext cx="4914900" cy="1587"/>
          </a:xfrm>
          <a:custGeom>
            <a:avLst/>
            <a:gdLst>
              <a:gd name="T0" fmla="*/ 0 w 3096"/>
              <a:gd name="T1" fmla="*/ 0 h 1"/>
              <a:gd name="T2" fmla="*/ 2147483647 w 3096"/>
              <a:gd name="T3" fmla="*/ 0 h 1"/>
              <a:gd name="T4" fmla="*/ 0 60000 65536"/>
              <a:gd name="T5" fmla="*/ 0 60000 65536"/>
              <a:gd name="T6" fmla="*/ 0 w 3096"/>
              <a:gd name="T7" fmla="*/ 0 h 1"/>
              <a:gd name="T8" fmla="*/ 3096 w 309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6" h="1">
                <a:moveTo>
                  <a:pt x="0" y="0"/>
                </a:moveTo>
                <a:lnTo>
                  <a:pt x="3096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5" name="Freeform 9"/>
          <p:cNvSpPr>
            <a:spLocks/>
          </p:cNvSpPr>
          <p:nvPr/>
        </p:nvSpPr>
        <p:spPr bwMode="auto">
          <a:xfrm>
            <a:off x="171450" y="4875213"/>
            <a:ext cx="4908550" cy="1587"/>
          </a:xfrm>
          <a:custGeom>
            <a:avLst/>
            <a:gdLst>
              <a:gd name="T0" fmla="*/ 0 w 3092"/>
              <a:gd name="T1" fmla="*/ 0 h 1"/>
              <a:gd name="T2" fmla="*/ 2147483647 w 3092"/>
              <a:gd name="T3" fmla="*/ 0 h 1"/>
              <a:gd name="T4" fmla="*/ 0 60000 65536"/>
              <a:gd name="T5" fmla="*/ 0 60000 65536"/>
              <a:gd name="T6" fmla="*/ 0 w 3092"/>
              <a:gd name="T7" fmla="*/ 0 h 1"/>
              <a:gd name="T8" fmla="*/ 3092 w 309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1">
                <a:moveTo>
                  <a:pt x="0" y="0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6" name="Freeform 10"/>
          <p:cNvSpPr>
            <a:spLocks/>
          </p:cNvSpPr>
          <p:nvPr/>
        </p:nvSpPr>
        <p:spPr bwMode="auto">
          <a:xfrm>
            <a:off x="165100" y="4565650"/>
            <a:ext cx="4921250" cy="6350"/>
          </a:xfrm>
          <a:custGeom>
            <a:avLst/>
            <a:gdLst>
              <a:gd name="T0" fmla="*/ 0 w 3100"/>
              <a:gd name="T1" fmla="*/ 2147483647 h 4"/>
              <a:gd name="T2" fmla="*/ 2147483647 w 3100"/>
              <a:gd name="T3" fmla="*/ 0 h 4"/>
              <a:gd name="T4" fmla="*/ 0 60000 65536"/>
              <a:gd name="T5" fmla="*/ 0 60000 65536"/>
              <a:gd name="T6" fmla="*/ 0 w 3100"/>
              <a:gd name="T7" fmla="*/ 0 h 4"/>
              <a:gd name="T8" fmla="*/ 3100 w 3100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4">
                <a:moveTo>
                  <a:pt x="0" y="4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7" name="Freeform 11"/>
          <p:cNvSpPr>
            <a:spLocks/>
          </p:cNvSpPr>
          <p:nvPr/>
        </p:nvSpPr>
        <p:spPr bwMode="auto">
          <a:xfrm>
            <a:off x="165100" y="4267200"/>
            <a:ext cx="4933950" cy="12700"/>
          </a:xfrm>
          <a:custGeom>
            <a:avLst/>
            <a:gdLst>
              <a:gd name="T0" fmla="*/ 0 w 3108"/>
              <a:gd name="T1" fmla="*/ 2147483647 h 8"/>
              <a:gd name="T2" fmla="*/ 2147483647 w 3108"/>
              <a:gd name="T3" fmla="*/ 0 h 8"/>
              <a:gd name="T4" fmla="*/ 0 60000 65536"/>
              <a:gd name="T5" fmla="*/ 0 60000 65536"/>
              <a:gd name="T6" fmla="*/ 0 w 3108"/>
              <a:gd name="T7" fmla="*/ 0 h 8"/>
              <a:gd name="T8" fmla="*/ 3108 w 310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8">
                <a:moveTo>
                  <a:pt x="0" y="8"/>
                </a:moveTo>
                <a:lnTo>
                  <a:pt x="310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8" name="Freeform 12"/>
          <p:cNvSpPr>
            <a:spLocks/>
          </p:cNvSpPr>
          <p:nvPr/>
        </p:nvSpPr>
        <p:spPr bwMode="auto">
          <a:xfrm>
            <a:off x="177800" y="4000500"/>
            <a:ext cx="4978400" cy="1588"/>
          </a:xfrm>
          <a:custGeom>
            <a:avLst/>
            <a:gdLst>
              <a:gd name="T0" fmla="*/ 0 w 3136"/>
              <a:gd name="T1" fmla="*/ 0 h 1"/>
              <a:gd name="T2" fmla="*/ 2147483647 w 3136"/>
              <a:gd name="T3" fmla="*/ 0 h 1"/>
              <a:gd name="T4" fmla="*/ 0 60000 65536"/>
              <a:gd name="T5" fmla="*/ 0 60000 65536"/>
              <a:gd name="T6" fmla="*/ 0 w 3136"/>
              <a:gd name="T7" fmla="*/ 0 h 1"/>
              <a:gd name="T8" fmla="*/ 3136 w 313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6" h="1">
                <a:moveTo>
                  <a:pt x="0" y="0"/>
                </a:moveTo>
                <a:lnTo>
                  <a:pt x="3136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9" name="Freeform 13"/>
          <p:cNvSpPr>
            <a:spLocks/>
          </p:cNvSpPr>
          <p:nvPr/>
        </p:nvSpPr>
        <p:spPr bwMode="auto">
          <a:xfrm>
            <a:off x="247650" y="3397250"/>
            <a:ext cx="4845050" cy="6350"/>
          </a:xfrm>
          <a:custGeom>
            <a:avLst/>
            <a:gdLst>
              <a:gd name="T0" fmla="*/ 0 w 3052"/>
              <a:gd name="T1" fmla="*/ 2147483647 h 4"/>
              <a:gd name="T2" fmla="*/ 2147483647 w 3052"/>
              <a:gd name="T3" fmla="*/ 0 h 4"/>
              <a:gd name="T4" fmla="*/ 0 60000 65536"/>
              <a:gd name="T5" fmla="*/ 0 60000 65536"/>
              <a:gd name="T6" fmla="*/ 0 w 3052"/>
              <a:gd name="T7" fmla="*/ 0 h 4"/>
              <a:gd name="T8" fmla="*/ 3052 w 305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52" h="4">
                <a:moveTo>
                  <a:pt x="0" y="4"/>
                </a:moveTo>
                <a:lnTo>
                  <a:pt x="305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0" name="Freeform 14"/>
          <p:cNvSpPr>
            <a:spLocks/>
          </p:cNvSpPr>
          <p:nvPr/>
        </p:nvSpPr>
        <p:spPr bwMode="auto">
          <a:xfrm>
            <a:off x="177800" y="2838450"/>
            <a:ext cx="4921250" cy="1588"/>
          </a:xfrm>
          <a:custGeom>
            <a:avLst/>
            <a:gdLst>
              <a:gd name="T0" fmla="*/ 0 w 3100"/>
              <a:gd name="T1" fmla="*/ 0 h 1"/>
              <a:gd name="T2" fmla="*/ 2147483647 w 3100"/>
              <a:gd name="T3" fmla="*/ 0 h 1"/>
              <a:gd name="T4" fmla="*/ 0 60000 65536"/>
              <a:gd name="T5" fmla="*/ 0 60000 65536"/>
              <a:gd name="T6" fmla="*/ 0 w 3100"/>
              <a:gd name="T7" fmla="*/ 0 h 1"/>
              <a:gd name="T8" fmla="*/ 3100 w 31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1">
                <a:moveTo>
                  <a:pt x="0" y="0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1" name="Freeform 15"/>
          <p:cNvSpPr>
            <a:spLocks/>
          </p:cNvSpPr>
          <p:nvPr/>
        </p:nvSpPr>
        <p:spPr bwMode="auto">
          <a:xfrm>
            <a:off x="158750" y="255905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" name="Freeform 16"/>
          <p:cNvSpPr>
            <a:spLocks/>
          </p:cNvSpPr>
          <p:nvPr/>
        </p:nvSpPr>
        <p:spPr bwMode="auto">
          <a:xfrm>
            <a:off x="165100" y="2279650"/>
            <a:ext cx="4933950" cy="6350"/>
          </a:xfrm>
          <a:custGeom>
            <a:avLst/>
            <a:gdLst>
              <a:gd name="T0" fmla="*/ 0 w 3108"/>
              <a:gd name="T1" fmla="*/ 0 h 4"/>
              <a:gd name="T2" fmla="*/ 2147483647 w 3108"/>
              <a:gd name="T3" fmla="*/ 2147483647 h 4"/>
              <a:gd name="T4" fmla="*/ 0 60000 65536"/>
              <a:gd name="T5" fmla="*/ 0 60000 65536"/>
              <a:gd name="T6" fmla="*/ 0 w 3108"/>
              <a:gd name="T7" fmla="*/ 0 h 4"/>
              <a:gd name="T8" fmla="*/ 3108 w 3108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4">
                <a:moveTo>
                  <a:pt x="0" y="0"/>
                </a:moveTo>
                <a:lnTo>
                  <a:pt x="3108" y="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3" name="Freeform 17"/>
          <p:cNvSpPr>
            <a:spLocks/>
          </p:cNvSpPr>
          <p:nvPr/>
        </p:nvSpPr>
        <p:spPr bwMode="auto">
          <a:xfrm>
            <a:off x="158750" y="200660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4" name="Freeform 18"/>
          <p:cNvSpPr>
            <a:spLocks/>
          </p:cNvSpPr>
          <p:nvPr/>
        </p:nvSpPr>
        <p:spPr bwMode="auto">
          <a:xfrm>
            <a:off x="171450" y="1725612"/>
            <a:ext cx="4927600" cy="1588"/>
          </a:xfrm>
          <a:custGeom>
            <a:avLst/>
            <a:gdLst>
              <a:gd name="T0" fmla="*/ 0 w 3104"/>
              <a:gd name="T1" fmla="*/ 0 h 1"/>
              <a:gd name="T2" fmla="*/ 2147483647 w 3104"/>
              <a:gd name="T3" fmla="*/ 0 h 1"/>
              <a:gd name="T4" fmla="*/ 0 60000 65536"/>
              <a:gd name="T5" fmla="*/ 0 60000 65536"/>
              <a:gd name="T6" fmla="*/ 0 w 3104"/>
              <a:gd name="T7" fmla="*/ 0 h 1"/>
              <a:gd name="T8" fmla="*/ 3104 w 310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4" h="1">
                <a:moveTo>
                  <a:pt x="0" y="0"/>
                </a:moveTo>
                <a:lnTo>
                  <a:pt x="310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5" name="Freeform 19"/>
          <p:cNvSpPr>
            <a:spLocks/>
          </p:cNvSpPr>
          <p:nvPr/>
        </p:nvSpPr>
        <p:spPr bwMode="auto">
          <a:xfrm>
            <a:off x="184150" y="1447800"/>
            <a:ext cx="4908550" cy="12700"/>
          </a:xfrm>
          <a:custGeom>
            <a:avLst/>
            <a:gdLst>
              <a:gd name="T0" fmla="*/ 0 w 3092"/>
              <a:gd name="T1" fmla="*/ 2147483647 h 8"/>
              <a:gd name="T2" fmla="*/ 2147483647 w 3092"/>
              <a:gd name="T3" fmla="*/ 0 h 8"/>
              <a:gd name="T4" fmla="*/ 0 60000 65536"/>
              <a:gd name="T5" fmla="*/ 0 60000 65536"/>
              <a:gd name="T6" fmla="*/ 0 w 3092"/>
              <a:gd name="T7" fmla="*/ 0 h 8"/>
              <a:gd name="T8" fmla="*/ 3092 w 309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8">
                <a:moveTo>
                  <a:pt x="0" y="8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6" name="Freeform 20"/>
          <p:cNvSpPr>
            <a:spLocks/>
          </p:cNvSpPr>
          <p:nvPr/>
        </p:nvSpPr>
        <p:spPr bwMode="auto">
          <a:xfrm flipV="1">
            <a:off x="228600" y="1143000"/>
            <a:ext cx="4908550" cy="46038"/>
          </a:xfrm>
          <a:custGeom>
            <a:avLst/>
            <a:gdLst>
              <a:gd name="T0" fmla="*/ 0 w 3088"/>
              <a:gd name="T1" fmla="*/ 0 h 12"/>
              <a:gd name="T2" fmla="*/ 2147483647 w 3088"/>
              <a:gd name="T3" fmla="*/ 2147483647 h 12"/>
              <a:gd name="T4" fmla="*/ 0 60000 65536"/>
              <a:gd name="T5" fmla="*/ 0 60000 65536"/>
              <a:gd name="T6" fmla="*/ 0 w 3088"/>
              <a:gd name="T7" fmla="*/ 0 h 12"/>
              <a:gd name="T8" fmla="*/ 3088 w 3088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2">
                <a:moveTo>
                  <a:pt x="0" y="0"/>
                </a:moveTo>
                <a:lnTo>
                  <a:pt x="3088" y="1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7" name="Freeform 22"/>
          <p:cNvSpPr>
            <a:spLocks/>
          </p:cNvSpPr>
          <p:nvPr/>
        </p:nvSpPr>
        <p:spPr bwMode="auto">
          <a:xfrm>
            <a:off x="5099050" y="1181100"/>
            <a:ext cx="1588" cy="4978400"/>
          </a:xfrm>
          <a:custGeom>
            <a:avLst/>
            <a:gdLst>
              <a:gd name="T0" fmla="*/ 0 w 1"/>
              <a:gd name="T1" fmla="*/ 0 h 3136"/>
              <a:gd name="T2" fmla="*/ 0 w 1"/>
              <a:gd name="T3" fmla="*/ 2147483647 h 3136"/>
              <a:gd name="T4" fmla="*/ 0 60000 65536"/>
              <a:gd name="T5" fmla="*/ 0 60000 65536"/>
              <a:gd name="T6" fmla="*/ 0 w 1"/>
              <a:gd name="T7" fmla="*/ 0 h 3136"/>
              <a:gd name="T8" fmla="*/ 1 w 1"/>
              <a:gd name="T9" fmla="*/ 3136 h 3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36">
                <a:moveTo>
                  <a:pt x="0" y="0"/>
                </a:moveTo>
                <a:lnTo>
                  <a:pt x="0" y="3136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8" name="Freeform 23"/>
          <p:cNvSpPr>
            <a:spLocks/>
          </p:cNvSpPr>
          <p:nvPr/>
        </p:nvSpPr>
        <p:spPr bwMode="auto">
          <a:xfrm>
            <a:off x="4787900" y="116840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9" name="Freeform 24"/>
          <p:cNvSpPr>
            <a:spLocks/>
          </p:cNvSpPr>
          <p:nvPr/>
        </p:nvSpPr>
        <p:spPr bwMode="auto">
          <a:xfrm>
            <a:off x="4476750" y="1168400"/>
            <a:ext cx="6350" cy="5029200"/>
          </a:xfrm>
          <a:custGeom>
            <a:avLst/>
            <a:gdLst>
              <a:gd name="T0" fmla="*/ 2147483647 w 4"/>
              <a:gd name="T1" fmla="*/ 0 h 3168"/>
              <a:gd name="T2" fmla="*/ 0 w 4"/>
              <a:gd name="T3" fmla="*/ 2147483647 h 3168"/>
              <a:gd name="T4" fmla="*/ 0 60000 65536"/>
              <a:gd name="T5" fmla="*/ 0 60000 65536"/>
              <a:gd name="T6" fmla="*/ 0 w 4"/>
              <a:gd name="T7" fmla="*/ 0 h 3168"/>
              <a:gd name="T8" fmla="*/ 4 w 4"/>
              <a:gd name="T9" fmla="*/ 3168 h 3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8">
                <a:moveTo>
                  <a:pt x="4" y="0"/>
                </a:moveTo>
                <a:lnTo>
                  <a:pt x="0" y="3168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0" name="Freeform 25"/>
          <p:cNvSpPr>
            <a:spLocks/>
          </p:cNvSpPr>
          <p:nvPr/>
        </p:nvSpPr>
        <p:spPr bwMode="auto">
          <a:xfrm>
            <a:off x="4171950" y="1168400"/>
            <a:ext cx="1588" cy="5016500"/>
          </a:xfrm>
          <a:custGeom>
            <a:avLst/>
            <a:gdLst>
              <a:gd name="T0" fmla="*/ 0 w 1"/>
              <a:gd name="T1" fmla="*/ 0 h 3160"/>
              <a:gd name="T2" fmla="*/ 0 w 1"/>
              <a:gd name="T3" fmla="*/ 2147483647 h 3160"/>
              <a:gd name="T4" fmla="*/ 0 60000 65536"/>
              <a:gd name="T5" fmla="*/ 0 60000 65536"/>
              <a:gd name="T6" fmla="*/ 0 w 1"/>
              <a:gd name="T7" fmla="*/ 0 h 3160"/>
              <a:gd name="T8" fmla="*/ 1 w 1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0">
                <a:moveTo>
                  <a:pt x="0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1" name="Freeform 26"/>
          <p:cNvSpPr>
            <a:spLocks/>
          </p:cNvSpPr>
          <p:nvPr/>
        </p:nvSpPr>
        <p:spPr bwMode="auto">
          <a:xfrm>
            <a:off x="3860800" y="116205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2" name="Freeform 27"/>
          <p:cNvSpPr>
            <a:spLocks/>
          </p:cNvSpPr>
          <p:nvPr/>
        </p:nvSpPr>
        <p:spPr bwMode="auto">
          <a:xfrm>
            <a:off x="3536950" y="1155700"/>
            <a:ext cx="22225" cy="5065713"/>
          </a:xfrm>
          <a:custGeom>
            <a:avLst/>
            <a:gdLst>
              <a:gd name="T0" fmla="*/ 0 w 14"/>
              <a:gd name="T1" fmla="*/ 0 h 3191"/>
              <a:gd name="T2" fmla="*/ 2147483647 w 14"/>
              <a:gd name="T3" fmla="*/ 2147483647 h 3191"/>
              <a:gd name="T4" fmla="*/ 0 60000 65536"/>
              <a:gd name="T5" fmla="*/ 0 60000 65536"/>
              <a:gd name="T6" fmla="*/ 0 w 14"/>
              <a:gd name="T7" fmla="*/ 0 h 3191"/>
              <a:gd name="T8" fmla="*/ 14 w 14"/>
              <a:gd name="T9" fmla="*/ 3191 h 31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" h="3191">
                <a:moveTo>
                  <a:pt x="0" y="0"/>
                </a:moveTo>
                <a:lnTo>
                  <a:pt x="14" y="3191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3" name="Freeform 28"/>
          <p:cNvSpPr>
            <a:spLocks/>
          </p:cNvSpPr>
          <p:nvPr/>
        </p:nvSpPr>
        <p:spPr bwMode="auto">
          <a:xfrm>
            <a:off x="3244850" y="1181100"/>
            <a:ext cx="6350" cy="5016500"/>
          </a:xfrm>
          <a:custGeom>
            <a:avLst/>
            <a:gdLst>
              <a:gd name="T0" fmla="*/ 2147483647 w 4"/>
              <a:gd name="T1" fmla="*/ 0 h 3160"/>
              <a:gd name="T2" fmla="*/ 0 w 4"/>
              <a:gd name="T3" fmla="*/ 2147483647 h 3160"/>
              <a:gd name="T4" fmla="*/ 0 60000 65536"/>
              <a:gd name="T5" fmla="*/ 0 60000 65536"/>
              <a:gd name="T6" fmla="*/ 0 w 4"/>
              <a:gd name="T7" fmla="*/ 0 h 3160"/>
              <a:gd name="T8" fmla="*/ 4 w 4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0">
                <a:moveTo>
                  <a:pt x="4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4" name="Freeform 29"/>
          <p:cNvSpPr>
            <a:spLocks/>
          </p:cNvSpPr>
          <p:nvPr/>
        </p:nvSpPr>
        <p:spPr bwMode="auto">
          <a:xfrm>
            <a:off x="2940050" y="1181100"/>
            <a:ext cx="1588" cy="5003800"/>
          </a:xfrm>
          <a:custGeom>
            <a:avLst/>
            <a:gdLst>
              <a:gd name="T0" fmla="*/ 0 w 1"/>
              <a:gd name="T1" fmla="*/ 0 h 3152"/>
              <a:gd name="T2" fmla="*/ 0 w 1"/>
              <a:gd name="T3" fmla="*/ 2147483647 h 3152"/>
              <a:gd name="T4" fmla="*/ 0 60000 65536"/>
              <a:gd name="T5" fmla="*/ 0 60000 65536"/>
              <a:gd name="T6" fmla="*/ 0 w 1"/>
              <a:gd name="T7" fmla="*/ 0 h 3152"/>
              <a:gd name="T8" fmla="*/ 1 w 1"/>
              <a:gd name="T9" fmla="*/ 3152 h 3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52">
                <a:moveTo>
                  <a:pt x="0" y="0"/>
                </a:moveTo>
                <a:lnTo>
                  <a:pt x="0" y="315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5" name="Freeform 30"/>
          <p:cNvSpPr>
            <a:spLocks/>
          </p:cNvSpPr>
          <p:nvPr/>
        </p:nvSpPr>
        <p:spPr bwMode="auto">
          <a:xfrm>
            <a:off x="2317750" y="1143000"/>
            <a:ext cx="17463" cy="5078413"/>
          </a:xfrm>
          <a:custGeom>
            <a:avLst/>
            <a:gdLst>
              <a:gd name="T0" fmla="*/ 0 w 11"/>
              <a:gd name="T1" fmla="*/ 0 h 3199"/>
              <a:gd name="T2" fmla="*/ 2147483647 w 11"/>
              <a:gd name="T3" fmla="*/ 2147483647 h 3199"/>
              <a:gd name="T4" fmla="*/ 0 60000 65536"/>
              <a:gd name="T5" fmla="*/ 0 60000 65536"/>
              <a:gd name="T6" fmla="*/ 0 w 11"/>
              <a:gd name="T7" fmla="*/ 0 h 3199"/>
              <a:gd name="T8" fmla="*/ 11 w 11"/>
              <a:gd name="T9" fmla="*/ 3199 h 31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" h="3199">
                <a:moveTo>
                  <a:pt x="0" y="0"/>
                </a:moveTo>
                <a:lnTo>
                  <a:pt x="11" y="3199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6" name="Freeform 31"/>
          <p:cNvSpPr>
            <a:spLocks/>
          </p:cNvSpPr>
          <p:nvPr/>
        </p:nvSpPr>
        <p:spPr bwMode="auto">
          <a:xfrm>
            <a:off x="2006600" y="1193800"/>
            <a:ext cx="25400" cy="5003800"/>
          </a:xfrm>
          <a:custGeom>
            <a:avLst/>
            <a:gdLst>
              <a:gd name="T0" fmla="*/ 2147483647 w 16"/>
              <a:gd name="T1" fmla="*/ 0 h 3152"/>
              <a:gd name="T2" fmla="*/ 0 w 16"/>
              <a:gd name="T3" fmla="*/ 2147483647 h 3152"/>
              <a:gd name="T4" fmla="*/ 0 60000 65536"/>
              <a:gd name="T5" fmla="*/ 0 60000 65536"/>
              <a:gd name="T6" fmla="*/ 0 w 16"/>
              <a:gd name="T7" fmla="*/ 0 h 3152"/>
              <a:gd name="T8" fmla="*/ 16 w 16"/>
              <a:gd name="T9" fmla="*/ 3152 h 3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152">
                <a:moveTo>
                  <a:pt x="16" y="0"/>
                </a:moveTo>
                <a:lnTo>
                  <a:pt x="0" y="315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7" name="Freeform 32"/>
          <p:cNvSpPr>
            <a:spLocks/>
          </p:cNvSpPr>
          <p:nvPr/>
        </p:nvSpPr>
        <p:spPr bwMode="auto">
          <a:xfrm>
            <a:off x="1708150" y="117475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8" name="Freeform 33"/>
          <p:cNvSpPr>
            <a:spLocks/>
          </p:cNvSpPr>
          <p:nvPr/>
        </p:nvSpPr>
        <p:spPr bwMode="auto">
          <a:xfrm>
            <a:off x="1390650" y="1168400"/>
            <a:ext cx="12700" cy="5022850"/>
          </a:xfrm>
          <a:custGeom>
            <a:avLst/>
            <a:gdLst>
              <a:gd name="T0" fmla="*/ 0 w 8"/>
              <a:gd name="T1" fmla="*/ 0 h 3164"/>
              <a:gd name="T2" fmla="*/ 2147483647 w 8"/>
              <a:gd name="T3" fmla="*/ 2147483647 h 3164"/>
              <a:gd name="T4" fmla="*/ 0 60000 65536"/>
              <a:gd name="T5" fmla="*/ 0 60000 65536"/>
              <a:gd name="T6" fmla="*/ 0 w 8"/>
              <a:gd name="T7" fmla="*/ 0 h 3164"/>
              <a:gd name="T8" fmla="*/ 8 w 8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164">
                <a:moveTo>
                  <a:pt x="0" y="0"/>
                </a:moveTo>
                <a:lnTo>
                  <a:pt x="8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9" name="Freeform 34"/>
          <p:cNvSpPr>
            <a:spLocks/>
          </p:cNvSpPr>
          <p:nvPr/>
        </p:nvSpPr>
        <p:spPr bwMode="auto">
          <a:xfrm>
            <a:off x="1092200" y="116840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0" name="Freeform 35"/>
          <p:cNvSpPr>
            <a:spLocks/>
          </p:cNvSpPr>
          <p:nvPr/>
        </p:nvSpPr>
        <p:spPr bwMode="auto">
          <a:xfrm>
            <a:off x="787400" y="1168400"/>
            <a:ext cx="1588" cy="5035550"/>
          </a:xfrm>
          <a:custGeom>
            <a:avLst/>
            <a:gdLst>
              <a:gd name="T0" fmla="*/ 0 w 1"/>
              <a:gd name="T1" fmla="*/ 0 h 3172"/>
              <a:gd name="T2" fmla="*/ 0 w 1"/>
              <a:gd name="T3" fmla="*/ 2147483647 h 3172"/>
              <a:gd name="T4" fmla="*/ 0 60000 65536"/>
              <a:gd name="T5" fmla="*/ 0 60000 65536"/>
              <a:gd name="T6" fmla="*/ 0 w 1"/>
              <a:gd name="T7" fmla="*/ 0 h 3172"/>
              <a:gd name="T8" fmla="*/ 1 w 1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72">
                <a:moveTo>
                  <a:pt x="0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1" name="Freeform 36"/>
          <p:cNvSpPr>
            <a:spLocks/>
          </p:cNvSpPr>
          <p:nvPr/>
        </p:nvSpPr>
        <p:spPr bwMode="auto">
          <a:xfrm>
            <a:off x="476250" y="1168400"/>
            <a:ext cx="1588" cy="5022850"/>
          </a:xfrm>
          <a:custGeom>
            <a:avLst/>
            <a:gdLst>
              <a:gd name="T0" fmla="*/ 0 w 1"/>
              <a:gd name="T1" fmla="*/ 0 h 3164"/>
              <a:gd name="T2" fmla="*/ 0 w 1"/>
              <a:gd name="T3" fmla="*/ 2147483647 h 3164"/>
              <a:gd name="T4" fmla="*/ 0 60000 65536"/>
              <a:gd name="T5" fmla="*/ 0 60000 65536"/>
              <a:gd name="T6" fmla="*/ 0 w 1"/>
              <a:gd name="T7" fmla="*/ 0 h 3164"/>
              <a:gd name="T8" fmla="*/ 1 w 1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4">
                <a:moveTo>
                  <a:pt x="0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2" name="Freeform 37"/>
          <p:cNvSpPr>
            <a:spLocks/>
          </p:cNvSpPr>
          <p:nvPr/>
        </p:nvSpPr>
        <p:spPr bwMode="auto">
          <a:xfrm>
            <a:off x="101600" y="3695700"/>
            <a:ext cx="5080000" cy="1588"/>
          </a:xfrm>
          <a:custGeom>
            <a:avLst/>
            <a:gdLst>
              <a:gd name="T0" fmla="*/ 0 w 3200"/>
              <a:gd name="T1" fmla="*/ 0 h 1"/>
              <a:gd name="T2" fmla="*/ 2147483647 w 3200"/>
              <a:gd name="T3" fmla="*/ 0 h 1"/>
              <a:gd name="T4" fmla="*/ 0 60000 65536"/>
              <a:gd name="T5" fmla="*/ 0 60000 65536"/>
              <a:gd name="T6" fmla="*/ 0 w 3200"/>
              <a:gd name="T7" fmla="*/ 0 h 1"/>
              <a:gd name="T8" fmla="*/ 3200 w 32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00" h="1">
                <a:moveTo>
                  <a:pt x="0" y="0"/>
                </a:moveTo>
                <a:lnTo>
                  <a:pt x="320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3" name="Line 38"/>
          <p:cNvSpPr>
            <a:spLocks noChangeShapeType="1"/>
          </p:cNvSpPr>
          <p:nvPr/>
        </p:nvSpPr>
        <p:spPr bwMode="auto">
          <a:xfrm flipV="1">
            <a:off x="2643188" y="1146175"/>
            <a:ext cx="0" cy="5040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4" name="Text Box 39"/>
          <p:cNvSpPr txBox="1">
            <a:spLocks noChangeArrowheads="1"/>
          </p:cNvSpPr>
          <p:nvPr/>
        </p:nvSpPr>
        <p:spPr bwMode="auto">
          <a:xfrm>
            <a:off x="2859088" y="36655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115" name="Text Box 40"/>
          <p:cNvSpPr txBox="1">
            <a:spLocks noChangeArrowheads="1"/>
          </p:cNvSpPr>
          <p:nvPr/>
        </p:nvSpPr>
        <p:spPr bwMode="auto">
          <a:xfrm>
            <a:off x="2819400" y="3657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b="1"/>
          </a:p>
        </p:txBody>
      </p:sp>
      <p:sp>
        <p:nvSpPr>
          <p:cNvPr id="3116" name="Text Box 42"/>
          <p:cNvSpPr txBox="1">
            <a:spLocks noChangeArrowheads="1"/>
          </p:cNvSpPr>
          <p:nvPr/>
        </p:nvSpPr>
        <p:spPr bwMode="auto">
          <a:xfrm>
            <a:off x="4800600" y="35956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 dirty="0"/>
              <a:t>х</a:t>
            </a:r>
          </a:p>
        </p:txBody>
      </p:sp>
      <p:sp>
        <p:nvSpPr>
          <p:cNvPr id="3117" name="Text Box 43"/>
          <p:cNvSpPr txBox="1">
            <a:spLocks noChangeArrowheads="1"/>
          </p:cNvSpPr>
          <p:nvPr/>
        </p:nvSpPr>
        <p:spPr bwMode="auto">
          <a:xfrm>
            <a:off x="2209800" y="9906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 dirty="0"/>
              <a:t>у</a:t>
            </a:r>
          </a:p>
        </p:txBody>
      </p:sp>
      <p:sp>
        <p:nvSpPr>
          <p:cNvPr id="3119" name="Oval 45"/>
          <p:cNvSpPr>
            <a:spLocks noChangeArrowheads="1"/>
          </p:cNvSpPr>
          <p:nvPr/>
        </p:nvSpPr>
        <p:spPr bwMode="auto">
          <a:xfrm>
            <a:off x="2895600" y="3352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837805" y="1641621"/>
            <a:ext cx="1298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i="1" dirty="0"/>
              <a:t>у = х</a:t>
            </a:r>
            <a:r>
              <a:rPr lang="en-US" sz="2400" b="1" i="1" baseline="30000" dirty="0"/>
              <a:t>2n-1</a:t>
            </a:r>
            <a:endParaRPr lang="ru-RU" sz="2400" b="1" i="1" dirty="0"/>
          </a:p>
        </p:txBody>
      </p:sp>
      <p:sp>
        <p:nvSpPr>
          <p:cNvPr id="241717" name="Freeform 53"/>
          <p:cNvSpPr>
            <a:spLocks/>
          </p:cNvSpPr>
          <p:nvPr/>
        </p:nvSpPr>
        <p:spPr bwMode="auto">
          <a:xfrm>
            <a:off x="2641600" y="1358900"/>
            <a:ext cx="1588" cy="4978400"/>
          </a:xfrm>
          <a:custGeom>
            <a:avLst/>
            <a:gdLst>
              <a:gd name="T0" fmla="*/ 0 w 1"/>
              <a:gd name="T1" fmla="*/ 2147483647 h 3136"/>
              <a:gd name="T2" fmla="*/ 0 w 1"/>
              <a:gd name="T3" fmla="*/ 0 h 3136"/>
              <a:gd name="T4" fmla="*/ 0 60000 65536"/>
              <a:gd name="T5" fmla="*/ 0 60000 65536"/>
              <a:gd name="T6" fmla="*/ 0 w 1"/>
              <a:gd name="T7" fmla="*/ 0 h 3136"/>
              <a:gd name="T8" fmla="*/ 1 w 1"/>
              <a:gd name="T9" fmla="*/ 3136 h 3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36">
                <a:moveTo>
                  <a:pt x="0" y="3136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 rot="17396008" flipH="1">
            <a:off x="855663" y="4402137"/>
            <a:ext cx="723900" cy="1825625"/>
            <a:chOff x="3797" y="754"/>
            <a:chExt cx="852" cy="1931"/>
          </a:xfrm>
        </p:grpSpPr>
        <p:sp>
          <p:nvSpPr>
            <p:cNvPr id="3132" name="Freeform 62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1 h 3125"/>
                <a:gd name="T2" fmla="*/ 1 w 1252"/>
                <a:gd name="T3" fmla="*/ 0 h 3125"/>
                <a:gd name="T4" fmla="*/ 5 w 1252"/>
                <a:gd name="T5" fmla="*/ 2 h 3125"/>
                <a:gd name="T6" fmla="*/ 5 w 1252"/>
                <a:gd name="T7" fmla="*/ 3 h 3125"/>
                <a:gd name="T8" fmla="*/ 5 w 1252"/>
                <a:gd name="T9" fmla="*/ 2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1727" name="Freeform 63"/>
            <p:cNvSpPr>
              <a:spLocks/>
            </p:cNvSpPr>
            <p:nvPr/>
          </p:nvSpPr>
          <p:spPr bwMode="auto">
            <a:xfrm rot="78698">
              <a:off x="4422" y="2310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34" name="Freeform 64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1 w 121"/>
                <a:gd name="T1" fmla="*/ 0 h 230"/>
                <a:gd name="T2" fmla="*/ 0 w 121"/>
                <a:gd name="T3" fmla="*/ 1 h 230"/>
                <a:gd name="T4" fmla="*/ 1 w 121"/>
                <a:gd name="T5" fmla="*/ 1 h 230"/>
                <a:gd name="T6" fmla="*/ 1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5" name="Freeform 65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3 w 1094"/>
                <a:gd name="T1" fmla="*/ 2 h 2612"/>
                <a:gd name="T2" fmla="*/ 5 w 1094"/>
                <a:gd name="T3" fmla="*/ 2 h 2612"/>
                <a:gd name="T4" fmla="*/ 5 w 1094"/>
                <a:gd name="T5" fmla="*/ 2 h 2612"/>
                <a:gd name="T6" fmla="*/ 1 w 1094"/>
                <a:gd name="T7" fmla="*/ 0 h 2612"/>
                <a:gd name="T8" fmla="*/ 0 w 1094"/>
                <a:gd name="T9" fmla="*/ 1 h 2612"/>
                <a:gd name="T10" fmla="*/ 5 w 1094"/>
                <a:gd name="T11" fmla="*/ 2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26" name="Text Box 41"/>
          <p:cNvSpPr txBox="1">
            <a:spLocks noChangeArrowheads="1"/>
          </p:cNvSpPr>
          <p:nvPr/>
        </p:nvSpPr>
        <p:spPr bwMode="auto">
          <a:xfrm>
            <a:off x="2362200" y="35956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/>
              <a:t>0</a:t>
            </a:r>
          </a:p>
        </p:txBody>
      </p:sp>
      <p:sp>
        <p:nvSpPr>
          <p:cNvPr id="3127" name="Oval 46"/>
          <p:cNvSpPr>
            <a:spLocks noChangeArrowheads="1"/>
          </p:cNvSpPr>
          <p:nvPr/>
        </p:nvSpPr>
        <p:spPr bwMode="auto">
          <a:xfrm>
            <a:off x="2286000" y="3962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28" name="Oval 52"/>
          <p:cNvSpPr>
            <a:spLocks noChangeArrowheads="1"/>
          </p:cNvSpPr>
          <p:nvPr/>
        </p:nvSpPr>
        <p:spPr bwMode="auto">
          <a:xfrm>
            <a:off x="2590800" y="3657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72"/>
              <p:cNvSpPr txBox="1">
                <a:spLocks noChangeArrowheads="1"/>
              </p:cNvSpPr>
              <p:nvPr/>
            </p:nvSpPr>
            <p:spPr bwMode="auto">
              <a:xfrm>
                <a:off x="1818529" y="436622"/>
                <a:ext cx="6027579" cy="595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3200" b="1" dirty="0" smtClean="0"/>
                  <a:t>Свойства функции 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</a:rPr>
                      <m:t>𝒚</m:t>
                    </m:r>
                    <m:r>
                      <a:rPr lang="en-US" sz="32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latin typeface="Cambria Math"/>
                          </a:rPr>
                          <m:t>𝟐</m:t>
                        </m:r>
                        <m:r>
                          <a:rPr lang="en-US" sz="3200" b="1" i="1">
                            <a:latin typeface="Cambria Math"/>
                          </a:rPr>
                          <m:t>𝒏</m:t>
                        </m:r>
                        <m:r>
                          <a:rPr lang="ru-RU" sz="3200" b="1" i="1" smtClean="0">
                            <a:latin typeface="Cambria Math"/>
                          </a:rPr>
                          <m:t>+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ru-RU" sz="3200" b="1" dirty="0" smtClean="0"/>
                  <a:t>                    </a:t>
                </a:r>
                <a:endParaRPr lang="ru-RU" sz="3200" b="1" dirty="0"/>
              </a:p>
            </p:txBody>
          </p:sp>
        </mc:Choice>
        <mc:Fallback xmlns="">
          <p:sp>
            <p:nvSpPr>
              <p:cNvPr id="66" name="Text 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8529" y="436622"/>
                <a:ext cx="6027579" cy="595932"/>
              </a:xfrm>
              <a:prstGeom prst="rect">
                <a:avLst/>
              </a:prstGeom>
              <a:blipFill rotWithShape="1">
                <a:blip r:embed="rId3"/>
                <a:stretch>
                  <a:fillRect l="-2528" t="-11340" b="-3402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Прямоугольник 66"/>
          <p:cNvSpPr/>
          <p:nvPr/>
        </p:nvSpPr>
        <p:spPr>
          <a:xfrm>
            <a:off x="5099844" y="1162050"/>
            <a:ext cx="2746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1.</a:t>
            </a:r>
            <a:r>
              <a:rPr lang="ru-RU" sz="2800" i="1" dirty="0" smtClean="0"/>
              <a:t> D(y</a:t>
            </a:r>
            <a:r>
              <a:rPr lang="ru-RU" sz="2800" i="1" dirty="0"/>
              <a:t>)</a:t>
            </a:r>
            <a:r>
              <a:rPr lang="ru-RU" sz="2800" dirty="0"/>
              <a:t>=(−∞;+∞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496951" y="1666903"/>
            <a:ext cx="2326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/>
              <a:t>E</a:t>
            </a:r>
            <a:r>
              <a:rPr lang="ru-RU" sz="2800" i="1" dirty="0" smtClean="0"/>
              <a:t>(y</a:t>
            </a:r>
            <a:r>
              <a:rPr lang="ru-RU" sz="2800" i="1" dirty="0"/>
              <a:t>)</a:t>
            </a:r>
            <a:r>
              <a:rPr lang="ru-RU" sz="2800" dirty="0"/>
              <a:t>=(−∞;+∞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69" name="Text Box 78"/>
          <p:cNvSpPr txBox="1">
            <a:spLocks noChangeArrowheads="1"/>
          </p:cNvSpPr>
          <p:nvPr/>
        </p:nvSpPr>
        <p:spPr bwMode="auto">
          <a:xfrm>
            <a:off x="5155299" y="2132414"/>
            <a:ext cx="3205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dirty="0" smtClean="0"/>
              <a:t>2. Нечётная функция</a:t>
            </a:r>
            <a:endParaRPr lang="ru-RU" sz="24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5167944" y="2547719"/>
            <a:ext cx="365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sz="2400" dirty="0" smtClean="0"/>
              <a:t>3. Функция </a:t>
            </a:r>
            <a:r>
              <a:rPr lang="ru-RU" sz="2400" dirty="0"/>
              <a:t>возрастает при </a:t>
            </a:r>
            <a:r>
              <a:rPr lang="ru-RU" sz="2400" i="1" dirty="0"/>
              <a:t>х</a:t>
            </a:r>
            <a:r>
              <a:rPr lang="ru-RU" sz="2400" dirty="0" smtClean="0"/>
              <a:t>∈ (</a:t>
            </a:r>
            <a:r>
              <a:rPr lang="ru-RU" sz="2400" dirty="0"/>
              <a:t>−∞</a:t>
            </a:r>
            <a:r>
              <a:rPr lang="ru-RU" sz="2400" dirty="0" smtClean="0"/>
              <a:t>; ∞)</a:t>
            </a:r>
            <a:endParaRPr lang="ru-RU" sz="24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5201582" y="3436203"/>
            <a:ext cx="37657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/>
              <a:t>4. Функция выпукла </a:t>
            </a:r>
          </a:p>
          <a:p>
            <a:r>
              <a:rPr lang="ru-RU" sz="2400" dirty="0" smtClean="0"/>
              <a:t>вверх при </a:t>
            </a:r>
            <a:r>
              <a:rPr lang="ru-RU" sz="2400" dirty="0"/>
              <a:t>x</a:t>
            </a:r>
            <a:r>
              <a:rPr lang="ru-RU" sz="2400" dirty="0" smtClean="0"/>
              <a:t>∈</a:t>
            </a:r>
            <a:r>
              <a:rPr lang="ru-RU" sz="2400" dirty="0"/>
              <a:t>(−∞</a:t>
            </a:r>
            <a:r>
              <a:rPr lang="ru-RU" sz="2400" dirty="0" smtClean="0"/>
              <a:t>;</a:t>
            </a:r>
            <a:r>
              <a:rPr lang="ru-RU" sz="2400" dirty="0"/>
              <a:t> 0</a:t>
            </a:r>
            <a:r>
              <a:rPr lang="ru-RU" sz="2400" dirty="0" smtClean="0"/>
              <a:t>],</a:t>
            </a:r>
          </a:p>
          <a:p>
            <a:pPr eaLnBrk="1" hangingPunct="1"/>
            <a:r>
              <a:rPr lang="ru-RU" sz="2200" dirty="0"/>
              <a:t>выпукла </a:t>
            </a:r>
            <a:r>
              <a:rPr lang="ru-RU" sz="2200" dirty="0" smtClean="0"/>
              <a:t>вниз при </a:t>
            </a:r>
            <a:r>
              <a:rPr lang="ru-RU" sz="2400" dirty="0" smtClean="0"/>
              <a:t>x∈</a:t>
            </a:r>
            <a:r>
              <a:rPr lang="ru-RU" sz="2400" dirty="0"/>
              <a:t>[0;+∞)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5195122" y="4565650"/>
            <a:ext cx="2494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5. Непрерывная</a:t>
            </a:r>
            <a:endParaRPr lang="ru-RU" sz="2400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5200968" y="4946826"/>
            <a:ext cx="36577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6. Не ограничена снизу, </a:t>
            </a:r>
          </a:p>
          <a:p>
            <a:r>
              <a:rPr lang="ru-RU" sz="2400" dirty="0" smtClean="0"/>
              <a:t>не ограничена сверху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5186672" y="5735174"/>
                <a:ext cx="2910990" cy="500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/>
                  <a:t>7.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наим</m:t>
                        </m:r>
                      </m:sub>
                    </m:sSub>
                    <m:r>
                      <a:rPr lang="ru-RU" sz="24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наим</m:t>
                        </m:r>
                      </m:sub>
                    </m:sSub>
                    <m:r>
                      <a:rPr lang="ru-RU" sz="2400" b="0" i="1" smtClean="0">
                        <a:latin typeface="Cambria Math"/>
                      </a:rPr>
                      <m:t>−нет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672" y="5735174"/>
                <a:ext cx="2910990" cy="500137"/>
              </a:xfrm>
              <a:prstGeom prst="rect">
                <a:avLst/>
              </a:prstGeom>
              <a:blipFill rotWithShape="1">
                <a:blip r:embed="rId4"/>
                <a:stretch>
                  <a:fillRect l="-3354" t="-9756" b="-195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1708" name="Freeform 44"/>
          <p:cNvSpPr>
            <a:spLocks/>
          </p:cNvSpPr>
          <p:nvPr/>
        </p:nvSpPr>
        <p:spPr bwMode="auto">
          <a:xfrm>
            <a:off x="2000250" y="1181100"/>
            <a:ext cx="1244600" cy="4775200"/>
          </a:xfrm>
          <a:custGeom>
            <a:avLst/>
            <a:gdLst>
              <a:gd name="T0" fmla="*/ 0 w 784"/>
              <a:gd name="T1" fmla="*/ 2147483647 h 3008"/>
              <a:gd name="T2" fmla="*/ 2147483647 w 784"/>
              <a:gd name="T3" fmla="*/ 2147483647 h 3008"/>
              <a:gd name="T4" fmla="*/ 2147483647 w 784"/>
              <a:gd name="T5" fmla="*/ 2147483647 h 3008"/>
              <a:gd name="T6" fmla="*/ 2147483647 w 784"/>
              <a:gd name="T7" fmla="*/ 2147483647 h 3008"/>
              <a:gd name="T8" fmla="*/ 2147483647 w 784"/>
              <a:gd name="T9" fmla="*/ 2147483647 h 3008"/>
              <a:gd name="T10" fmla="*/ 2147483647 w 784"/>
              <a:gd name="T11" fmla="*/ 2147483647 h 3008"/>
              <a:gd name="T12" fmla="*/ 2147483647 w 784"/>
              <a:gd name="T13" fmla="*/ 0 h 30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4"/>
              <a:gd name="T22" fmla="*/ 0 h 3008"/>
              <a:gd name="T23" fmla="*/ 784 w 784"/>
              <a:gd name="T24" fmla="*/ 3008 h 30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4" h="3008">
                <a:moveTo>
                  <a:pt x="0" y="3008"/>
                </a:moveTo>
                <a:cubicBezTo>
                  <a:pt x="13" y="2885"/>
                  <a:pt x="51" y="2473"/>
                  <a:pt x="80" y="2272"/>
                </a:cubicBezTo>
                <a:cubicBezTo>
                  <a:pt x="109" y="2071"/>
                  <a:pt x="125" y="1912"/>
                  <a:pt x="176" y="1800"/>
                </a:cubicBezTo>
                <a:cubicBezTo>
                  <a:pt x="227" y="1688"/>
                  <a:pt x="317" y="1664"/>
                  <a:pt x="384" y="1600"/>
                </a:cubicBezTo>
                <a:cubicBezTo>
                  <a:pt x="451" y="1536"/>
                  <a:pt x="523" y="1531"/>
                  <a:pt x="576" y="1416"/>
                </a:cubicBezTo>
                <a:cubicBezTo>
                  <a:pt x="629" y="1301"/>
                  <a:pt x="669" y="1148"/>
                  <a:pt x="704" y="912"/>
                </a:cubicBezTo>
                <a:cubicBezTo>
                  <a:pt x="739" y="676"/>
                  <a:pt x="767" y="190"/>
                  <a:pt x="784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1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1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C 0.00486 -0.06968 0.00972 -0.13889 0.01666 -0.18889 C 0.02361 -0.23889 0.02916 -0.27222 0.04166 -0.3 C 0.05416 -0.32778 0.07916 -0.33912 0.09166 -0.35556 C 0.10416 -0.37222 0.10972 -0.37222 0.11666 -0.4 C 0.12361 -0.42801 0.12916 -0.47778 0.13333 -0.52222 C 0.1375 -0.56667 0.14027 -0.63704 0.14166 -0.66667 C 0.14305 -0.6963 0.14236 -0.69815 0.14166 -0.7 " pathEditMode="relative" rAng="0" ptsTypes="aaaaaaaA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0" y="-3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717" grpId="0" animBg="1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2417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Определение</a:t>
            </a:r>
            <a:endParaRPr lang="es-E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38026" y="1558462"/>
                <a:ext cx="7920880" cy="2736304"/>
              </a:xfrm>
            </p:spPr>
            <p:txBody>
              <a:bodyPr/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i="1" dirty="0" smtClean="0">
                    <a:solidFill>
                      <a:schemeClr val="bg1"/>
                    </a:solidFill>
                  </a:rPr>
                  <a:t>Степенной функцией  с натуральным показателем </a:t>
                </a:r>
                <a:r>
                  <a:rPr lang="ru-RU" dirty="0" smtClean="0"/>
                  <a:t>называ</a:t>
                </a:r>
                <a:r>
                  <a:rPr lang="ru-RU" dirty="0"/>
                  <a:t>е</a:t>
                </a:r>
                <a:r>
                  <a:rPr lang="ru-RU" dirty="0" smtClean="0"/>
                  <a:t>тся функция вида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ru-RU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bg1"/>
                        </a:solidFill>
                        <a:latin typeface="Cambria Math"/>
                      </a:rPr>
                      <m:t>𝒚</m:t>
                    </m:r>
                    <m:r>
                      <a:rPr lang="en-US" sz="4000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bg1"/>
                    </a:solidFill>
                  </a:rPr>
                  <a:t>, 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dirty="0" smtClean="0"/>
                  <a:t>где </a:t>
                </a:r>
                <a:r>
                  <a:rPr lang="en-US" b="1" i="1" dirty="0" smtClean="0">
                    <a:latin typeface="Cambria" pitchFamily="18" charset="0"/>
                  </a:rPr>
                  <a:t>n</a:t>
                </a:r>
                <a:r>
                  <a:rPr lang="ru-RU" dirty="0" smtClean="0">
                    <a:latin typeface="Cambria" pitchFamily="18" charset="0"/>
                  </a:rPr>
                  <a:t> </a:t>
                </a:r>
                <a:r>
                  <a:rPr lang="ru-RU" dirty="0"/>
                  <a:t>– заданное </a:t>
                </a:r>
                <a:r>
                  <a:rPr lang="ru-RU" dirty="0" smtClean="0"/>
                  <a:t>натуральное  число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dirty="0" smtClean="0"/>
                  <a:t>(</a:t>
                </a:r>
                <a:r>
                  <a:rPr lang="en-US" b="1" i="1" dirty="0" smtClean="0">
                    <a:latin typeface="Cambria" pitchFamily="18" charset="0"/>
                  </a:rPr>
                  <a:t>n</a:t>
                </a:r>
                <a:r>
                  <a:rPr lang="en-US" i="1" dirty="0" smtClean="0"/>
                  <a:t> </a:t>
                </a:r>
                <a:r>
                  <a:rPr lang="ru-RU" i="1" dirty="0" smtClean="0"/>
                  <a:t>= </a:t>
                </a:r>
                <a:r>
                  <a:rPr lang="ru-RU" dirty="0" smtClean="0"/>
                  <a:t>1, 2, 3, 4, …)</a:t>
                </a:r>
                <a:endParaRPr lang="ru-RU" dirty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542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38026" y="1558462"/>
                <a:ext cx="7920880" cy="2736304"/>
              </a:xfrm>
              <a:blipFill rotWithShape="1">
                <a:blip r:embed="rId2"/>
                <a:stretch>
                  <a:fillRect l="-2002" t="-2895" r="-847" b="-37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sz="4000" dirty="0" smtClean="0"/>
                  <a:t>Если </a:t>
                </a:r>
                <a:r>
                  <a:rPr lang="en-US" sz="4000" i="1" dirty="0"/>
                  <a:t>n</a:t>
                </a:r>
                <a:r>
                  <a:rPr lang="en-US" sz="4000" dirty="0" smtClean="0"/>
                  <a:t> = 1</a:t>
                </a:r>
                <a:r>
                  <a:rPr lang="ru-RU" sz="4000" dirty="0" smtClean="0"/>
                  <a:t>, то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𝑦</m:t>
                    </m:r>
                    <m:r>
                      <a:rPr lang="en-US" sz="40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ru-RU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4869160"/>
            <a:ext cx="6984776" cy="1584176"/>
          </a:xfrm>
        </p:spPr>
        <p:txBody>
          <a:bodyPr/>
          <a:lstStyle/>
          <a:p>
            <a:pPr marL="0" indent="0">
              <a:buNone/>
            </a:pPr>
            <a:r>
              <a:rPr lang="ru-RU" sz="2300" dirty="0" smtClean="0"/>
              <a:t>Мы имеем частный случай линейной функции – прямую пропорциональность, графиком которой является прямая, проходящая через начало координат.</a:t>
            </a:r>
            <a:endParaRPr lang="ru-RU" sz="2300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981724" y="1641376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i="1" dirty="0"/>
              <a:t>у = х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 flipV="1">
            <a:off x="3229124" y="1946176"/>
            <a:ext cx="2590800" cy="2667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3" name="Group 36"/>
          <p:cNvGrpSpPr>
            <a:grpSpLocks/>
          </p:cNvGrpSpPr>
          <p:nvPr/>
        </p:nvGrpSpPr>
        <p:grpSpPr bwMode="auto">
          <a:xfrm>
            <a:off x="2987824" y="1542951"/>
            <a:ext cx="3178175" cy="3171825"/>
            <a:chOff x="184" y="610"/>
            <a:chExt cx="2002" cy="1998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184" y="1744"/>
              <a:ext cx="1952" cy="16"/>
            </a:xfrm>
            <a:custGeom>
              <a:avLst/>
              <a:gdLst>
                <a:gd name="T0" fmla="*/ 0 w 1952"/>
                <a:gd name="T1" fmla="*/ 16 h 16"/>
                <a:gd name="T2" fmla="*/ 1952 w 1952"/>
                <a:gd name="T3" fmla="*/ 0 h 16"/>
                <a:gd name="T4" fmla="*/ 0 60000 65536"/>
                <a:gd name="T5" fmla="*/ 0 60000 65536"/>
                <a:gd name="T6" fmla="*/ 0 w 1952"/>
                <a:gd name="T7" fmla="*/ 0 h 16"/>
                <a:gd name="T8" fmla="*/ 1952 w 1952"/>
                <a:gd name="T9" fmla="*/ 16 h 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52" h="16">
                  <a:moveTo>
                    <a:pt x="0" y="16"/>
                  </a:moveTo>
                  <a:lnTo>
                    <a:pt x="1952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1104" y="704"/>
              <a:ext cx="32" cy="1904"/>
            </a:xfrm>
            <a:custGeom>
              <a:avLst/>
              <a:gdLst>
                <a:gd name="T0" fmla="*/ 32 w 32"/>
                <a:gd name="T1" fmla="*/ 1904 h 1904"/>
                <a:gd name="T2" fmla="*/ 0 w 32"/>
                <a:gd name="T3" fmla="*/ 0 h 1904"/>
                <a:gd name="T4" fmla="*/ 0 60000 65536"/>
                <a:gd name="T5" fmla="*/ 0 60000 65536"/>
                <a:gd name="T6" fmla="*/ 0 w 32"/>
                <a:gd name="T7" fmla="*/ 0 h 1904"/>
                <a:gd name="T8" fmla="*/ 32 w 32"/>
                <a:gd name="T9" fmla="*/ 1904 h 19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2" h="1904">
                  <a:moveTo>
                    <a:pt x="32" y="1904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1963" y="1719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 i="1" dirty="0"/>
                <a:t>х</a:t>
              </a: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850" y="61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 i="1" dirty="0"/>
                <a:t>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042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sz="4000" dirty="0" smtClean="0"/>
                  <a:t>Если </a:t>
                </a:r>
                <a:r>
                  <a:rPr lang="en-US" sz="4000" i="1" dirty="0" smtClean="0"/>
                  <a:t>n</a:t>
                </a:r>
                <a:r>
                  <a:rPr lang="en-US" sz="4000" dirty="0" smtClean="0"/>
                  <a:t> =</a:t>
                </a:r>
                <a:r>
                  <a:rPr lang="ru-RU" sz="4000" dirty="0" smtClean="0"/>
                  <a:t> 2, то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𝑦</m:t>
                    </m:r>
                    <m:r>
                      <a:rPr lang="en-US" sz="40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5157192"/>
            <a:ext cx="6984776" cy="129614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Мы имеем квадратичную функцию, графиком которой является парабола.</a:t>
            </a:r>
            <a:endParaRPr lang="ru-RU" sz="2800" dirty="0"/>
          </a:p>
        </p:txBody>
      </p: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2783487" y="1346200"/>
            <a:ext cx="3098800" cy="3657600"/>
            <a:chOff x="2304" y="288"/>
            <a:chExt cx="1952" cy="2304"/>
          </a:xfrm>
        </p:grpSpPr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2744" y="560"/>
              <a:ext cx="928" cy="1168"/>
            </a:xfrm>
            <a:custGeom>
              <a:avLst/>
              <a:gdLst>
                <a:gd name="T0" fmla="*/ 0 w 928"/>
                <a:gd name="T1" fmla="*/ 32 h 1168"/>
                <a:gd name="T2" fmla="*/ 208 w 928"/>
                <a:gd name="T3" fmla="*/ 928 h 1168"/>
                <a:gd name="T4" fmla="*/ 480 w 928"/>
                <a:gd name="T5" fmla="*/ 1168 h 1168"/>
                <a:gd name="T6" fmla="*/ 768 w 928"/>
                <a:gd name="T7" fmla="*/ 928 h 1168"/>
                <a:gd name="T8" fmla="*/ 928 w 928"/>
                <a:gd name="T9" fmla="*/ 0 h 1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8"/>
                <a:gd name="T16" fmla="*/ 0 h 1168"/>
                <a:gd name="T17" fmla="*/ 928 w 928"/>
                <a:gd name="T18" fmla="*/ 1168 h 1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8" h="1168">
                  <a:moveTo>
                    <a:pt x="0" y="32"/>
                  </a:moveTo>
                  <a:cubicBezTo>
                    <a:pt x="35" y="181"/>
                    <a:pt x="128" y="739"/>
                    <a:pt x="208" y="928"/>
                  </a:cubicBezTo>
                  <a:cubicBezTo>
                    <a:pt x="288" y="1117"/>
                    <a:pt x="387" y="1168"/>
                    <a:pt x="480" y="1168"/>
                  </a:cubicBezTo>
                  <a:cubicBezTo>
                    <a:pt x="573" y="1168"/>
                    <a:pt x="693" y="1123"/>
                    <a:pt x="768" y="928"/>
                  </a:cubicBezTo>
                  <a:cubicBezTo>
                    <a:pt x="843" y="733"/>
                    <a:pt x="895" y="193"/>
                    <a:pt x="928" y="0"/>
                  </a:cubicBezTo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3360" y="288"/>
              <a:ext cx="6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 i="1" dirty="0"/>
                <a:t>у = х</a:t>
              </a:r>
              <a:r>
                <a:rPr lang="ru-RU" sz="2400" b="1" i="1" baseline="30000" dirty="0"/>
                <a:t>2</a:t>
              </a:r>
              <a:endParaRPr lang="ru-RU" sz="2400" b="1" i="1" dirty="0"/>
            </a:p>
          </p:txBody>
        </p:sp>
        <p:grpSp>
          <p:nvGrpSpPr>
            <p:cNvPr id="16" name="Group 37"/>
            <p:cNvGrpSpPr>
              <a:grpSpLocks/>
            </p:cNvGrpSpPr>
            <p:nvPr/>
          </p:nvGrpSpPr>
          <p:grpSpPr bwMode="auto">
            <a:xfrm>
              <a:off x="2304" y="605"/>
              <a:ext cx="1952" cy="1987"/>
              <a:chOff x="184" y="621"/>
              <a:chExt cx="1952" cy="1987"/>
            </a:xfrm>
          </p:grpSpPr>
          <p:sp>
            <p:nvSpPr>
              <p:cNvPr id="17" name="Freeform 38"/>
              <p:cNvSpPr>
                <a:spLocks/>
              </p:cNvSpPr>
              <p:nvPr/>
            </p:nvSpPr>
            <p:spPr bwMode="auto">
              <a:xfrm>
                <a:off x="184" y="1744"/>
                <a:ext cx="1952" cy="16"/>
              </a:xfrm>
              <a:custGeom>
                <a:avLst/>
                <a:gdLst>
                  <a:gd name="T0" fmla="*/ 0 w 1952"/>
                  <a:gd name="T1" fmla="*/ 16 h 16"/>
                  <a:gd name="T2" fmla="*/ 1952 w 1952"/>
                  <a:gd name="T3" fmla="*/ 0 h 16"/>
                  <a:gd name="T4" fmla="*/ 0 60000 65536"/>
                  <a:gd name="T5" fmla="*/ 0 60000 65536"/>
                  <a:gd name="T6" fmla="*/ 0 w 1952"/>
                  <a:gd name="T7" fmla="*/ 0 h 16"/>
                  <a:gd name="T8" fmla="*/ 1952 w 1952"/>
                  <a:gd name="T9" fmla="*/ 16 h 1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52" h="16">
                    <a:moveTo>
                      <a:pt x="0" y="16"/>
                    </a:moveTo>
                    <a:lnTo>
                      <a:pt x="1952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eeform 39"/>
              <p:cNvSpPr>
                <a:spLocks/>
              </p:cNvSpPr>
              <p:nvPr/>
            </p:nvSpPr>
            <p:spPr bwMode="auto">
              <a:xfrm>
                <a:off x="1104" y="704"/>
                <a:ext cx="32" cy="1904"/>
              </a:xfrm>
              <a:custGeom>
                <a:avLst/>
                <a:gdLst>
                  <a:gd name="T0" fmla="*/ 32 w 32"/>
                  <a:gd name="T1" fmla="*/ 1904 h 1904"/>
                  <a:gd name="T2" fmla="*/ 0 w 32"/>
                  <a:gd name="T3" fmla="*/ 0 h 1904"/>
                  <a:gd name="T4" fmla="*/ 0 60000 65536"/>
                  <a:gd name="T5" fmla="*/ 0 60000 65536"/>
                  <a:gd name="T6" fmla="*/ 0 w 32"/>
                  <a:gd name="T7" fmla="*/ 0 h 1904"/>
                  <a:gd name="T8" fmla="*/ 32 w 32"/>
                  <a:gd name="T9" fmla="*/ 1904 h 19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2" h="1904">
                    <a:moveTo>
                      <a:pt x="32" y="1904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Text Box 40"/>
              <p:cNvSpPr txBox="1">
                <a:spLocks noChangeArrowheads="1"/>
              </p:cNvSpPr>
              <p:nvPr/>
            </p:nvSpPr>
            <p:spPr bwMode="auto">
              <a:xfrm>
                <a:off x="1913" y="174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i="1" dirty="0"/>
                  <a:t>х</a:t>
                </a:r>
              </a:p>
            </p:txBody>
          </p:sp>
          <p:sp>
            <p:nvSpPr>
              <p:cNvPr id="20" name="Text Box 41"/>
              <p:cNvSpPr txBox="1">
                <a:spLocks noChangeArrowheads="1"/>
              </p:cNvSpPr>
              <p:nvPr/>
            </p:nvSpPr>
            <p:spPr bwMode="auto">
              <a:xfrm>
                <a:off x="865" y="621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i="1" dirty="0"/>
                  <a:t>у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6557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sz="4000" dirty="0" smtClean="0"/>
                  <a:t>Если </a:t>
                </a:r>
                <a:r>
                  <a:rPr lang="en-US" sz="4000" i="1" dirty="0" smtClean="0"/>
                  <a:t>n</a:t>
                </a:r>
                <a:r>
                  <a:rPr lang="en-US" sz="4000" dirty="0" smtClean="0"/>
                  <a:t> =</a:t>
                </a:r>
                <a:r>
                  <a:rPr lang="ru-RU" sz="4000" dirty="0" smtClean="0"/>
                  <a:t> 3, то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𝑦</m:t>
                    </m:r>
                    <m:r>
                      <a:rPr lang="en-US" sz="40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0649" y="5013176"/>
            <a:ext cx="6984776" cy="129614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Мы имеем кубическую функцию, графиком которой является кубическая парабола.</a:t>
            </a:r>
            <a:endParaRPr lang="ru-RU" sz="2800" dirty="0"/>
          </a:p>
        </p:txBody>
      </p:sp>
      <p:grpSp>
        <p:nvGrpSpPr>
          <p:cNvPr id="22" name="Group 57"/>
          <p:cNvGrpSpPr>
            <a:grpSpLocks/>
          </p:cNvGrpSpPr>
          <p:nvPr/>
        </p:nvGrpSpPr>
        <p:grpSpPr bwMode="auto">
          <a:xfrm>
            <a:off x="2704306" y="1576399"/>
            <a:ext cx="3184525" cy="3352800"/>
            <a:chOff x="1344" y="2256"/>
            <a:chExt cx="2006" cy="2112"/>
          </a:xfrm>
        </p:grpSpPr>
        <p:sp>
          <p:nvSpPr>
            <p:cNvPr id="23" name="Freeform 29"/>
            <p:cNvSpPr>
              <a:spLocks/>
            </p:cNvSpPr>
            <p:nvPr/>
          </p:nvSpPr>
          <p:spPr bwMode="auto">
            <a:xfrm>
              <a:off x="1920" y="2256"/>
              <a:ext cx="720" cy="2112"/>
            </a:xfrm>
            <a:custGeom>
              <a:avLst/>
              <a:gdLst>
                <a:gd name="T0" fmla="*/ 0 w 720"/>
                <a:gd name="T1" fmla="*/ 2112 h 2112"/>
                <a:gd name="T2" fmla="*/ 72 w 720"/>
                <a:gd name="T3" fmla="*/ 1576 h 2112"/>
                <a:gd name="T4" fmla="*/ 144 w 720"/>
                <a:gd name="T5" fmla="*/ 1296 h 2112"/>
                <a:gd name="T6" fmla="*/ 216 w 720"/>
                <a:gd name="T7" fmla="*/ 1176 h 2112"/>
                <a:gd name="T8" fmla="*/ 360 w 720"/>
                <a:gd name="T9" fmla="*/ 1120 h 2112"/>
                <a:gd name="T10" fmla="*/ 504 w 720"/>
                <a:gd name="T11" fmla="*/ 1032 h 2112"/>
                <a:gd name="T12" fmla="*/ 576 w 720"/>
                <a:gd name="T13" fmla="*/ 912 h 2112"/>
                <a:gd name="T14" fmla="*/ 648 w 720"/>
                <a:gd name="T15" fmla="*/ 520 h 2112"/>
                <a:gd name="T16" fmla="*/ 720 w 720"/>
                <a:gd name="T17" fmla="*/ 0 h 21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0"/>
                <a:gd name="T28" fmla="*/ 0 h 2112"/>
                <a:gd name="T29" fmla="*/ 720 w 720"/>
                <a:gd name="T30" fmla="*/ 2112 h 21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0" h="2112">
                  <a:moveTo>
                    <a:pt x="0" y="2112"/>
                  </a:moveTo>
                  <a:cubicBezTo>
                    <a:pt x="12" y="2023"/>
                    <a:pt x="48" y="1712"/>
                    <a:pt x="72" y="1576"/>
                  </a:cubicBezTo>
                  <a:cubicBezTo>
                    <a:pt x="96" y="1440"/>
                    <a:pt x="120" y="1363"/>
                    <a:pt x="144" y="1296"/>
                  </a:cubicBezTo>
                  <a:cubicBezTo>
                    <a:pt x="168" y="1229"/>
                    <a:pt x="180" y="1205"/>
                    <a:pt x="216" y="1176"/>
                  </a:cubicBezTo>
                  <a:cubicBezTo>
                    <a:pt x="252" y="1147"/>
                    <a:pt x="312" y="1144"/>
                    <a:pt x="360" y="1120"/>
                  </a:cubicBezTo>
                  <a:cubicBezTo>
                    <a:pt x="408" y="1096"/>
                    <a:pt x="468" y="1067"/>
                    <a:pt x="504" y="1032"/>
                  </a:cubicBezTo>
                  <a:cubicBezTo>
                    <a:pt x="540" y="997"/>
                    <a:pt x="552" y="997"/>
                    <a:pt x="576" y="912"/>
                  </a:cubicBezTo>
                  <a:cubicBezTo>
                    <a:pt x="600" y="827"/>
                    <a:pt x="624" y="672"/>
                    <a:pt x="648" y="520"/>
                  </a:cubicBezTo>
                  <a:cubicBezTo>
                    <a:pt x="672" y="368"/>
                    <a:pt x="705" y="108"/>
                    <a:pt x="720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Text Box 30"/>
            <p:cNvSpPr txBox="1">
              <a:spLocks noChangeArrowheads="1"/>
            </p:cNvSpPr>
            <p:nvPr/>
          </p:nvSpPr>
          <p:spPr bwMode="auto">
            <a:xfrm>
              <a:off x="2640" y="2256"/>
              <a:ext cx="6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 i="1" dirty="0"/>
                <a:t>у = х</a:t>
              </a:r>
              <a:r>
                <a:rPr lang="ru-RU" sz="2400" b="1" i="1" baseline="30000" dirty="0"/>
                <a:t>3</a:t>
              </a:r>
              <a:endParaRPr lang="ru-RU" sz="2400" b="1" i="1" dirty="0"/>
            </a:p>
          </p:txBody>
        </p:sp>
        <p:grpSp>
          <p:nvGrpSpPr>
            <p:cNvPr id="25" name="Group 43"/>
            <p:cNvGrpSpPr>
              <a:grpSpLocks/>
            </p:cNvGrpSpPr>
            <p:nvPr/>
          </p:nvGrpSpPr>
          <p:grpSpPr bwMode="auto">
            <a:xfrm>
              <a:off x="1344" y="2256"/>
              <a:ext cx="2006" cy="1968"/>
              <a:chOff x="184" y="640"/>
              <a:chExt cx="2006" cy="1968"/>
            </a:xfrm>
          </p:grpSpPr>
          <p:sp>
            <p:nvSpPr>
              <p:cNvPr id="26" name="Freeform 44"/>
              <p:cNvSpPr>
                <a:spLocks/>
              </p:cNvSpPr>
              <p:nvPr/>
            </p:nvSpPr>
            <p:spPr bwMode="auto">
              <a:xfrm>
                <a:off x="184" y="1744"/>
                <a:ext cx="1952" cy="16"/>
              </a:xfrm>
              <a:custGeom>
                <a:avLst/>
                <a:gdLst>
                  <a:gd name="T0" fmla="*/ 0 w 1952"/>
                  <a:gd name="T1" fmla="*/ 16 h 16"/>
                  <a:gd name="T2" fmla="*/ 1952 w 1952"/>
                  <a:gd name="T3" fmla="*/ 0 h 16"/>
                  <a:gd name="T4" fmla="*/ 0 60000 65536"/>
                  <a:gd name="T5" fmla="*/ 0 60000 65536"/>
                  <a:gd name="T6" fmla="*/ 0 w 1952"/>
                  <a:gd name="T7" fmla="*/ 0 h 16"/>
                  <a:gd name="T8" fmla="*/ 1952 w 1952"/>
                  <a:gd name="T9" fmla="*/ 16 h 1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52" h="16">
                    <a:moveTo>
                      <a:pt x="0" y="16"/>
                    </a:moveTo>
                    <a:lnTo>
                      <a:pt x="1952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45"/>
              <p:cNvSpPr>
                <a:spLocks/>
              </p:cNvSpPr>
              <p:nvPr/>
            </p:nvSpPr>
            <p:spPr bwMode="auto">
              <a:xfrm>
                <a:off x="1104" y="704"/>
                <a:ext cx="32" cy="1904"/>
              </a:xfrm>
              <a:custGeom>
                <a:avLst/>
                <a:gdLst>
                  <a:gd name="T0" fmla="*/ 32 w 32"/>
                  <a:gd name="T1" fmla="*/ 1904 h 1904"/>
                  <a:gd name="T2" fmla="*/ 0 w 32"/>
                  <a:gd name="T3" fmla="*/ 0 h 1904"/>
                  <a:gd name="T4" fmla="*/ 0 60000 65536"/>
                  <a:gd name="T5" fmla="*/ 0 60000 65536"/>
                  <a:gd name="T6" fmla="*/ 0 w 32"/>
                  <a:gd name="T7" fmla="*/ 0 h 1904"/>
                  <a:gd name="T8" fmla="*/ 32 w 32"/>
                  <a:gd name="T9" fmla="*/ 1904 h 19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2" h="1904">
                    <a:moveTo>
                      <a:pt x="32" y="1904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Text Box 46"/>
              <p:cNvSpPr txBox="1">
                <a:spLocks noChangeArrowheads="1"/>
              </p:cNvSpPr>
              <p:nvPr/>
            </p:nvSpPr>
            <p:spPr bwMode="auto">
              <a:xfrm>
                <a:off x="1967" y="1752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i="1" dirty="0"/>
                  <a:t>х</a:t>
                </a:r>
              </a:p>
            </p:txBody>
          </p:sp>
          <p:sp>
            <p:nvSpPr>
              <p:cNvPr id="29" name="Text Box 47"/>
              <p:cNvSpPr txBox="1">
                <a:spLocks noChangeArrowheads="1"/>
              </p:cNvSpPr>
              <p:nvPr/>
            </p:nvSpPr>
            <p:spPr bwMode="auto">
              <a:xfrm>
                <a:off x="860" y="64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i="1" dirty="0"/>
                  <a:t>у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559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sz="4000" dirty="0" smtClean="0"/>
                  <a:t>Если </a:t>
                </a:r>
                <a:r>
                  <a:rPr lang="en-US" sz="4000" i="1" dirty="0" smtClean="0"/>
                  <a:t>n</a:t>
                </a:r>
                <a:r>
                  <a:rPr lang="en-US" sz="4000" dirty="0" smtClean="0"/>
                  <a:t> =</a:t>
                </a:r>
                <a:r>
                  <a:rPr lang="ru-RU" sz="4000" dirty="0" smtClean="0"/>
                  <a:t> 4, то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𝑦</m:t>
                    </m:r>
                    <m:r>
                      <a:rPr lang="en-US" sz="40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ru-RU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2783488" y="1346200"/>
            <a:ext cx="3163888" cy="3657600"/>
            <a:chOff x="2304" y="288"/>
            <a:chExt cx="1993" cy="2304"/>
          </a:xfrm>
        </p:grpSpPr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2744" y="560"/>
              <a:ext cx="928" cy="1176"/>
            </a:xfrm>
            <a:custGeom>
              <a:avLst/>
              <a:gdLst>
                <a:gd name="T0" fmla="*/ 0 w 928"/>
                <a:gd name="T1" fmla="*/ 32 h 1168"/>
                <a:gd name="T2" fmla="*/ 208 w 928"/>
                <a:gd name="T3" fmla="*/ 928 h 1168"/>
                <a:gd name="T4" fmla="*/ 480 w 928"/>
                <a:gd name="T5" fmla="*/ 1168 h 1168"/>
                <a:gd name="T6" fmla="*/ 768 w 928"/>
                <a:gd name="T7" fmla="*/ 928 h 1168"/>
                <a:gd name="T8" fmla="*/ 928 w 928"/>
                <a:gd name="T9" fmla="*/ 0 h 1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8"/>
                <a:gd name="T16" fmla="*/ 0 h 1168"/>
                <a:gd name="T17" fmla="*/ 928 w 928"/>
                <a:gd name="T18" fmla="*/ 1168 h 1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8" h="1168">
                  <a:moveTo>
                    <a:pt x="0" y="32"/>
                  </a:moveTo>
                  <a:cubicBezTo>
                    <a:pt x="35" y="181"/>
                    <a:pt x="128" y="739"/>
                    <a:pt x="208" y="928"/>
                  </a:cubicBezTo>
                  <a:cubicBezTo>
                    <a:pt x="288" y="1117"/>
                    <a:pt x="387" y="1168"/>
                    <a:pt x="480" y="1168"/>
                  </a:cubicBezTo>
                  <a:cubicBezTo>
                    <a:pt x="573" y="1168"/>
                    <a:pt x="693" y="1123"/>
                    <a:pt x="768" y="928"/>
                  </a:cubicBezTo>
                  <a:cubicBezTo>
                    <a:pt x="843" y="733"/>
                    <a:pt x="895" y="193"/>
                    <a:pt x="928" y="0"/>
                  </a:cubicBezTo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3360" y="288"/>
              <a:ext cx="6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 i="1" dirty="0"/>
                <a:t>у = </a:t>
              </a:r>
              <a:r>
                <a:rPr lang="ru-RU" sz="2400" b="1" i="1" dirty="0" smtClean="0"/>
                <a:t>х</a:t>
              </a:r>
              <a:r>
                <a:rPr lang="ru-RU" sz="2400" b="1" i="1" baseline="30000" dirty="0" smtClean="0"/>
                <a:t>4</a:t>
              </a:r>
              <a:endParaRPr lang="ru-RU" sz="2400" b="1" i="1" dirty="0"/>
            </a:p>
          </p:txBody>
        </p:sp>
        <p:grpSp>
          <p:nvGrpSpPr>
            <p:cNvPr id="16" name="Group 37"/>
            <p:cNvGrpSpPr>
              <a:grpSpLocks/>
            </p:cNvGrpSpPr>
            <p:nvPr/>
          </p:nvGrpSpPr>
          <p:grpSpPr bwMode="auto">
            <a:xfrm>
              <a:off x="2304" y="601"/>
              <a:ext cx="1993" cy="1991"/>
              <a:chOff x="184" y="617"/>
              <a:chExt cx="1993" cy="1991"/>
            </a:xfrm>
          </p:grpSpPr>
          <p:sp>
            <p:nvSpPr>
              <p:cNvPr id="17" name="Freeform 38"/>
              <p:cNvSpPr>
                <a:spLocks/>
              </p:cNvSpPr>
              <p:nvPr/>
            </p:nvSpPr>
            <p:spPr bwMode="auto">
              <a:xfrm>
                <a:off x="184" y="1744"/>
                <a:ext cx="1952" cy="16"/>
              </a:xfrm>
              <a:custGeom>
                <a:avLst/>
                <a:gdLst>
                  <a:gd name="T0" fmla="*/ 0 w 1952"/>
                  <a:gd name="T1" fmla="*/ 16 h 16"/>
                  <a:gd name="T2" fmla="*/ 1952 w 1952"/>
                  <a:gd name="T3" fmla="*/ 0 h 16"/>
                  <a:gd name="T4" fmla="*/ 0 60000 65536"/>
                  <a:gd name="T5" fmla="*/ 0 60000 65536"/>
                  <a:gd name="T6" fmla="*/ 0 w 1952"/>
                  <a:gd name="T7" fmla="*/ 0 h 16"/>
                  <a:gd name="T8" fmla="*/ 1952 w 1952"/>
                  <a:gd name="T9" fmla="*/ 16 h 1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52" h="16">
                    <a:moveTo>
                      <a:pt x="0" y="16"/>
                    </a:moveTo>
                    <a:lnTo>
                      <a:pt x="1952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eeform 39"/>
              <p:cNvSpPr>
                <a:spLocks/>
              </p:cNvSpPr>
              <p:nvPr/>
            </p:nvSpPr>
            <p:spPr bwMode="auto">
              <a:xfrm>
                <a:off x="1104" y="704"/>
                <a:ext cx="32" cy="1904"/>
              </a:xfrm>
              <a:custGeom>
                <a:avLst/>
                <a:gdLst>
                  <a:gd name="T0" fmla="*/ 32 w 32"/>
                  <a:gd name="T1" fmla="*/ 1904 h 1904"/>
                  <a:gd name="T2" fmla="*/ 0 w 32"/>
                  <a:gd name="T3" fmla="*/ 0 h 1904"/>
                  <a:gd name="T4" fmla="*/ 0 60000 65536"/>
                  <a:gd name="T5" fmla="*/ 0 60000 65536"/>
                  <a:gd name="T6" fmla="*/ 0 w 32"/>
                  <a:gd name="T7" fmla="*/ 0 h 1904"/>
                  <a:gd name="T8" fmla="*/ 32 w 32"/>
                  <a:gd name="T9" fmla="*/ 1904 h 19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2" h="1904">
                    <a:moveTo>
                      <a:pt x="32" y="1904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Text Box 40"/>
              <p:cNvSpPr txBox="1">
                <a:spLocks noChangeArrowheads="1"/>
              </p:cNvSpPr>
              <p:nvPr/>
            </p:nvSpPr>
            <p:spPr bwMode="auto">
              <a:xfrm>
                <a:off x="1954" y="172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i="1" dirty="0"/>
                  <a:t>х</a:t>
                </a:r>
              </a:p>
            </p:txBody>
          </p:sp>
          <p:sp>
            <p:nvSpPr>
              <p:cNvPr id="20" name="Text Box 41"/>
              <p:cNvSpPr txBox="1">
                <a:spLocks noChangeArrowheads="1"/>
              </p:cNvSpPr>
              <p:nvPr/>
            </p:nvSpPr>
            <p:spPr bwMode="auto">
              <a:xfrm>
                <a:off x="873" y="617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i="1" dirty="0"/>
                  <a:t>у</a:t>
                </a:r>
              </a:p>
            </p:txBody>
          </p:sp>
          <p:sp>
            <p:nvSpPr>
              <p:cNvPr id="21" name="Oval 42"/>
              <p:cNvSpPr>
                <a:spLocks noChangeArrowheads="1"/>
              </p:cNvSpPr>
              <p:nvPr/>
            </p:nvSpPr>
            <p:spPr bwMode="auto">
              <a:xfrm>
                <a:off x="1104" y="172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1" name="Объект 2"/>
          <p:cNvSpPr>
            <a:spLocks noGrp="1"/>
          </p:cNvSpPr>
          <p:nvPr>
            <p:ph idx="1"/>
          </p:nvPr>
        </p:nvSpPr>
        <p:spPr>
          <a:xfrm>
            <a:off x="1763688" y="5157192"/>
            <a:ext cx="6984776" cy="129614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Мы имеем функцию, график которой очень похож на параболу.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0879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sz="4000" dirty="0" smtClean="0"/>
                  <a:t>Если </a:t>
                </a:r>
                <a:r>
                  <a:rPr lang="en-US" sz="4000" i="1" dirty="0" smtClean="0"/>
                  <a:t>n</a:t>
                </a:r>
                <a:r>
                  <a:rPr lang="en-US" sz="4000" dirty="0" smtClean="0"/>
                  <a:t> =</a:t>
                </a:r>
                <a:r>
                  <a:rPr lang="ru-RU" sz="4000" dirty="0" smtClean="0"/>
                  <a:t> 5, то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𝑦</m:t>
                    </m:r>
                    <m:r>
                      <a:rPr lang="en-US" sz="40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ru-RU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7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0649" y="5013176"/>
            <a:ext cx="6984776" cy="129614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Мы имеем функцию, график которой очень похож на кубическую параболу.</a:t>
            </a:r>
            <a:endParaRPr lang="ru-RU" sz="2800" dirty="0"/>
          </a:p>
        </p:txBody>
      </p:sp>
      <p:grpSp>
        <p:nvGrpSpPr>
          <p:cNvPr id="22" name="Group 57"/>
          <p:cNvGrpSpPr>
            <a:grpSpLocks/>
          </p:cNvGrpSpPr>
          <p:nvPr/>
        </p:nvGrpSpPr>
        <p:grpSpPr bwMode="auto">
          <a:xfrm>
            <a:off x="2704306" y="1576399"/>
            <a:ext cx="3098800" cy="3352800"/>
            <a:chOff x="1344" y="2256"/>
            <a:chExt cx="1952" cy="2112"/>
          </a:xfrm>
        </p:grpSpPr>
        <p:sp>
          <p:nvSpPr>
            <p:cNvPr id="23" name="Freeform 29"/>
            <p:cNvSpPr>
              <a:spLocks/>
            </p:cNvSpPr>
            <p:nvPr/>
          </p:nvSpPr>
          <p:spPr bwMode="auto">
            <a:xfrm>
              <a:off x="1920" y="2256"/>
              <a:ext cx="720" cy="2112"/>
            </a:xfrm>
            <a:custGeom>
              <a:avLst/>
              <a:gdLst>
                <a:gd name="T0" fmla="*/ 0 w 720"/>
                <a:gd name="T1" fmla="*/ 2112 h 2112"/>
                <a:gd name="T2" fmla="*/ 72 w 720"/>
                <a:gd name="T3" fmla="*/ 1576 h 2112"/>
                <a:gd name="T4" fmla="*/ 144 w 720"/>
                <a:gd name="T5" fmla="*/ 1296 h 2112"/>
                <a:gd name="T6" fmla="*/ 216 w 720"/>
                <a:gd name="T7" fmla="*/ 1176 h 2112"/>
                <a:gd name="T8" fmla="*/ 360 w 720"/>
                <a:gd name="T9" fmla="*/ 1120 h 2112"/>
                <a:gd name="T10" fmla="*/ 504 w 720"/>
                <a:gd name="T11" fmla="*/ 1032 h 2112"/>
                <a:gd name="T12" fmla="*/ 576 w 720"/>
                <a:gd name="T13" fmla="*/ 912 h 2112"/>
                <a:gd name="T14" fmla="*/ 648 w 720"/>
                <a:gd name="T15" fmla="*/ 520 h 2112"/>
                <a:gd name="T16" fmla="*/ 720 w 720"/>
                <a:gd name="T17" fmla="*/ 0 h 21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0"/>
                <a:gd name="T28" fmla="*/ 0 h 2112"/>
                <a:gd name="T29" fmla="*/ 720 w 720"/>
                <a:gd name="T30" fmla="*/ 2112 h 21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0" h="2112">
                  <a:moveTo>
                    <a:pt x="0" y="2112"/>
                  </a:moveTo>
                  <a:cubicBezTo>
                    <a:pt x="12" y="2023"/>
                    <a:pt x="48" y="1712"/>
                    <a:pt x="72" y="1576"/>
                  </a:cubicBezTo>
                  <a:cubicBezTo>
                    <a:pt x="96" y="1440"/>
                    <a:pt x="120" y="1363"/>
                    <a:pt x="144" y="1296"/>
                  </a:cubicBezTo>
                  <a:cubicBezTo>
                    <a:pt x="168" y="1229"/>
                    <a:pt x="180" y="1205"/>
                    <a:pt x="216" y="1176"/>
                  </a:cubicBezTo>
                  <a:cubicBezTo>
                    <a:pt x="252" y="1147"/>
                    <a:pt x="312" y="1144"/>
                    <a:pt x="360" y="1120"/>
                  </a:cubicBezTo>
                  <a:cubicBezTo>
                    <a:pt x="408" y="1096"/>
                    <a:pt x="468" y="1067"/>
                    <a:pt x="504" y="1032"/>
                  </a:cubicBezTo>
                  <a:cubicBezTo>
                    <a:pt x="540" y="997"/>
                    <a:pt x="552" y="997"/>
                    <a:pt x="576" y="912"/>
                  </a:cubicBezTo>
                  <a:cubicBezTo>
                    <a:pt x="600" y="827"/>
                    <a:pt x="624" y="672"/>
                    <a:pt x="648" y="520"/>
                  </a:cubicBezTo>
                  <a:cubicBezTo>
                    <a:pt x="672" y="368"/>
                    <a:pt x="705" y="108"/>
                    <a:pt x="720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Text Box 30"/>
            <p:cNvSpPr txBox="1">
              <a:spLocks noChangeArrowheads="1"/>
            </p:cNvSpPr>
            <p:nvPr/>
          </p:nvSpPr>
          <p:spPr bwMode="auto">
            <a:xfrm>
              <a:off x="2640" y="2256"/>
              <a:ext cx="6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 i="1" dirty="0"/>
                <a:t>у = </a:t>
              </a:r>
              <a:r>
                <a:rPr lang="ru-RU" sz="2400" b="1" i="1" dirty="0" smtClean="0"/>
                <a:t>х</a:t>
              </a:r>
              <a:r>
                <a:rPr lang="ru-RU" sz="2400" b="1" i="1" baseline="30000" dirty="0" smtClean="0"/>
                <a:t>5</a:t>
              </a:r>
              <a:endParaRPr lang="ru-RU" sz="2400" b="1" i="1" dirty="0"/>
            </a:p>
          </p:txBody>
        </p:sp>
        <p:grpSp>
          <p:nvGrpSpPr>
            <p:cNvPr id="25" name="Group 43"/>
            <p:cNvGrpSpPr>
              <a:grpSpLocks/>
            </p:cNvGrpSpPr>
            <p:nvPr/>
          </p:nvGrpSpPr>
          <p:grpSpPr bwMode="auto">
            <a:xfrm>
              <a:off x="1344" y="2309"/>
              <a:ext cx="1952" cy="1915"/>
              <a:chOff x="184" y="693"/>
              <a:chExt cx="1952" cy="1915"/>
            </a:xfrm>
          </p:grpSpPr>
          <p:sp>
            <p:nvSpPr>
              <p:cNvPr id="26" name="Freeform 44"/>
              <p:cNvSpPr>
                <a:spLocks/>
              </p:cNvSpPr>
              <p:nvPr/>
            </p:nvSpPr>
            <p:spPr bwMode="auto">
              <a:xfrm>
                <a:off x="184" y="1744"/>
                <a:ext cx="1952" cy="16"/>
              </a:xfrm>
              <a:custGeom>
                <a:avLst/>
                <a:gdLst>
                  <a:gd name="T0" fmla="*/ 0 w 1952"/>
                  <a:gd name="T1" fmla="*/ 16 h 16"/>
                  <a:gd name="T2" fmla="*/ 1952 w 1952"/>
                  <a:gd name="T3" fmla="*/ 0 h 16"/>
                  <a:gd name="T4" fmla="*/ 0 60000 65536"/>
                  <a:gd name="T5" fmla="*/ 0 60000 65536"/>
                  <a:gd name="T6" fmla="*/ 0 w 1952"/>
                  <a:gd name="T7" fmla="*/ 0 h 16"/>
                  <a:gd name="T8" fmla="*/ 1952 w 1952"/>
                  <a:gd name="T9" fmla="*/ 16 h 1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52" h="16">
                    <a:moveTo>
                      <a:pt x="0" y="16"/>
                    </a:moveTo>
                    <a:lnTo>
                      <a:pt x="1952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45"/>
              <p:cNvSpPr>
                <a:spLocks/>
              </p:cNvSpPr>
              <p:nvPr/>
            </p:nvSpPr>
            <p:spPr bwMode="auto">
              <a:xfrm>
                <a:off x="1104" y="704"/>
                <a:ext cx="32" cy="1904"/>
              </a:xfrm>
              <a:custGeom>
                <a:avLst/>
                <a:gdLst>
                  <a:gd name="T0" fmla="*/ 32 w 32"/>
                  <a:gd name="T1" fmla="*/ 1904 h 1904"/>
                  <a:gd name="T2" fmla="*/ 0 w 32"/>
                  <a:gd name="T3" fmla="*/ 0 h 1904"/>
                  <a:gd name="T4" fmla="*/ 0 60000 65536"/>
                  <a:gd name="T5" fmla="*/ 0 60000 65536"/>
                  <a:gd name="T6" fmla="*/ 0 w 32"/>
                  <a:gd name="T7" fmla="*/ 0 h 1904"/>
                  <a:gd name="T8" fmla="*/ 32 w 32"/>
                  <a:gd name="T9" fmla="*/ 1904 h 19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2" h="1904">
                    <a:moveTo>
                      <a:pt x="32" y="1904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Text Box 46"/>
              <p:cNvSpPr txBox="1">
                <a:spLocks noChangeArrowheads="1"/>
              </p:cNvSpPr>
              <p:nvPr/>
            </p:nvSpPr>
            <p:spPr bwMode="auto">
              <a:xfrm>
                <a:off x="1913" y="1745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i="1" dirty="0"/>
                  <a:t>х</a:t>
                </a:r>
              </a:p>
            </p:txBody>
          </p:sp>
          <p:sp>
            <p:nvSpPr>
              <p:cNvPr id="29" name="Text Box 47"/>
              <p:cNvSpPr txBox="1">
                <a:spLocks noChangeArrowheads="1"/>
              </p:cNvSpPr>
              <p:nvPr/>
            </p:nvSpPr>
            <p:spPr bwMode="auto">
              <a:xfrm>
                <a:off x="881" y="693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i="1" dirty="0"/>
                  <a:t>у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804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978275" y="191941"/>
            <a:ext cx="5429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800" b="1" i="1" dirty="0">
                <a:latin typeface="Times New Roman" pitchFamily="18" charset="0"/>
              </a:rPr>
              <a:t>y</a:t>
            </a:r>
            <a:endParaRPr lang="ru-RU" sz="4800" b="1" i="1" dirty="0">
              <a:latin typeface="Times New Roman" pitchFamily="18" charset="0"/>
            </a:endParaRP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4572000" y="368300"/>
            <a:ext cx="0" cy="5895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058969" y="3371482"/>
            <a:ext cx="809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800" b="1" i="1" dirty="0">
                <a:latin typeface="Times New Roman" pitchFamily="18" charset="0"/>
              </a:rPr>
              <a:t>x</a:t>
            </a:r>
            <a:endParaRPr lang="ru-RU" sz="4800" b="1" i="1" dirty="0">
              <a:latin typeface="Times New Roman" pitchFamily="18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945063" y="327977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2" name="Line 38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3840163" y="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2392363" y="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944563" y="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>
            <a:off x="198438" y="228600"/>
            <a:ext cx="46037" cy="64309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2924934" y="3260481"/>
            <a:ext cx="3581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5400" dirty="0">
                <a:latin typeface="Times New Roman" pitchFamily="18" charset="0"/>
              </a:rPr>
              <a:t>   </a:t>
            </a:r>
            <a:r>
              <a:rPr lang="ru-RU" sz="3600" dirty="0">
                <a:latin typeface="Times New Roman" pitchFamily="18" charset="0"/>
              </a:rPr>
              <a:t>-</a:t>
            </a:r>
            <a:r>
              <a:rPr lang="ru-RU" sz="3600" b="1" dirty="0">
                <a:latin typeface="Times New Roman" pitchFamily="18" charset="0"/>
              </a:rPr>
              <a:t>1 </a:t>
            </a:r>
            <a:r>
              <a:rPr lang="ru-RU" sz="3600" b="1" dirty="0" smtClean="0">
                <a:latin typeface="Times New Roman" pitchFamily="18" charset="0"/>
              </a:rPr>
              <a:t>  0      1    2</a:t>
            </a:r>
            <a:endParaRPr lang="ru-RU" sz="3600" b="1" dirty="0">
              <a:latin typeface="Times New Roman" pitchFamily="18" charset="0"/>
            </a:endParaRPr>
          </a:p>
        </p:txBody>
      </p:sp>
      <p:sp>
        <p:nvSpPr>
          <p:cNvPr id="240691" name="Freeform 51"/>
          <p:cNvSpPr>
            <a:spLocks/>
          </p:cNvSpPr>
          <p:nvPr/>
        </p:nvSpPr>
        <p:spPr bwMode="auto">
          <a:xfrm>
            <a:off x="2998788" y="15875"/>
            <a:ext cx="3127375" cy="3421063"/>
          </a:xfrm>
          <a:custGeom>
            <a:avLst/>
            <a:gdLst>
              <a:gd name="T0" fmla="*/ 2147483647 w 1970"/>
              <a:gd name="T1" fmla="*/ 2147483647 h 2155"/>
              <a:gd name="T2" fmla="*/ 2147483647 w 1970"/>
              <a:gd name="T3" fmla="*/ 2147483647 h 2155"/>
              <a:gd name="T4" fmla="*/ 2147483647 w 1970"/>
              <a:gd name="T5" fmla="*/ 2147483647 h 2155"/>
              <a:gd name="T6" fmla="*/ 2147483647 w 1970"/>
              <a:gd name="T7" fmla="*/ 2147483647 h 2155"/>
              <a:gd name="T8" fmla="*/ 2147483647 w 1970"/>
              <a:gd name="T9" fmla="*/ 2147483647 h 2155"/>
              <a:gd name="T10" fmla="*/ 2147483647 w 1970"/>
              <a:gd name="T11" fmla="*/ 2147483647 h 2155"/>
              <a:gd name="T12" fmla="*/ 2147483647 w 1970"/>
              <a:gd name="T13" fmla="*/ 0 h 21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70"/>
              <a:gd name="T22" fmla="*/ 0 h 2155"/>
              <a:gd name="T23" fmla="*/ 1970 w 1970"/>
              <a:gd name="T24" fmla="*/ 2155 h 215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70" h="2155">
                <a:moveTo>
                  <a:pt x="2" y="115"/>
                </a:moveTo>
                <a:cubicBezTo>
                  <a:pt x="0" y="96"/>
                  <a:pt x="42" y="186"/>
                  <a:pt x="89" y="336"/>
                </a:cubicBezTo>
                <a:cubicBezTo>
                  <a:pt x="136" y="486"/>
                  <a:pt x="209" y="785"/>
                  <a:pt x="287" y="1014"/>
                </a:cubicBezTo>
                <a:cubicBezTo>
                  <a:pt x="365" y="1243"/>
                  <a:pt x="443" y="1521"/>
                  <a:pt x="559" y="1710"/>
                </a:cubicBezTo>
                <a:cubicBezTo>
                  <a:pt x="675" y="1899"/>
                  <a:pt x="833" y="2155"/>
                  <a:pt x="981" y="2150"/>
                </a:cubicBezTo>
                <a:cubicBezTo>
                  <a:pt x="1129" y="2145"/>
                  <a:pt x="1281" y="2038"/>
                  <a:pt x="1446" y="1680"/>
                </a:cubicBezTo>
                <a:cubicBezTo>
                  <a:pt x="1611" y="1322"/>
                  <a:pt x="1861" y="350"/>
                  <a:pt x="1970" y="0"/>
                </a:cubicBezTo>
              </a:path>
            </a:pathLst>
          </a:custGeom>
          <a:noFill/>
          <a:ln w="2857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0696" name="Freeform 56"/>
          <p:cNvSpPr>
            <a:spLocks/>
          </p:cNvSpPr>
          <p:nvPr/>
        </p:nvSpPr>
        <p:spPr bwMode="auto">
          <a:xfrm>
            <a:off x="3308350" y="-276225"/>
            <a:ext cx="2457450" cy="3697288"/>
          </a:xfrm>
          <a:custGeom>
            <a:avLst/>
            <a:gdLst>
              <a:gd name="T0" fmla="*/ 0 w 1548"/>
              <a:gd name="T1" fmla="*/ 0 h 2329"/>
              <a:gd name="T2" fmla="*/ 2147483647 w 1548"/>
              <a:gd name="T3" fmla="*/ 2147483647 h 2329"/>
              <a:gd name="T4" fmla="*/ 2147483647 w 1548"/>
              <a:gd name="T5" fmla="*/ 2147483647 h 2329"/>
              <a:gd name="T6" fmla="*/ 2147483647 w 1548"/>
              <a:gd name="T7" fmla="*/ 2147483647 h 2329"/>
              <a:gd name="T8" fmla="*/ 2147483647 w 1548"/>
              <a:gd name="T9" fmla="*/ 2147483647 h 2329"/>
              <a:gd name="T10" fmla="*/ 2147483647 w 1548"/>
              <a:gd name="T11" fmla="*/ 2147483647 h 2329"/>
              <a:gd name="T12" fmla="*/ 2147483647 w 1548"/>
              <a:gd name="T13" fmla="*/ 2147483647 h 2329"/>
              <a:gd name="T14" fmla="*/ 2147483647 w 1548"/>
              <a:gd name="T15" fmla="*/ 2147483647 h 2329"/>
              <a:gd name="T16" fmla="*/ 2147483647 w 1548"/>
              <a:gd name="T17" fmla="*/ 2147483647 h 2329"/>
              <a:gd name="T18" fmla="*/ 2147483647 w 1548"/>
              <a:gd name="T19" fmla="*/ 2147483647 h 2329"/>
              <a:gd name="T20" fmla="*/ 2147483647 w 1548"/>
              <a:gd name="T21" fmla="*/ 2147483647 h 232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48"/>
              <a:gd name="T34" fmla="*/ 0 h 2329"/>
              <a:gd name="T35" fmla="*/ 1548 w 1548"/>
              <a:gd name="T36" fmla="*/ 2329 h 232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48" h="2329">
                <a:moveTo>
                  <a:pt x="0" y="0"/>
                </a:moveTo>
                <a:cubicBezTo>
                  <a:pt x="8" y="33"/>
                  <a:pt x="36" y="138"/>
                  <a:pt x="46" y="204"/>
                </a:cubicBezTo>
                <a:cubicBezTo>
                  <a:pt x="56" y="270"/>
                  <a:pt x="36" y="232"/>
                  <a:pt x="60" y="398"/>
                </a:cubicBezTo>
                <a:cubicBezTo>
                  <a:pt x="84" y="564"/>
                  <a:pt x="140" y="958"/>
                  <a:pt x="188" y="1198"/>
                </a:cubicBezTo>
                <a:cubicBezTo>
                  <a:pt x="236" y="1438"/>
                  <a:pt x="297" y="1670"/>
                  <a:pt x="348" y="1838"/>
                </a:cubicBezTo>
                <a:cubicBezTo>
                  <a:pt x="399" y="2006"/>
                  <a:pt x="420" y="2125"/>
                  <a:pt x="492" y="2206"/>
                </a:cubicBezTo>
                <a:cubicBezTo>
                  <a:pt x="564" y="2287"/>
                  <a:pt x="687" y="2319"/>
                  <a:pt x="783" y="2324"/>
                </a:cubicBezTo>
                <a:cubicBezTo>
                  <a:pt x="879" y="2329"/>
                  <a:pt x="990" y="2316"/>
                  <a:pt x="1068" y="2238"/>
                </a:cubicBezTo>
                <a:cubicBezTo>
                  <a:pt x="1146" y="2160"/>
                  <a:pt x="1195" y="2027"/>
                  <a:pt x="1248" y="1854"/>
                </a:cubicBezTo>
                <a:cubicBezTo>
                  <a:pt x="1301" y="1681"/>
                  <a:pt x="1338" y="1505"/>
                  <a:pt x="1388" y="1198"/>
                </a:cubicBezTo>
                <a:cubicBezTo>
                  <a:pt x="1438" y="891"/>
                  <a:pt x="1515" y="261"/>
                  <a:pt x="1548" y="1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7" name="Text Box 59"/>
          <p:cNvSpPr txBox="1">
            <a:spLocks noChangeArrowheads="1"/>
          </p:cNvSpPr>
          <p:nvPr/>
        </p:nvSpPr>
        <p:spPr bwMode="auto">
          <a:xfrm>
            <a:off x="5978183" y="364771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002060"/>
                </a:solidFill>
              </a:rPr>
              <a:t>у = х</a:t>
            </a:r>
            <a:r>
              <a:rPr lang="ru-RU" sz="2400" b="1" baseline="30000" dirty="0">
                <a:solidFill>
                  <a:srgbClr val="002060"/>
                </a:solidFill>
              </a:rPr>
              <a:t>2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40701" name="Freeform 61"/>
          <p:cNvSpPr>
            <a:spLocks/>
          </p:cNvSpPr>
          <p:nvPr/>
        </p:nvSpPr>
        <p:spPr bwMode="auto">
          <a:xfrm>
            <a:off x="3556000" y="-76200"/>
            <a:ext cx="1930400" cy="3530600"/>
          </a:xfrm>
          <a:custGeom>
            <a:avLst/>
            <a:gdLst>
              <a:gd name="T0" fmla="*/ 0 w 1216"/>
              <a:gd name="T1" fmla="*/ 0 h 2224"/>
              <a:gd name="T2" fmla="*/ 2147483647 w 1216"/>
              <a:gd name="T3" fmla="*/ 2147483647 h 2224"/>
              <a:gd name="T4" fmla="*/ 2147483647 w 1216"/>
              <a:gd name="T5" fmla="*/ 2147483647 h 2224"/>
              <a:gd name="T6" fmla="*/ 2147483647 w 1216"/>
              <a:gd name="T7" fmla="*/ 2147483647 h 2224"/>
              <a:gd name="T8" fmla="*/ 2147483647 w 1216"/>
              <a:gd name="T9" fmla="*/ 2147483647 h 2224"/>
              <a:gd name="T10" fmla="*/ 2147483647 w 1216"/>
              <a:gd name="T11" fmla="*/ 2147483647 h 2224"/>
              <a:gd name="T12" fmla="*/ 2147483647 w 1216"/>
              <a:gd name="T13" fmla="*/ 2147483647 h 2224"/>
              <a:gd name="T14" fmla="*/ 2147483647 w 1216"/>
              <a:gd name="T15" fmla="*/ 2147483647 h 2224"/>
              <a:gd name="T16" fmla="*/ 2147483647 w 1216"/>
              <a:gd name="T17" fmla="*/ 0 h 2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16"/>
              <a:gd name="T28" fmla="*/ 0 h 2224"/>
              <a:gd name="T29" fmla="*/ 1216 w 1216"/>
              <a:gd name="T30" fmla="*/ 2224 h 2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16" h="2224">
                <a:moveTo>
                  <a:pt x="0" y="0"/>
                </a:moveTo>
                <a:cubicBezTo>
                  <a:pt x="19" y="155"/>
                  <a:pt x="77" y="640"/>
                  <a:pt x="112" y="928"/>
                </a:cubicBezTo>
                <a:cubicBezTo>
                  <a:pt x="147" y="1216"/>
                  <a:pt x="173" y="1525"/>
                  <a:pt x="208" y="1728"/>
                </a:cubicBezTo>
                <a:cubicBezTo>
                  <a:pt x="243" y="1931"/>
                  <a:pt x="248" y="2064"/>
                  <a:pt x="320" y="2144"/>
                </a:cubicBezTo>
                <a:cubicBezTo>
                  <a:pt x="392" y="2224"/>
                  <a:pt x="533" y="2208"/>
                  <a:pt x="640" y="2208"/>
                </a:cubicBezTo>
                <a:cubicBezTo>
                  <a:pt x="747" y="2208"/>
                  <a:pt x="888" y="2224"/>
                  <a:pt x="960" y="2144"/>
                </a:cubicBezTo>
                <a:cubicBezTo>
                  <a:pt x="1032" y="2064"/>
                  <a:pt x="1040" y="1933"/>
                  <a:pt x="1072" y="1728"/>
                </a:cubicBezTo>
                <a:cubicBezTo>
                  <a:pt x="1104" y="1523"/>
                  <a:pt x="1128" y="1200"/>
                  <a:pt x="1152" y="912"/>
                </a:cubicBezTo>
                <a:cubicBezTo>
                  <a:pt x="1176" y="624"/>
                  <a:pt x="1203" y="190"/>
                  <a:pt x="1216" y="0"/>
                </a:cubicBezTo>
              </a:path>
            </a:pathLst>
          </a:custGeom>
          <a:noFill/>
          <a:ln w="285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0693" name="Oval 53"/>
          <p:cNvSpPr>
            <a:spLocks noChangeArrowheads="1"/>
          </p:cNvSpPr>
          <p:nvPr/>
        </p:nvSpPr>
        <p:spPr bwMode="auto">
          <a:xfrm>
            <a:off x="3781425" y="2609850"/>
            <a:ext cx="163513" cy="1635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0694" name="Oval 54"/>
          <p:cNvSpPr>
            <a:spLocks noChangeArrowheads="1"/>
          </p:cNvSpPr>
          <p:nvPr/>
        </p:nvSpPr>
        <p:spPr bwMode="auto">
          <a:xfrm>
            <a:off x="5189538" y="2620963"/>
            <a:ext cx="163512" cy="1635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0695" name="Oval 55"/>
          <p:cNvSpPr>
            <a:spLocks noChangeArrowheads="1"/>
          </p:cNvSpPr>
          <p:nvPr/>
        </p:nvSpPr>
        <p:spPr bwMode="auto">
          <a:xfrm>
            <a:off x="4489450" y="3340100"/>
            <a:ext cx="163513" cy="1635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0702" name="Text Box 62"/>
          <p:cNvSpPr txBox="1">
            <a:spLocks noChangeArrowheads="1"/>
          </p:cNvSpPr>
          <p:nvPr/>
        </p:nvSpPr>
        <p:spPr bwMode="auto">
          <a:xfrm>
            <a:off x="5334000" y="12192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008000"/>
                </a:solidFill>
              </a:rPr>
              <a:t>у = х</a:t>
            </a:r>
            <a:r>
              <a:rPr lang="ru-RU" sz="2400" b="1" baseline="30000" dirty="0">
                <a:solidFill>
                  <a:srgbClr val="008000"/>
                </a:solidFill>
              </a:rPr>
              <a:t>6</a:t>
            </a:r>
            <a:endParaRPr lang="ru-RU" sz="2400" b="1" dirty="0">
              <a:solidFill>
                <a:srgbClr val="008000"/>
              </a:solidFill>
            </a:endParaRPr>
          </a:p>
        </p:txBody>
      </p:sp>
      <p:sp>
        <p:nvSpPr>
          <p:cNvPr id="240700" name="Text Box 60"/>
          <p:cNvSpPr txBox="1">
            <a:spLocks noChangeArrowheads="1"/>
          </p:cNvSpPr>
          <p:nvPr/>
        </p:nvSpPr>
        <p:spPr bwMode="auto">
          <a:xfrm>
            <a:off x="5630863" y="710418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FF0000"/>
                </a:solidFill>
              </a:rPr>
              <a:t>у = х</a:t>
            </a:r>
            <a:r>
              <a:rPr lang="ru-RU" sz="2400" b="1" baseline="30000" dirty="0">
                <a:solidFill>
                  <a:srgbClr val="FF0000"/>
                </a:solidFill>
              </a:rPr>
              <a:t>4</a:t>
            </a:r>
            <a:endParaRPr lang="ru-RU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Заголовок 1"/>
              <p:cNvSpPr txBox="1">
                <a:spLocks/>
              </p:cNvSpPr>
              <p:nvPr/>
            </p:nvSpPr>
            <p:spPr>
              <a:xfrm>
                <a:off x="2027237" y="4640263"/>
                <a:ext cx="6361187" cy="1624012"/>
              </a:xfrm>
              <a:prstGeom prst="rect">
                <a:avLst/>
              </a:prstGeom>
            </p:spPr>
            <p:txBody>
              <a:bodyPr/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/>
                <a:r>
                  <a:rPr lang="ru-RU" sz="3200" dirty="0" smtClean="0"/>
                  <a:t>Если показатель степени </a:t>
                </a:r>
                <a:r>
                  <a:rPr lang="ru-RU" sz="3200" i="1" dirty="0" smtClean="0"/>
                  <a:t>– </a:t>
                </a:r>
                <a:r>
                  <a:rPr lang="ru-RU" sz="3200" dirty="0" smtClean="0"/>
                  <a:t>чётное натуральное число, то</a:t>
                </a: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</a:rPr>
                      <m:t>𝒚</m:t>
                    </m:r>
                    <m:r>
                      <a:rPr lang="en-US" sz="32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</a:rPr>
                          <m:t>𝟐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ru-RU" sz="3200" dirty="0" smtClean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6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237" y="4640263"/>
                <a:ext cx="6361187" cy="1624012"/>
              </a:xfrm>
              <a:prstGeom prst="rect">
                <a:avLst/>
              </a:prstGeom>
              <a:blipFill rotWithShape="1">
                <a:blip r:embed="rId2"/>
                <a:stretch>
                  <a:fillRect l="-2493" t="-48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75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91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1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6" tmFilter="0, 0; 0.125,0.2665; 0.25,0.4; 0.375,0.465; 0.5,0.5;  0.625,0.535; 0.75,0.6; 0.875,0.7335; 1,1">
                                          <p:stCondLst>
                                            <p:cond delay="661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2" tmFilter="0, 0; 0.125,0.2665; 0.25,0.4; 0.375,0.465; 0.5,0.5;  0.625,0.535; 0.75,0.6; 0.875,0.7335; 1,1">
                                          <p:stCondLst>
                                            <p:cond delay="826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14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84" decel="50000">
                                          <p:stCondLst>
                                            <p:cond delay="337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4">
                                          <p:stCondLst>
                                            <p:cond delay="655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84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4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84" decel="50000">
                                          <p:stCondLst>
                                            <p:cond delay="832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4">
                                          <p:stCondLst>
                                            <p:cond delay="902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84" decel="50000">
                                          <p:stCondLst>
                                            <p:cond delay="916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91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1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6" tmFilter="0, 0; 0.125,0.2665; 0.25,0.4; 0.375,0.465; 0.5,0.5;  0.625,0.535; 0.75,0.6; 0.875,0.7335; 1,1">
                                          <p:stCondLst>
                                            <p:cond delay="661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2" tmFilter="0, 0; 0.125,0.2665; 0.25,0.4; 0.375,0.465; 0.5,0.5;  0.625,0.535; 0.75,0.6; 0.875,0.7335; 1,1">
                                          <p:stCondLst>
                                            <p:cond delay="826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14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84" decel="50000">
                                          <p:stCondLst>
                                            <p:cond delay="337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4">
                                          <p:stCondLst>
                                            <p:cond delay="655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84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4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84" decel="50000">
                                          <p:stCondLst>
                                            <p:cond delay="832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4">
                                          <p:stCondLst>
                                            <p:cond delay="902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84" decel="50000">
                                          <p:stCondLst>
                                            <p:cond delay="916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91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1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6" tmFilter="0, 0; 0.125,0.2665; 0.25,0.4; 0.375,0.465; 0.5,0.5;  0.625,0.535; 0.75,0.6; 0.875,0.7335; 1,1">
                                          <p:stCondLst>
                                            <p:cond delay="661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2" tmFilter="0, 0; 0.125,0.2665; 0.25,0.4; 0.375,0.465; 0.5,0.5;  0.625,0.535; 0.75,0.6; 0.875,0.7335; 1,1">
                                          <p:stCondLst>
                                            <p:cond delay="826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14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84" decel="50000">
                                          <p:stCondLst>
                                            <p:cond delay="337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4">
                                          <p:stCondLst>
                                            <p:cond delay="655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84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14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84" decel="50000">
                                          <p:stCondLst>
                                            <p:cond delay="832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4">
                                          <p:stCondLst>
                                            <p:cond delay="902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84" decel="50000">
                                          <p:stCondLst>
                                            <p:cond delay="916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24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1000"/>
                                        <p:tgtEl>
                                          <p:spTgt spid="24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0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1000"/>
                                        <p:tgtEl>
                                          <p:spTgt spid="240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91" grpId="0" animBg="1"/>
      <p:bldP spid="240696" grpId="0" animBg="1"/>
      <p:bldP spid="16437" grpId="0"/>
      <p:bldP spid="240701" grpId="0" animBg="1"/>
      <p:bldP spid="240693" grpId="0" animBg="1"/>
      <p:bldP spid="240694" grpId="0" animBg="1"/>
      <p:bldP spid="240695" grpId="0" animBg="1"/>
      <p:bldP spid="240702" grpId="0"/>
      <p:bldP spid="240700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Freeform 2"/>
          <p:cNvSpPr>
            <a:spLocks/>
          </p:cNvSpPr>
          <p:nvPr/>
        </p:nvSpPr>
        <p:spPr bwMode="auto">
          <a:xfrm>
            <a:off x="3430588" y="-165100"/>
            <a:ext cx="2182812" cy="7312025"/>
          </a:xfrm>
          <a:custGeom>
            <a:avLst/>
            <a:gdLst>
              <a:gd name="T0" fmla="*/ 2147483647 w 1375"/>
              <a:gd name="T1" fmla="*/ 0 h 4606"/>
              <a:gd name="T2" fmla="*/ 2147483647 w 1375"/>
              <a:gd name="T3" fmla="*/ 2147483647 h 4606"/>
              <a:gd name="T4" fmla="*/ 2147483647 w 1375"/>
              <a:gd name="T5" fmla="*/ 2147483647 h 4606"/>
              <a:gd name="T6" fmla="*/ 2147483647 w 1375"/>
              <a:gd name="T7" fmla="*/ 2147483647 h 4606"/>
              <a:gd name="T8" fmla="*/ 2147483647 w 1375"/>
              <a:gd name="T9" fmla="*/ 2147483647 h 4606"/>
              <a:gd name="T10" fmla="*/ 2147483647 w 1375"/>
              <a:gd name="T11" fmla="*/ 2147483647 h 4606"/>
              <a:gd name="T12" fmla="*/ 2147483647 w 1375"/>
              <a:gd name="T13" fmla="*/ 2147483647 h 4606"/>
              <a:gd name="T14" fmla="*/ 2147483647 w 1375"/>
              <a:gd name="T15" fmla="*/ 2147483647 h 4606"/>
              <a:gd name="T16" fmla="*/ 2147483647 w 1375"/>
              <a:gd name="T17" fmla="*/ 2147483647 h 4606"/>
              <a:gd name="T18" fmla="*/ 2147483647 w 1375"/>
              <a:gd name="T19" fmla="*/ 2147483647 h 460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75"/>
              <a:gd name="T31" fmla="*/ 0 h 4606"/>
              <a:gd name="T32" fmla="*/ 1375 w 1375"/>
              <a:gd name="T33" fmla="*/ 4606 h 460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75" h="4606">
                <a:moveTo>
                  <a:pt x="1375" y="0"/>
                </a:moveTo>
                <a:cubicBezTo>
                  <a:pt x="1358" y="185"/>
                  <a:pt x="1324" y="812"/>
                  <a:pt x="1287" y="1112"/>
                </a:cubicBezTo>
                <a:cubicBezTo>
                  <a:pt x="1250" y="1412"/>
                  <a:pt x="1198" y="1639"/>
                  <a:pt x="1151" y="1802"/>
                </a:cubicBezTo>
                <a:cubicBezTo>
                  <a:pt x="1104" y="1965"/>
                  <a:pt x="1080" y="2013"/>
                  <a:pt x="1007" y="2090"/>
                </a:cubicBezTo>
                <a:cubicBezTo>
                  <a:pt x="934" y="2167"/>
                  <a:pt x="796" y="2213"/>
                  <a:pt x="711" y="2264"/>
                </a:cubicBezTo>
                <a:cubicBezTo>
                  <a:pt x="626" y="2315"/>
                  <a:pt x="568" y="2330"/>
                  <a:pt x="499" y="2393"/>
                </a:cubicBezTo>
                <a:cubicBezTo>
                  <a:pt x="430" y="2456"/>
                  <a:pt x="356" y="2512"/>
                  <a:pt x="295" y="2643"/>
                </a:cubicBezTo>
                <a:cubicBezTo>
                  <a:pt x="234" y="2774"/>
                  <a:pt x="182" y="2907"/>
                  <a:pt x="135" y="3181"/>
                </a:cubicBezTo>
                <a:cubicBezTo>
                  <a:pt x="88" y="3455"/>
                  <a:pt x="30" y="4051"/>
                  <a:pt x="15" y="4288"/>
                </a:cubicBezTo>
                <a:cubicBezTo>
                  <a:pt x="0" y="4525"/>
                  <a:pt x="38" y="4540"/>
                  <a:pt x="44" y="4606"/>
                </a:cubicBezTo>
              </a:path>
            </a:pathLst>
          </a:custGeom>
          <a:noFill/>
          <a:ln w="2857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 flipH="1">
            <a:off x="4906963" y="2000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8" name="Line 48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2744" name="Freeform 56"/>
          <p:cNvSpPr>
            <a:spLocks/>
          </p:cNvSpPr>
          <p:nvPr/>
        </p:nvSpPr>
        <p:spPr bwMode="auto">
          <a:xfrm>
            <a:off x="3581400" y="-12700"/>
            <a:ext cx="1879600" cy="6959600"/>
          </a:xfrm>
          <a:custGeom>
            <a:avLst/>
            <a:gdLst>
              <a:gd name="T0" fmla="*/ 2147483647 w 1184"/>
              <a:gd name="T1" fmla="*/ 0 h 4384"/>
              <a:gd name="T2" fmla="*/ 2147483647 w 1184"/>
              <a:gd name="T3" fmla="*/ 2147483647 h 4384"/>
              <a:gd name="T4" fmla="*/ 2147483647 w 1184"/>
              <a:gd name="T5" fmla="*/ 2147483647 h 4384"/>
              <a:gd name="T6" fmla="*/ 2147483647 w 1184"/>
              <a:gd name="T7" fmla="*/ 2147483647 h 4384"/>
              <a:gd name="T8" fmla="*/ 2147483647 w 1184"/>
              <a:gd name="T9" fmla="*/ 2147483647 h 4384"/>
              <a:gd name="T10" fmla="*/ 2147483647 w 1184"/>
              <a:gd name="T11" fmla="*/ 2147483647 h 4384"/>
              <a:gd name="T12" fmla="*/ 2147483647 w 1184"/>
              <a:gd name="T13" fmla="*/ 2147483647 h 4384"/>
              <a:gd name="T14" fmla="*/ 2147483647 w 1184"/>
              <a:gd name="T15" fmla="*/ 2147483647 h 4384"/>
              <a:gd name="T16" fmla="*/ 2147483647 w 1184"/>
              <a:gd name="T17" fmla="*/ 2147483647 h 4384"/>
              <a:gd name="T18" fmla="*/ 0 w 1184"/>
              <a:gd name="T19" fmla="*/ 2147483647 h 43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84"/>
              <a:gd name="T31" fmla="*/ 0 h 4384"/>
              <a:gd name="T32" fmla="*/ 1184 w 1184"/>
              <a:gd name="T33" fmla="*/ 4384 h 438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84" h="4384">
                <a:moveTo>
                  <a:pt x="1184" y="0"/>
                </a:moveTo>
                <a:cubicBezTo>
                  <a:pt x="1176" y="173"/>
                  <a:pt x="1157" y="751"/>
                  <a:pt x="1136" y="1040"/>
                </a:cubicBezTo>
                <a:cubicBezTo>
                  <a:pt x="1115" y="1329"/>
                  <a:pt x="1091" y="1568"/>
                  <a:pt x="1056" y="1736"/>
                </a:cubicBezTo>
                <a:cubicBezTo>
                  <a:pt x="1021" y="1904"/>
                  <a:pt x="1000" y="1976"/>
                  <a:pt x="928" y="2048"/>
                </a:cubicBezTo>
                <a:cubicBezTo>
                  <a:pt x="856" y="2120"/>
                  <a:pt x="725" y="2128"/>
                  <a:pt x="624" y="2168"/>
                </a:cubicBezTo>
                <a:cubicBezTo>
                  <a:pt x="523" y="2208"/>
                  <a:pt x="397" y="2215"/>
                  <a:pt x="320" y="2288"/>
                </a:cubicBezTo>
                <a:cubicBezTo>
                  <a:pt x="243" y="2361"/>
                  <a:pt x="197" y="2468"/>
                  <a:pt x="160" y="2608"/>
                </a:cubicBezTo>
                <a:cubicBezTo>
                  <a:pt x="123" y="2748"/>
                  <a:pt x="120" y="2904"/>
                  <a:pt x="96" y="3128"/>
                </a:cubicBezTo>
                <a:cubicBezTo>
                  <a:pt x="72" y="3352"/>
                  <a:pt x="32" y="3743"/>
                  <a:pt x="16" y="3952"/>
                </a:cubicBezTo>
                <a:cubicBezTo>
                  <a:pt x="0" y="4161"/>
                  <a:pt x="3" y="4294"/>
                  <a:pt x="0" y="4384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2745" name="Freeform 57"/>
          <p:cNvSpPr>
            <a:spLocks/>
          </p:cNvSpPr>
          <p:nvPr/>
        </p:nvSpPr>
        <p:spPr bwMode="auto">
          <a:xfrm>
            <a:off x="3713163" y="76200"/>
            <a:ext cx="1620837" cy="6864350"/>
          </a:xfrm>
          <a:custGeom>
            <a:avLst/>
            <a:gdLst>
              <a:gd name="T0" fmla="*/ 2147483647 w 1021"/>
              <a:gd name="T1" fmla="*/ 0 h 4324"/>
              <a:gd name="T2" fmla="*/ 2147483647 w 1021"/>
              <a:gd name="T3" fmla="*/ 2147483647 h 4324"/>
              <a:gd name="T4" fmla="*/ 2147483647 w 1021"/>
              <a:gd name="T5" fmla="*/ 2147483647 h 4324"/>
              <a:gd name="T6" fmla="*/ 2147483647 w 1021"/>
              <a:gd name="T7" fmla="*/ 2147483647 h 4324"/>
              <a:gd name="T8" fmla="*/ 2147483647 w 1021"/>
              <a:gd name="T9" fmla="*/ 2147483647 h 4324"/>
              <a:gd name="T10" fmla="*/ 2147483647 w 1021"/>
              <a:gd name="T11" fmla="*/ 2147483647 h 4324"/>
              <a:gd name="T12" fmla="*/ 2147483647 w 1021"/>
              <a:gd name="T13" fmla="*/ 2147483647 h 4324"/>
              <a:gd name="T14" fmla="*/ 2147483647 w 1021"/>
              <a:gd name="T15" fmla="*/ 2147483647 h 4324"/>
              <a:gd name="T16" fmla="*/ 2147483647 w 1021"/>
              <a:gd name="T17" fmla="*/ 2147483647 h 4324"/>
              <a:gd name="T18" fmla="*/ 2147483647 w 1021"/>
              <a:gd name="T19" fmla="*/ 2147483647 h 4324"/>
              <a:gd name="T20" fmla="*/ 2147483647 w 1021"/>
              <a:gd name="T21" fmla="*/ 2147483647 h 43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21"/>
              <a:gd name="T34" fmla="*/ 0 h 4324"/>
              <a:gd name="T35" fmla="*/ 1021 w 1021"/>
              <a:gd name="T36" fmla="*/ 4324 h 43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21" h="4324">
                <a:moveTo>
                  <a:pt x="1021" y="0"/>
                </a:moveTo>
                <a:cubicBezTo>
                  <a:pt x="1018" y="159"/>
                  <a:pt x="1013" y="680"/>
                  <a:pt x="1005" y="952"/>
                </a:cubicBezTo>
                <a:cubicBezTo>
                  <a:pt x="997" y="1224"/>
                  <a:pt x="994" y="1455"/>
                  <a:pt x="973" y="1632"/>
                </a:cubicBezTo>
                <a:cubicBezTo>
                  <a:pt x="952" y="1809"/>
                  <a:pt x="949" y="1936"/>
                  <a:pt x="877" y="2016"/>
                </a:cubicBezTo>
                <a:cubicBezTo>
                  <a:pt x="805" y="2096"/>
                  <a:pt x="656" y="2081"/>
                  <a:pt x="541" y="2112"/>
                </a:cubicBezTo>
                <a:cubicBezTo>
                  <a:pt x="426" y="2143"/>
                  <a:pt x="264" y="2127"/>
                  <a:pt x="189" y="2200"/>
                </a:cubicBezTo>
                <a:cubicBezTo>
                  <a:pt x="114" y="2273"/>
                  <a:pt x="122" y="2351"/>
                  <a:pt x="93" y="2552"/>
                </a:cubicBezTo>
                <a:cubicBezTo>
                  <a:pt x="64" y="2753"/>
                  <a:pt x="26" y="3137"/>
                  <a:pt x="13" y="3408"/>
                </a:cubicBezTo>
                <a:cubicBezTo>
                  <a:pt x="0" y="3679"/>
                  <a:pt x="13" y="4028"/>
                  <a:pt x="13" y="4176"/>
                </a:cubicBezTo>
                <a:cubicBezTo>
                  <a:pt x="13" y="4324"/>
                  <a:pt x="13" y="4280"/>
                  <a:pt x="13" y="4296"/>
                </a:cubicBezTo>
                <a:cubicBezTo>
                  <a:pt x="13" y="4312"/>
                  <a:pt x="13" y="4277"/>
                  <a:pt x="13" y="4272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2740" name="Oval 52"/>
          <p:cNvSpPr>
            <a:spLocks noChangeArrowheads="1"/>
          </p:cNvSpPr>
          <p:nvPr/>
        </p:nvSpPr>
        <p:spPr bwMode="auto">
          <a:xfrm>
            <a:off x="5197475" y="2630488"/>
            <a:ext cx="1397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2742" name="Oval 54"/>
          <p:cNvSpPr>
            <a:spLocks noChangeArrowheads="1"/>
          </p:cNvSpPr>
          <p:nvPr/>
        </p:nvSpPr>
        <p:spPr bwMode="auto">
          <a:xfrm>
            <a:off x="4484688" y="3351213"/>
            <a:ext cx="161925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2741" name="Oval 53"/>
          <p:cNvSpPr>
            <a:spLocks noChangeArrowheads="1"/>
          </p:cNvSpPr>
          <p:nvPr/>
        </p:nvSpPr>
        <p:spPr bwMode="auto">
          <a:xfrm>
            <a:off x="3775075" y="4071938"/>
            <a:ext cx="150813" cy="1397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16" name="Text Box 58"/>
          <p:cNvSpPr txBox="1">
            <a:spLocks noChangeArrowheads="1"/>
          </p:cNvSpPr>
          <p:nvPr/>
        </p:nvSpPr>
        <p:spPr bwMode="auto">
          <a:xfrm>
            <a:off x="5630069" y="3683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002060"/>
                </a:solidFill>
              </a:rPr>
              <a:t>у = х</a:t>
            </a:r>
            <a:r>
              <a:rPr lang="ru-RU" sz="2400" b="1" baseline="30000" dirty="0">
                <a:solidFill>
                  <a:srgbClr val="002060"/>
                </a:solidFill>
              </a:rPr>
              <a:t>3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42747" name="Text Box 59"/>
          <p:cNvSpPr txBox="1">
            <a:spLocks noChangeArrowheads="1"/>
          </p:cNvSpPr>
          <p:nvPr/>
        </p:nvSpPr>
        <p:spPr bwMode="auto">
          <a:xfrm>
            <a:off x="5334000" y="12192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008000"/>
                </a:solidFill>
              </a:rPr>
              <a:t>у = х</a:t>
            </a:r>
            <a:r>
              <a:rPr lang="ru-RU" sz="2400" b="1" baseline="30000">
                <a:solidFill>
                  <a:srgbClr val="008000"/>
                </a:solidFill>
              </a:rPr>
              <a:t>7</a:t>
            </a:r>
            <a:endParaRPr lang="ru-RU" sz="2400" b="1">
              <a:solidFill>
                <a:srgbClr val="008000"/>
              </a:solidFill>
            </a:endParaRPr>
          </a:p>
        </p:txBody>
      </p:sp>
      <p:sp>
        <p:nvSpPr>
          <p:cNvPr id="242748" name="Text Box 60"/>
          <p:cNvSpPr txBox="1">
            <a:spLocks noChangeArrowheads="1"/>
          </p:cNvSpPr>
          <p:nvPr/>
        </p:nvSpPr>
        <p:spPr bwMode="auto">
          <a:xfrm>
            <a:off x="5494338" y="786618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FF0000"/>
                </a:solidFill>
              </a:rPr>
              <a:t>у = х</a:t>
            </a:r>
            <a:r>
              <a:rPr lang="ru-RU" sz="2400" b="1" baseline="30000" dirty="0">
                <a:solidFill>
                  <a:srgbClr val="FF0000"/>
                </a:solidFill>
              </a:rPr>
              <a:t>5</a:t>
            </a:r>
            <a:endParaRPr lang="ru-RU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Заголовок 1"/>
              <p:cNvSpPr txBox="1">
                <a:spLocks/>
              </p:cNvSpPr>
              <p:nvPr/>
            </p:nvSpPr>
            <p:spPr>
              <a:xfrm>
                <a:off x="1974056" y="4796716"/>
                <a:ext cx="6719888" cy="1656619"/>
              </a:xfrm>
              <a:prstGeom prst="rect">
                <a:avLst/>
              </a:prstGeom>
            </p:spPr>
            <p:txBody>
              <a:bodyPr/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/>
                <a:r>
                  <a:rPr lang="ru-RU" sz="3200" dirty="0" smtClean="0"/>
                  <a:t>Если </a:t>
                </a:r>
                <a:r>
                  <a:rPr lang="ru-RU" sz="3200" dirty="0"/>
                  <a:t>показатель степени </a:t>
                </a:r>
                <a:r>
                  <a:rPr lang="ru-RU" sz="3200" i="1" dirty="0"/>
                  <a:t>– </a:t>
                </a:r>
                <a:r>
                  <a:rPr lang="ru-RU" sz="3200" dirty="0" smtClean="0"/>
                  <a:t>нечётное натуральное число, то</a:t>
                </a: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𝑦</m:t>
                    </m:r>
                    <m:r>
                      <a:rPr lang="en-US" sz="3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𝑛</m:t>
                        </m:r>
                        <m:r>
                          <a:rPr lang="ru-RU" sz="3200" b="0" i="1" smtClean="0"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ru-RU" sz="3200" dirty="0" smtClean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6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4056" y="4796716"/>
                <a:ext cx="6719888" cy="1656619"/>
              </a:xfrm>
              <a:prstGeom prst="rect">
                <a:avLst/>
              </a:prstGeom>
              <a:blipFill rotWithShape="1">
                <a:blip r:embed="rId2"/>
                <a:stretch>
                  <a:fillRect l="-2359" t="-47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4035034" y="200025"/>
            <a:ext cx="5429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800" b="1" i="1" dirty="0">
                <a:latin typeface="Times New Roman" pitchFamily="18" charset="0"/>
              </a:rPr>
              <a:t>y</a:t>
            </a:r>
            <a:endParaRPr lang="ru-RU" sz="4800" b="1" i="1" dirty="0">
              <a:latin typeface="Times New Roman" pitchFamily="18" charset="0"/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8058969" y="3371482"/>
            <a:ext cx="809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800" b="1" i="1" dirty="0">
                <a:latin typeface="Times New Roman" pitchFamily="18" charset="0"/>
              </a:rPr>
              <a:t>x</a:t>
            </a:r>
            <a:endParaRPr lang="ru-RU" sz="4800" b="1" i="1" dirty="0">
              <a:latin typeface="Times New Roman" pitchFamily="18" charset="0"/>
            </a:endParaRPr>
          </a:p>
        </p:txBody>
      </p:sp>
      <p:sp>
        <p:nvSpPr>
          <p:cNvPr id="63" name="Text Box 50"/>
          <p:cNvSpPr txBox="1">
            <a:spLocks noChangeArrowheads="1"/>
          </p:cNvSpPr>
          <p:nvPr/>
        </p:nvSpPr>
        <p:spPr bwMode="auto">
          <a:xfrm>
            <a:off x="2924934" y="3260481"/>
            <a:ext cx="3581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5400" dirty="0">
                <a:latin typeface="Times New Roman" pitchFamily="18" charset="0"/>
              </a:rPr>
              <a:t>   </a:t>
            </a:r>
            <a:r>
              <a:rPr lang="ru-RU" sz="3600" dirty="0">
                <a:latin typeface="Times New Roman" pitchFamily="18" charset="0"/>
              </a:rPr>
              <a:t>-</a:t>
            </a:r>
            <a:r>
              <a:rPr lang="ru-RU" sz="3600" b="1" dirty="0">
                <a:latin typeface="Times New Roman" pitchFamily="18" charset="0"/>
              </a:rPr>
              <a:t>1 </a:t>
            </a:r>
            <a:r>
              <a:rPr lang="ru-RU" sz="3600" b="1" dirty="0" smtClean="0">
                <a:latin typeface="Times New Roman" pitchFamily="18" charset="0"/>
              </a:rPr>
              <a:t>  0      1    2</a:t>
            </a:r>
            <a:endParaRPr lang="ru-RU" sz="36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7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24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2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24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2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 animBg="1"/>
      <p:bldP spid="242744" grpId="0" animBg="1"/>
      <p:bldP spid="242745" grpId="0" animBg="1"/>
      <p:bldP spid="242740" grpId="0" animBg="1"/>
      <p:bldP spid="242742" grpId="0" animBg="1"/>
      <p:bldP spid="242741" grpId="0" animBg="1"/>
      <p:bldP spid="15416" grpId="0"/>
      <p:bldP spid="242747" grpId="0"/>
      <p:bldP spid="242748" grpId="0"/>
      <p:bldP spid="60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431</Words>
  <Application>Microsoft Office PowerPoint</Application>
  <PresentationFormat>Экран (4:3)</PresentationFormat>
  <Paragraphs>80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Diseño predeterminado</vt:lpstr>
      <vt:lpstr>Степенная  функция  с натуральным показателем</vt:lpstr>
      <vt:lpstr>Определение</vt:lpstr>
      <vt:lpstr>Если n = 1, то y=x^1 </vt:lpstr>
      <vt:lpstr>Если n = 2, то y=x^2 </vt:lpstr>
      <vt:lpstr>Если n = 3, то y=x^3 </vt:lpstr>
      <vt:lpstr>Если n = 4, то y=x^4 </vt:lpstr>
      <vt:lpstr>Если n = 5, то y=x^5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Догадова</cp:lastModifiedBy>
  <cp:revision>59</cp:revision>
  <dcterms:created xsi:type="dcterms:W3CDTF">2009-10-07T17:55:06Z</dcterms:created>
  <dcterms:modified xsi:type="dcterms:W3CDTF">2016-12-19T15:51:44Z</dcterms:modified>
</cp:coreProperties>
</file>