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4" r:id="rId4"/>
    <p:sldId id="284" r:id="rId5"/>
    <p:sldId id="261" r:id="rId6"/>
    <p:sldId id="288" r:id="rId7"/>
    <p:sldId id="282" r:id="rId8"/>
    <p:sldId id="283" r:id="rId9"/>
    <p:sldId id="266" r:id="rId10"/>
    <p:sldId id="268" r:id="rId11"/>
    <p:sldId id="277" r:id="rId12"/>
    <p:sldId id="287" r:id="rId13"/>
    <p:sldId id="286" r:id="rId14"/>
    <p:sldId id="267" r:id="rId15"/>
    <p:sldId id="28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6" autoAdjust="0"/>
    <p:restoredTop sz="94660"/>
  </p:normalViewPr>
  <p:slideViewPr>
    <p:cSldViewPr>
      <p:cViewPr varScale="1">
        <p:scale>
          <a:sx n="66" d="100"/>
          <a:sy n="66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36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5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04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21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4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20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0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36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59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4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A1BE8-0515-489F-909A-4CA51C1C69E2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6C062-58D3-4702-B00F-90DF7B3CA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7" Type="http://schemas.openxmlformats.org/officeDocument/2006/relationships/image" Target="../media/image2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wmf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7" y="-1"/>
            <a:ext cx="8611638" cy="683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7772400" cy="252028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§3. Сфера и шар</a:t>
            </a:r>
            <a:br>
              <a:rPr lang="ru-RU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Взаимное расположение </a:t>
            </a:r>
            <a:b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сферы и </a:t>
            </a:r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плоскости</a:t>
            </a:r>
            <a:b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Площадь сферы</a:t>
            </a:r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(п.66 – п.68)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6996" y="4457376"/>
            <a:ext cx="6400800" cy="62292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Геометрия, 11 класс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201" y="3427101"/>
            <a:ext cx="2401190" cy="32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8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Admin\Мои документы\Загрузки\1_5254fd6a6e2775254fd6a6e2b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6" t="7786" r="3978" b="9119"/>
          <a:stretch/>
        </p:blipFill>
        <p:spPr bwMode="auto">
          <a:xfrm>
            <a:off x="361196" y="1735014"/>
            <a:ext cx="3994780" cy="370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55787" y="2778459"/>
            <a:ext cx="28803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934813" y="3354577"/>
            <a:ext cx="348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25180" y="2139417"/>
            <a:ext cx="549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О</a:t>
            </a:r>
            <a:r>
              <a:rPr lang="ru-RU" sz="1600" b="1" i="1" dirty="0" smtClean="0"/>
              <a:t>1</a:t>
            </a:r>
            <a:endParaRPr lang="ru-RU" sz="16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70311" y="2147012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А</a:t>
            </a:r>
            <a:endParaRPr lang="ru-RU" sz="2400" b="1" i="1" dirty="0"/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428983" y="373899"/>
            <a:ext cx="843674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80.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Шар радиус 41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дм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пересечен плоскостью, находящейся на расстоянии 9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дм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от центра. Найдите площадь сечения.</a:t>
            </a:r>
            <a:endParaRPr lang="ru-RU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16509" y="2712027"/>
            <a:ext cx="366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9</a:t>
            </a:r>
            <a:endParaRPr lang="ru-RU" sz="2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55976" y="2388862"/>
                <a:ext cx="17538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𝑆</m:t>
                      </m:r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388862"/>
                <a:ext cx="1753878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4376125" y="3020905"/>
            <a:ext cx="34982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находится по теореме Пифагора. 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745909" y="3197401"/>
            <a:ext cx="28803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770565" y="3462152"/>
            <a:ext cx="617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41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467544" y="260350"/>
            <a:ext cx="84367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Вершины треугольника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АВС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лежат на сфере радиуса 13 см. Найдите расстояние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центра сферы до плоскости треугольника, если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АВ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= 6 см,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ВС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= 8 см,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АС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 10см. </a:t>
            </a:r>
            <a:endParaRPr lang="ru-RU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 descr="C:\Documents and Settings\Admin\Мои документы\Kyocera_20190130_002\Scan_001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37" t="18772" r="4013"/>
          <a:stretch/>
        </p:blipFill>
        <p:spPr bwMode="auto">
          <a:xfrm>
            <a:off x="473877" y="1772816"/>
            <a:ext cx="4602180" cy="23042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3"/>
          <p:cNvSpPr>
            <a:spLocks noChangeArrowheads="1"/>
          </p:cNvSpPr>
          <p:nvPr/>
        </p:nvSpPr>
        <p:spPr bwMode="auto">
          <a:xfrm>
            <a:off x="642228" y="4077072"/>
            <a:ext cx="18565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681671"/>
              </p:ext>
            </p:extLst>
          </p:nvPr>
        </p:nvGraphicFramePr>
        <p:xfrm>
          <a:off x="2570578" y="4077072"/>
          <a:ext cx="39290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Формула" r:id="rId5" imgW="1790700" imgH="203200" progId="Equation.3">
                  <p:embed/>
                </p:oleObj>
              </mc:Choice>
              <mc:Fallback>
                <p:oleObj name="Формула" r:id="rId5" imgW="1790700" imgH="20320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0578" y="4077072"/>
                        <a:ext cx="3929062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467544" y="4622508"/>
            <a:ext cx="2664296" cy="2102967"/>
            <a:chOff x="3344" y="1488"/>
            <a:chExt cx="1872" cy="1502"/>
          </a:xfrm>
        </p:grpSpPr>
        <p:sp>
          <p:nvSpPr>
            <p:cNvPr id="13" name="Oval 18"/>
            <p:cNvSpPr>
              <a:spLocks noChangeArrowheads="1"/>
            </p:cNvSpPr>
            <p:nvPr/>
          </p:nvSpPr>
          <p:spPr bwMode="auto">
            <a:xfrm>
              <a:off x="3552" y="1488"/>
              <a:ext cx="1392" cy="13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Freeform 19"/>
            <p:cNvSpPr>
              <a:spLocks/>
            </p:cNvSpPr>
            <p:nvPr/>
          </p:nvSpPr>
          <p:spPr bwMode="auto">
            <a:xfrm>
              <a:off x="3559" y="2080"/>
              <a:ext cx="1385" cy="680"/>
            </a:xfrm>
            <a:custGeom>
              <a:avLst/>
              <a:gdLst>
                <a:gd name="T0" fmla="*/ 289 w 1385"/>
                <a:gd name="T1" fmla="*/ 680 h 680"/>
                <a:gd name="T2" fmla="*/ 0 w 1385"/>
                <a:gd name="T3" fmla="*/ 0 h 680"/>
                <a:gd name="T4" fmla="*/ 1385 w 1385"/>
                <a:gd name="T5" fmla="*/ 192 h 680"/>
                <a:gd name="T6" fmla="*/ 289 w 1385"/>
                <a:gd name="T7" fmla="*/ 68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5" h="680">
                  <a:moveTo>
                    <a:pt x="289" y="680"/>
                  </a:moveTo>
                  <a:lnTo>
                    <a:pt x="0" y="0"/>
                  </a:lnTo>
                  <a:lnTo>
                    <a:pt x="1385" y="192"/>
                  </a:lnTo>
                  <a:lnTo>
                    <a:pt x="289" y="680"/>
                  </a:lnTo>
                </a:path>
              </a:pathLst>
            </a:custGeom>
            <a:solidFill>
              <a:srgbClr val="66FFFF">
                <a:alpha val="3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 rot="375847">
              <a:off x="3824" y="2728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 rot="375847">
              <a:off x="4912" y="2246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 rot="375847">
              <a:off x="3544" y="2056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344" y="1904"/>
              <a:ext cx="239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schemeClr val="tx2"/>
                  </a:solidFill>
                </a:rPr>
                <a:t>А</a:t>
              </a:r>
            </a:p>
          </p:txBody>
        </p:sp>
        <p:sp>
          <p:nvSpPr>
            <p:cNvPr id="21" name="Text Box 25"/>
            <p:cNvSpPr txBox="1">
              <a:spLocks noChangeArrowheads="1"/>
            </p:cNvSpPr>
            <p:nvPr/>
          </p:nvSpPr>
          <p:spPr bwMode="auto">
            <a:xfrm>
              <a:off x="3640" y="2704"/>
              <a:ext cx="231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schemeClr val="tx2"/>
                  </a:solidFill>
                </a:rPr>
                <a:t>В</a:t>
              </a:r>
            </a:p>
          </p:txBody>
        </p:sp>
        <p:sp>
          <p:nvSpPr>
            <p:cNvPr id="22" name="Text Box 27"/>
            <p:cNvSpPr txBox="1">
              <a:spLocks noChangeArrowheads="1"/>
            </p:cNvSpPr>
            <p:nvPr/>
          </p:nvSpPr>
          <p:spPr bwMode="auto">
            <a:xfrm>
              <a:off x="4936" y="2150"/>
              <a:ext cx="28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b="1" i="1" dirty="0">
                  <a:solidFill>
                    <a:schemeClr val="tx2"/>
                  </a:solidFill>
                </a:rPr>
                <a:t>С</a:t>
              </a:r>
            </a:p>
          </p:txBody>
        </p:sp>
        <p:sp>
          <p:nvSpPr>
            <p:cNvPr id="23" name="Oval 58"/>
            <p:cNvSpPr>
              <a:spLocks noChangeArrowheads="1"/>
            </p:cNvSpPr>
            <p:nvPr/>
          </p:nvSpPr>
          <p:spPr bwMode="auto">
            <a:xfrm rot="375847">
              <a:off x="4224" y="2160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Text Box 59"/>
            <p:cNvSpPr txBox="1">
              <a:spLocks noChangeArrowheads="1"/>
            </p:cNvSpPr>
            <p:nvPr/>
          </p:nvSpPr>
          <p:spPr bwMode="auto">
            <a:xfrm>
              <a:off x="4200" y="1960"/>
              <a:ext cx="251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i="1" dirty="0">
                  <a:solidFill>
                    <a:schemeClr val="tx2"/>
                  </a:solidFill>
                </a:rPr>
                <a:t>O</a:t>
              </a:r>
              <a:endParaRPr lang="ru-RU" sz="2000" b="1" i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36794" y="571739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06434" y="5941599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53357" y="5021750"/>
            <a:ext cx="664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90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99" name="Freeform 67"/>
          <p:cNvSpPr>
            <a:spLocks/>
          </p:cNvSpPr>
          <p:nvPr/>
        </p:nvSpPr>
        <p:spPr bwMode="auto">
          <a:xfrm>
            <a:off x="2895600" y="2971800"/>
            <a:ext cx="1295400" cy="1168400"/>
          </a:xfrm>
          <a:custGeom>
            <a:avLst/>
            <a:gdLst>
              <a:gd name="T0" fmla="*/ 8 w 816"/>
              <a:gd name="T1" fmla="*/ 728 h 736"/>
              <a:gd name="T2" fmla="*/ 24 w 816"/>
              <a:gd name="T3" fmla="*/ 736 h 736"/>
              <a:gd name="T4" fmla="*/ 816 w 816"/>
              <a:gd name="T5" fmla="*/ 120 h 736"/>
              <a:gd name="T6" fmla="*/ 0 w 816"/>
              <a:gd name="T7" fmla="*/ 0 h 736"/>
              <a:gd name="T8" fmla="*/ 8 w 816"/>
              <a:gd name="T9" fmla="*/ 728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6" h="736">
                <a:moveTo>
                  <a:pt x="8" y="728"/>
                </a:moveTo>
                <a:lnTo>
                  <a:pt x="24" y="736"/>
                </a:lnTo>
                <a:lnTo>
                  <a:pt x="816" y="120"/>
                </a:lnTo>
                <a:lnTo>
                  <a:pt x="0" y="0"/>
                </a:lnTo>
                <a:lnTo>
                  <a:pt x="8" y="728"/>
                </a:lnTo>
                <a:close/>
              </a:path>
            </a:pathLst>
          </a:custGeom>
          <a:solidFill>
            <a:srgbClr val="FF3300">
              <a:alpha val="59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35" name="Arc 3"/>
          <p:cNvSpPr>
            <a:spLocks/>
          </p:cNvSpPr>
          <p:nvPr/>
        </p:nvSpPr>
        <p:spPr bwMode="auto">
          <a:xfrm>
            <a:off x="1524000" y="2941638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solidFill>
            <a:srgbClr val="BBE0E3">
              <a:alpha val="69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36" name="Arc 4"/>
          <p:cNvSpPr>
            <a:spLocks/>
          </p:cNvSpPr>
          <p:nvPr/>
        </p:nvSpPr>
        <p:spPr bwMode="auto">
          <a:xfrm flipV="1">
            <a:off x="1531938" y="2627313"/>
            <a:ext cx="2797175" cy="381000"/>
          </a:xfrm>
          <a:custGeom>
            <a:avLst/>
            <a:gdLst>
              <a:gd name="G0" fmla="+- 21512 0 0"/>
              <a:gd name="G1" fmla="+- 0 0 0"/>
              <a:gd name="G2" fmla="+- 21600 0 0"/>
              <a:gd name="T0" fmla="*/ 42891 w 42891"/>
              <a:gd name="T1" fmla="*/ 3085 h 21600"/>
              <a:gd name="T2" fmla="*/ 0 w 42891"/>
              <a:gd name="T3" fmla="*/ 1947 h 21600"/>
              <a:gd name="T4" fmla="*/ 21512 w 42891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91" h="21600" fill="none" extrusionOk="0">
                <a:moveTo>
                  <a:pt x="42890" y="3084"/>
                </a:moveTo>
                <a:cubicBezTo>
                  <a:pt x="41357" y="13712"/>
                  <a:pt x="32249" y="21599"/>
                  <a:pt x="21512" y="21600"/>
                </a:cubicBezTo>
                <a:cubicBezTo>
                  <a:pt x="10337" y="21600"/>
                  <a:pt x="1007" y="13076"/>
                  <a:pt x="-1" y="1947"/>
                </a:cubicBezTo>
              </a:path>
              <a:path w="42891" h="21600" stroke="0" extrusionOk="0">
                <a:moveTo>
                  <a:pt x="42890" y="3084"/>
                </a:moveTo>
                <a:cubicBezTo>
                  <a:pt x="41357" y="13712"/>
                  <a:pt x="32249" y="21599"/>
                  <a:pt x="21512" y="21600"/>
                </a:cubicBezTo>
                <a:cubicBezTo>
                  <a:pt x="10337" y="21600"/>
                  <a:pt x="1007" y="13076"/>
                  <a:pt x="-1" y="1947"/>
                </a:cubicBezTo>
                <a:lnTo>
                  <a:pt x="21512" y="0"/>
                </a:lnTo>
                <a:close/>
              </a:path>
            </a:pathLst>
          </a:custGeom>
          <a:solidFill>
            <a:srgbClr val="BBE0E3">
              <a:alpha val="6900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990600" y="2362200"/>
            <a:ext cx="3886200" cy="3810000"/>
          </a:xfrm>
          <a:prstGeom prst="ellipse">
            <a:avLst/>
          </a:pr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>
                        <a:alpha val="33000"/>
                      </a:schemeClr>
                    </a:gs>
                    <a:gs pos="100000">
                      <a:schemeClr val="accent1">
                        <a:alpha val="36000"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47" name="Arc 15"/>
          <p:cNvSpPr>
            <a:spLocks/>
          </p:cNvSpPr>
          <p:nvPr/>
        </p:nvSpPr>
        <p:spPr bwMode="auto">
          <a:xfrm flipV="1">
            <a:off x="993775" y="3535363"/>
            <a:ext cx="3879850" cy="741362"/>
          </a:xfrm>
          <a:custGeom>
            <a:avLst/>
            <a:gdLst>
              <a:gd name="G0" fmla="+- 21580 0 0"/>
              <a:gd name="G1" fmla="+- 0 0 0"/>
              <a:gd name="G2" fmla="+- 21600 0 0"/>
              <a:gd name="T0" fmla="*/ 43121 w 43121"/>
              <a:gd name="T1" fmla="*/ 1600 h 21600"/>
              <a:gd name="T2" fmla="*/ 0 w 43121"/>
              <a:gd name="T3" fmla="*/ 924 h 21600"/>
              <a:gd name="T4" fmla="*/ 21580 w 43121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21" h="21600" fill="none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</a:path>
              <a:path w="43121" h="21600" stroke="0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  <a:lnTo>
                  <a:pt x="21580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16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48" name="Arc 16"/>
          <p:cNvSpPr>
            <a:spLocks/>
          </p:cNvSpPr>
          <p:nvPr/>
        </p:nvSpPr>
        <p:spPr bwMode="auto">
          <a:xfrm>
            <a:off x="1012825" y="4159250"/>
            <a:ext cx="3857625" cy="741363"/>
          </a:xfrm>
          <a:custGeom>
            <a:avLst/>
            <a:gdLst>
              <a:gd name="G0" fmla="+- 21382 0 0"/>
              <a:gd name="G1" fmla="+- 0 0 0"/>
              <a:gd name="G2" fmla="+- 21600 0 0"/>
              <a:gd name="T0" fmla="*/ 42859 w 42859"/>
              <a:gd name="T1" fmla="*/ 2301 h 21600"/>
              <a:gd name="T2" fmla="*/ 0 w 42859"/>
              <a:gd name="T3" fmla="*/ 3062 h 21600"/>
              <a:gd name="T4" fmla="*/ 21382 w 4285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59" h="21600" fill="none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</a:path>
              <a:path w="42859" h="21600" stroke="0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  <a:lnTo>
                  <a:pt x="21382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16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2971800" y="4114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endParaRPr lang="ru-RU" sz="200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50" name="Oval 18"/>
          <p:cNvSpPr>
            <a:spLocks noChangeArrowheads="1"/>
          </p:cNvSpPr>
          <p:nvPr/>
        </p:nvSpPr>
        <p:spPr bwMode="auto">
          <a:xfrm rot="375847">
            <a:off x="2863850" y="4133850"/>
            <a:ext cx="131763" cy="131763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4051" name="Group 19"/>
          <p:cNvGrpSpPr>
            <a:grpSpLocks/>
          </p:cNvGrpSpPr>
          <p:nvPr/>
        </p:nvGrpSpPr>
        <p:grpSpPr bwMode="auto">
          <a:xfrm>
            <a:off x="2844800" y="2692400"/>
            <a:ext cx="473075" cy="1498600"/>
            <a:chOff x="1792" y="1696"/>
            <a:chExt cx="298" cy="944"/>
          </a:xfrm>
        </p:grpSpPr>
        <p:sp>
          <p:nvSpPr>
            <p:cNvPr id="44052" name="Freeform 20"/>
            <p:cNvSpPr>
              <a:spLocks/>
            </p:cNvSpPr>
            <p:nvPr/>
          </p:nvSpPr>
          <p:spPr bwMode="auto">
            <a:xfrm>
              <a:off x="1824" y="1888"/>
              <a:ext cx="16" cy="752"/>
            </a:xfrm>
            <a:custGeom>
              <a:avLst/>
              <a:gdLst>
                <a:gd name="T0" fmla="*/ 16 w 16"/>
                <a:gd name="T1" fmla="*/ 752 h 752"/>
                <a:gd name="T2" fmla="*/ 0 w 16"/>
                <a:gd name="T3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752">
                  <a:moveTo>
                    <a:pt x="16" y="75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053" name="Text Box 21"/>
            <p:cNvSpPr txBox="1">
              <a:spLocks noChangeArrowheads="1"/>
            </p:cNvSpPr>
            <p:nvPr/>
          </p:nvSpPr>
          <p:spPr bwMode="auto">
            <a:xfrm>
              <a:off x="1792" y="1696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  <a:r>
                <a:rPr lang="en-US" sz="2000" baseline="-25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4054" name="Oval 22"/>
            <p:cNvSpPr>
              <a:spLocks noChangeArrowheads="1"/>
            </p:cNvSpPr>
            <p:nvPr/>
          </p:nvSpPr>
          <p:spPr bwMode="auto">
            <a:xfrm rot="375847">
              <a:off x="1800" y="1856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457200" y="304800"/>
            <a:ext cx="83058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82. </a:t>
            </a:r>
            <a:r>
              <a:rPr lang="ru-RU" sz="2400" b="0" dirty="0" smtClean="0">
                <a:latin typeface="Arial" pitchFamily="34" charset="0"/>
                <a:cs typeface="Arial" pitchFamily="34" charset="0"/>
              </a:rPr>
              <a:t>Вершины </a:t>
            </a:r>
            <a:r>
              <a:rPr lang="ru-RU" sz="2400" b="0" dirty="0">
                <a:latin typeface="Arial" pitchFamily="34" charset="0"/>
                <a:cs typeface="Arial" pitchFamily="34" charset="0"/>
              </a:rPr>
              <a:t>прямоугольника АВС</a:t>
            </a:r>
            <a:r>
              <a:rPr lang="en-US" sz="2400" b="0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2400" b="0" dirty="0">
                <a:latin typeface="Arial" pitchFamily="34" charset="0"/>
                <a:cs typeface="Arial" pitchFamily="34" charset="0"/>
              </a:rPr>
              <a:t> лежат на сфере радиуса 1</a:t>
            </a:r>
            <a:r>
              <a:rPr lang="en-US" sz="2400" b="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400" b="0" dirty="0">
                <a:latin typeface="Arial" pitchFamily="34" charset="0"/>
                <a:cs typeface="Arial" pitchFamily="34" charset="0"/>
              </a:rPr>
              <a:t>см. Найдите расстояние от центра сферы до плоскости прямоугольника, если его диагональ равна 1</a:t>
            </a:r>
            <a:r>
              <a:rPr lang="en-US" sz="2400" b="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b="0" dirty="0">
                <a:latin typeface="Arial" pitchFamily="34" charset="0"/>
                <a:cs typeface="Arial" pitchFamily="34" charset="0"/>
              </a:rPr>
              <a:t>см.</a:t>
            </a:r>
          </a:p>
        </p:txBody>
      </p:sp>
      <p:grpSp>
        <p:nvGrpSpPr>
          <p:cNvPr id="44095" name="Group 63"/>
          <p:cNvGrpSpPr>
            <a:grpSpLocks/>
          </p:cNvGrpSpPr>
          <p:nvPr/>
        </p:nvGrpSpPr>
        <p:grpSpPr bwMode="auto">
          <a:xfrm>
            <a:off x="1727200" y="2641600"/>
            <a:ext cx="2501900" cy="723900"/>
            <a:chOff x="1088" y="1664"/>
            <a:chExt cx="1576" cy="456"/>
          </a:xfrm>
        </p:grpSpPr>
        <p:sp>
          <p:nvSpPr>
            <p:cNvPr id="44056" name="Freeform 24"/>
            <p:cNvSpPr>
              <a:spLocks/>
            </p:cNvSpPr>
            <p:nvPr/>
          </p:nvSpPr>
          <p:spPr bwMode="auto">
            <a:xfrm>
              <a:off x="1096" y="1784"/>
              <a:ext cx="408" cy="336"/>
            </a:xfrm>
            <a:custGeom>
              <a:avLst/>
              <a:gdLst>
                <a:gd name="T0" fmla="*/ 0 w 408"/>
                <a:gd name="T1" fmla="*/ 0 h 336"/>
                <a:gd name="T2" fmla="*/ 408 w 408"/>
                <a:gd name="T3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8" h="336">
                  <a:moveTo>
                    <a:pt x="0" y="0"/>
                  </a:moveTo>
                  <a:lnTo>
                    <a:pt x="408" y="336"/>
                  </a:lnTo>
                </a:path>
              </a:pathLst>
            </a:custGeom>
            <a:noFill/>
            <a:ln w="19050" cap="flat" cmpd="sng">
              <a:solidFill>
                <a:srgbClr val="0033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057" name="Freeform 25"/>
            <p:cNvSpPr>
              <a:spLocks/>
            </p:cNvSpPr>
            <p:nvPr/>
          </p:nvSpPr>
          <p:spPr bwMode="auto">
            <a:xfrm>
              <a:off x="1088" y="1664"/>
              <a:ext cx="1576" cy="304"/>
            </a:xfrm>
            <a:custGeom>
              <a:avLst/>
              <a:gdLst>
                <a:gd name="T0" fmla="*/ 0 w 1576"/>
                <a:gd name="T1" fmla="*/ 104 h 304"/>
                <a:gd name="T2" fmla="*/ 1040 w 1576"/>
                <a:gd name="T3" fmla="*/ 0 h 304"/>
                <a:gd name="T4" fmla="*/ 1576 w 1576"/>
                <a:gd name="T5" fmla="*/ 30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76" h="304">
                  <a:moveTo>
                    <a:pt x="0" y="104"/>
                  </a:moveTo>
                  <a:lnTo>
                    <a:pt x="1040" y="0"/>
                  </a:lnTo>
                  <a:lnTo>
                    <a:pt x="1576" y="304"/>
                  </a:lnTo>
                </a:path>
              </a:pathLst>
            </a:custGeom>
            <a:noFill/>
            <a:ln w="19050" cap="flat" cmpd="sng">
              <a:solidFill>
                <a:srgbClr val="0033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082" name="Freeform 50"/>
            <p:cNvSpPr>
              <a:spLocks/>
            </p:cNvSpPr>
            <p:nvPr/>
          </p:nvSpPr>
          <p:spPr bwMode="auto">
            <a:xfrm>
              <a:off x="1512" y="1976"/>
              <a:ext cx="1144" cy="136"/>
            </a:xfrm>
            <a:custGeom>
              <a:avLst/>
              <a:gdLst>
                <a:gd name="T0" fmla="*/ 1144 w 1144"/>
                <a:gd name="T1" fmla="*/ 0 h 136"/>
                <a:gd name="T2" fmla="*/ 0 w 1144"/>
                <a:gd name="T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44" h="136">
                  <a:moveTo>
                    <a:pt x="1144" y="0"/>
                  </a:moveTo>
                  <a:lnTo>
                    <a:pt x="0" y="136"/>
                  </a:lnTo>
                </a:path>
              </a:pathLst>
            </a:custGeom>
            <a:solidFill>
              <a:srgbClr val="0066FF">
                <a:alpha val="33000"/>
              </a:srgbClr>
            </a:solidFill>
            <a:ln w="19050" cap="flat" cmpd="sng">
              <a:solidFill>
                <a:srgbClr val="0033CC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4092" name="Group 60"/>
          <p:cNvGrpSpPr>
            <a:grpSpLocks/>
          </p:cNvGrpSpPr>
          <p:nvPr/>
        </p:nvGrpSpPr>
        <p:grpSpPr bwMode="auto">
          <a:xfrm>
            <a:off x="5308600" y="2362200"/>
            <a:ext cx="2971800" cy="2327275"/>
            <a:chOff x="3344" y="1488"/>
            <a:chExt cx="1872" cy="1466"/>
          </a:xfrm>
        </p:grpSpPr>
        <p:sp>
          <p:nvSpPr>
            <p:cNvPr id="44089" name="Freeform 57"/>
            <p:cNvSpPr>
              <a:spLocks/>
            </p:cNvSpPr>
            <p:nvPr/>
          </p:nvSpPr>
          <p:spPr bwMode="auto">
            <a:xfrm>
              <a:off x="3848" y="1608"/>
              <a:ext cx="800" cy="1144"/>
            </a:xfrm>
            <a:custGeom>
              <a:avLst/>
              <a:gdLst>
                <a:gd name="T0" fmla="*/ 0 w 800"/>
                <a:gd name="T1" fmla="*/ 1144 h 1144"/>
                <a:gd name="T2" fmla="*/ 800 w 800"/>
                <a:gd name="T3" fmla="*/ 0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00" h="1144">
                  <a:moveTo>
                    <a:pt x="0" y="1144"/>
                  </a:moveTo>
                  <a:lnTo>
                    <a:pt x="80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070" name="Freeform 38"/>
            <p:cNvSpPr>
              <a:spLocks/>
            </p:cNvSpPr>
            <p:nvPr/>
          </p:nvSpPr>
          <p:spPr bwMode="auto">
            <a:xfrm>
              <a:off x="3559" y="1608"/>
              <a:ext cx="1385" cy="1152"/>
            </a:xfrm>
            <a:custGeom>
              <a:avLst/>
              <a:gdLst>
                <a:gd name="T0" fmla="*/ 289 w 1385"/>
                <a:gd name="T1" fmla="*/ 1152 h 1152"/>
                <a:gd name="T2" fmla="*/ 0 w 1385"/>
                <a:gd name="T3" fmla="*/ 472 h 1152"/>
                <a:gd name="T4" fmla="*/ 1089 w 1385"/>
                <a:gd name="T5" fmla="*/ 0 h 1152"/>
                <a:gd name="T6" fmla="*/ 1385 w 1385"/>
                <a:gd name="T7" fmla="*/ 664 h 1152"/>
                <a:gd name="T8" fmla="*/ 289 w 1385"/>
                <a:gd name="T9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5" h="1152">
                  <a:moveTo>
                    <a:pt x="289" y="1152"/>
                  </a:moveTo>
                  <a:lnTo>
                    <a:pt x="0" y="472"/>
                  </a:lnTo>
                  <a:lnTo>
                    <a:pt x="1089" y="0"/>
                  </a:lnTo>
                  <a:lnTo>
                    <a:pt x="1385" y="664"/>
                  </a:lnTo>
                  <a:lnTo>
                    <a:pt x="289" y="1152"/>
                  </a:lnTo>
                </a:path>
              </a:pathLst>
            </a:custGeom>
            <a:solidFill>
              <a:srgbClr val="66FFFF">
                <a:alpha val="3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087" name="Freeform 55"/>
            <p:cNvSpPr>
              <a:spLocks/>
            </p:cNvSpPr>
            <p:nvPr/>
          </p:nvSpPr>
          <p:spPr bwMode="auto">
            <a:xfrm>
              <a:off x="3560" y="2080"/>
              <a:ext cx="1376" cy="200"/>
            </a:xfrm>
            <a:custGeom>
              <a:avLst/>
              <a:gdLst>
                <a:gd name="T0" fmla="*/ 0 w 1376"/>
                <a:gd name="T1" fmla="*/ 0 h 200"/>
                <a:gd name="T2" fmla="*/ 1376 w 1376"/>
                <a:gd name="T3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76" h="200">
                  <a:moveTo>
                    <a:pt x="0" y="0"/>
                  </a:moveTo>
                  <a:lnTo>
                    <a:pt x="1376" y="2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069" name="Oval 37"/>
            <p:cNvSpPr>
              <a:spLocks noChangeArrowheads="1"/>
            </p:cNvSpPr>
            <p:nvPr/>
          </p:nvSpPr>
          <p:spPr bwMode="auto">
            <a:xfrm>
              <a:off x="3552" y="1488"/>
              <a:ext cx="1392" cy="13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71" name="Oval 39"/>
            <p:cNvSpPr>
              <a:spLocks noChangeArrowheads="1"/>
            </p:cNvSpPr>
            <p:nvPr/>
          </p:nvSpPr>
          <p:spPr bwMode="auto">
            <a:xfrm rot="375847">
              <a:off x="3824" y="2728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72" name="Oval 40"/>
            <p:cNvSpPr>
              <a:spLocks noChangeArrowheads="1"/>
            </p:cNvSpPr>
            <p:nvPr/>
          </p:nvSpPr>
          <p:spPr bwMode="auto">
            <a:xfrm rot="375847">
              <a:off x="4912" y="2246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73" name="Oval 41"/>
            <p:cNvSpPr>
              <a:spLocks noChangeArrowheads="1"/>
            </p:cNvSpPr>
            <p:nvPr/>
          </p:nvSpPr>
          <p:spPr bwMode="auto">
            <a:xfrm rot="375847">
              <a:off x="3544" y="2056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74" name="Text Box 42"/>
            <p:cNvSpPr txBox="1">
              <a:spLocks noChangeArrowheads="1"/>
            </p:cNvSpPr>
            <p:nvPr/>
          </p:nvSpPr>
          <p:spPr bwMode="auto">
            <a:xfrm>
              <a:off x="3344" y="1904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</a:p>
          </p:txBody>
        </p:sp>
        <p:sp>
          <p:nvSpPr>
            <p:cNvPr id="44075" name="Text Box 43"/>
            <p:cNvSpPr txBox="1">
              <a:spLocks noChangeArrowheads="1"/>
            </p:cNvSpPr>
            <p:nvPr/>
          </p:nvSpPr>
          <p:spPr bwMode="auto">
            <a:xfrm>
              <a:off x="3640" y="2704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  <p:sp>
          <p:nvSpPr>
            <p:cNvPr id="44076" name="Text Box 44"/>
            <p:cNvSpPr txBox="1">
              <a:spLocks noChangeArrowheads="1"/>
            </p:cNvSpPr>
            <p:nvPr/>
          </p:nvSpPr>
          <p:spPr bwMode="auto">
            <a:xfrm>
              <a:off x="4936" y="2150"/>
              <a:ext cx="2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</a:t>
              </a:r>
            </a:p>
          </p:txBody>
        </p:sp>
        <p:sp>
          <p:nvSpPr>
            <p:cNvPr id="44077" name="Oval 45"/>
            <p:cNvSpPr>
              <a:spLocks noChangeArrowheads="1"/>
            </p:cNvSpPr>
            <p:nvPr/>
          </p:nvSpPr>
          <p:spPr bwMode="auto">
            <a:xfrm rot="375847">
              <a:off x="4224" y="2160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78" name="Text Box 46"/>
            <p:cNvSpPr txBox="1">
              <a:spLocks noChangeArrowheads="1"/>
            </p:cNvSpPr>
            <p:nvPr/>
          </p:nvSpPr>
          <p:spPr bwMode="auto">
            <a:xfrm>
              <a:off x="4176" y="1968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  <a:endPara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4090" name="Oval 58"/>
            <p:cNvSpPr>
              <a:spLocks noChangeArrowheads="1"/>
            </p:cNvSpPr>
            <p:nvPr/>
          </p:nvSpPr>
          <p:spPr bwMode="auto">
            <a:xfrm rot="375847">
              <a:off x="4632" y="1592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91" name="Text Box 59"/>
            <p:cNvSpPr txBox="1">
              <a:spLocks noChangeArrowheads="1"/>
            </p:cNvSpPr>
            <p:nvPr/>
          </p:nvSpPr>
          <p:spPr bwMode="auto">
            <a:xfrm>
              <a:off x="4656" y="1496"/>
              <a:ext cx="2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44098" name="Group 66"/>
          <p:cNvGrpSpPr>
            <a:grpSpLocks/>
          </p:cNvGrpSpPr>
          <p:nvPr/>
        </p:nvGrpSpPr>
        <p:grpSpPr bwMode="auto">
          <a:xfrm>
            <a:off x="1473200" y="2260600"/>
            <a:ext cx="3086100" cy="1387475"/>
            <a:chOff x="928" y="1424"/>
            <a:chExt cx="1944" cy="874"/>
          </a:xfrm>
        </p:grpSpPr>
        <p:grpSp>
          <p:nvGrpSpPr>
            <p:cNvPr id="44058" name="Group 26"/>
            <p:cNvGrpSpPr>
              <a:grpSpLocks/>
            </p:cNvGrpSpPr>
            <p:nvPr/>
          </p:nvGrpSpPr>
          <p:grpSpPr bwMode="auto">
            <a:xfrm>
              <a:off x="928" y="1536"/>
              <a:ext cx="232" cy="258"/>
              <a:chOff x="1488" y="894"/>
              <a:chExt cx="232" cy="258"/>
            </a:xfrm>
          </p:grpSpPr>
          <p:sp>
            <p:nvSpPr>
              <p:cNvPr id="44059" name="Text Box 27"/>
              <p:cNvSpPr txBox="1">
                <a:spLocks noChangeArrowheads="1"/>
              </p:cNvSpPr>
              <p:nvPr/>
            </p:nvSpPr>
            <p:spPr bwMode="auto">
              <a:xfrm>
                <a:off x="1488" y="894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</a:t>
                </a:r>
              </a:p>
            </p:txBody>
          </p:sp>
          <p:sp>
            <p:nvSpPr>
              <p:cNvPr id="44060" name="Oval 28"/>
              <p:cNvSpPr>
                <a:spLocks noChangeArrowheads="1"/>
              </p:cNvSpPr>
              <p:nvPr/>
            </p:nvSpPr>
            <p:spPr bwMode="auto">
              <a:xfrm rot="375847">
                <a:off x="1632" y="1104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4061" name="Group 29"/>
            <p:cNvGrpSpPr>
              <a:grpSpLocks/>
            </p:cNvGrpSpPr>
            <p:nvPr/>
          </p:nvGrpSpPr>
          <p:grpSpPr bwMode="auto">
            <a:xfrm>
              <a:off x="1456" y="2048"/>
              <a:ext cx="248" cy="250"/>
              <a:chOff x="2720" y="1374"/>
              <a:chExt cx="248" cy="250"/>
            </a:xfrm>
          </p:grpSpPr>
          <p:sp>
            <p:nvSpPr>
              <p:cNvPr id="44062" name="Text Box 30"/>
              <p:cNvSpPr txBox="1">
                <a:spLocks noChangeArrowheads="1"/>
              </p:cNvSpPr>
              <p:nvPr/>
            </p:nvSpPr>
            <p:spPr bwMode="auto">
              <a:xfrm>
                <a:off x="2736" y="1374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В</a:t>
                </a:r>
              </a:p>
            </p:txBody>
          </p:sp>
          <p:sp>
            <p:nvSpPr>
              <p:cNvPr id="44063" name="Oval 31"/>
              <p:cNvSpPr>
                <a:spLocks noChangeArrowheads="1"/>
              </p:cNvSpPr>
              <p:nvPr/>
            </p:nvSpPr>
            <p:spPr bwMode="auto">
              <a:xfrm rot="375847">
                <a:off x="2720" y="1416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4097" name="Group 65"/>
            <p:cNvGrpSpPr>
              <a:grpSpLocks/>
            </p:cNvGrpSpPr>
            <p:nvPr/>
          </p:nvGrpSpPr>
          <p:grpSpPr bwMode="auto">
            <a:xfrm>
              <a:off x="2640" y="1920"/>
              <a:ext cx="232" cy="250"/>
              <a:chOff x="2640" y="1920"/>
              <a:chExt cx="232" cy="250"/>
            </a:xfrm>
          </p:grpSpPr>
          <p:sp>
            <p:nvSpPr>
              <p:cNvPr id="44084" name="Oval 52"/>
              <p:cNvSpPr>
                <a:spLocks noChangeArrowheads="1"/>
              </p:cNvSpPr>
              <p:nvPr/>
            </p:nvSpPr>
            <p:spPr bwMode="auto">
              <a:xfrm rot="375847">
                <a:off x="2648" y="1952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3" name="Text Box 61"/>
              <p:cNvSpPr txBox="1">
                <a:spLocks noChangeArrowheads="1"/>
              </p:cNvSpPr>
              <p:nvPr/>
            </p:nvSpPr>
            <p:spPr bwMode="auto">
              <a:xfrm>
                <a:off x="2640" y="1920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С</a:t>
                </a:r>
              </a:p>
            </p:txBody>
          </p:sp>
        </p:grpSp>
        <p:grpSp>
          <p:nvGrpSpPr>
            <p:cNvPr id="44096" name="Group 64"/>
            <p:cNvGrpSpPr>
              <a:grpSpLocks/>
            </p:cNvGrpSpPr>
            <p:nvPr/>
          </p:nvGrpSpPr>
          <p:grpSpPr bwMode="auto">
            <a:xfrm>
              <a:off x="2064" y="1424"/>
              <a:ext cx="232" cy="256"/>
              <a:chOff x="2064" y="1424"/>
              <a:chExt cx="232" cy="256"/>
            </a:xfrm>
          </p:grpSpPr>
          <p:sp>
            <p:nvSpPr>
              <p:cNvPr id="44085" name="Text Box 53"/>
              <p:cNvSpPr txBox="1">
                <a:spLocks noChangeArrowheads="1"/>
              </p:cNvSpPr>
              <p:nvPr/>
            </p:nvSpPr>
            <p:spPr bwMode="auto">
              <a:xfrm>
                <a:off x="2064" y="1424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  <a:endParaRPr lang="ru-RU" sz="2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44094" name="Oval 62"/>
              <p:cNvSpPr>
                <a:spLocks noChangeArrowheads="1"/>
              </p:cNvSpPr>
              <p:nvPr/>
            </p:nvSpPr>
            <p:spPr bwMode="auto">
              <a:xfrm rot="375847">
                <a:off x="2112" y="1632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4100" name="Freeform 68"/>
          <p:cNvSpPr>
            <a:spLocks/>
          </p:cNvSpPr>
          <p:nvPr/>
        </p:nvSpPr>
        <p:spPr bwMode="auto">
          <a:xfrm>
            <a:off x="2971800" y="3149600"/>
            <a:ext cx="1257300" cy="965200"/>
          </a:xfrm>
          <a:custGeom>
            <a:avLst/>
            <a:gdLst>
              <a:gd name="T0" fmla="*/ 0 w 792"/>
              <a:gd name="T1" fmla="*/ 608 h 608"/>
              <a:gd name="T2" fmla="*/ 792 w 792"/>
              <a:gd name="T3" fmla="*/ 0 h 6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92" h="608">
                <a:moveTo>
                  <a:pt x="0" y="608"/>
                </a:moveTo>
                <a:lnTo>
                  <a:pt x="792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101" name="Freeform 69"/>
          <p:cNvSpPr>
            <a:spLocks/>
          </p:cNvSpPr>
          <p:nvPr/>
        </p:nvSpPr>
        <p:spPr bwMode="auto">
          <a:xfrm>
            <a:off x="2895600" y="2971800"/>
            <a:ext cx="152400" cy="228600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144 h 144"/>
              <a:gd name="T4" fmla="*/ 0 w 96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44">
                <a:moveTo>
                  <a:pt x="96" y="0"/>
                </a:moveTo>
                <a:lnTo>
                  <a:pt x="96" y="144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104" name="Freeform 72"/>
          <p:cNvSpPr>
            <a:spLocks/>
          </p:cNvSpPr>
          <p:nvPr/>
        </p:nvSpPr>
        <p:spPr bwMode="auto">
          <a:xfrm>
            <a:off x="1739900" y="2819400"/>
            <a:ext cx="2476500" cy="330200"/>
          </a:xfrm>
          <a:custGeom>
            <a:avLst/>
            <a:gdLst>
              <a:gd name="T0" fmla="*/ 1560 w 1560"/>
              <a:gd name="T1" fmla="*/ 208 h 208"/>
              <a:gd name="T2" fmla="*/ 0 w 1560"/>
              <a:gd name="T3" fmla="*/ 0 h 2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60" h="208">
                <a:moveTo>
                  <a:pt x="1560" y="208"/>
                </a:moveTo>
                <a:lnTo>
                  <a:pt x="0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53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43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99" grpId="0" animBg="1"/>
      <p:bldP spid="44035" grpId="0" animBg="1"/>
      <p:bldP spid="44036" grpId="0" animBg="1"/>
      <p:bldP spid="44100" grpId="0" animBg="1"/>
      <p:bldP spid="44101" grpId="0" animBg="1"/>
      <p:bldP spid="441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53"/>
          <p:cNvSpPr>
            <a:spLocks/>
          </p:cNvSpPr>
          <p:nvPr/>
        </p:nvSpPr>
        <p:spPr bwMode="auto">
          <a:xfrm>
            <a:off x="304800" y="2171700"/>
            <a:ext cx="5727700" cy="1428750"/>
          </a:xfrm>
          <a:custGeom>
            <a:avLst/>
            <a:gdLst>
              <a:gd name="T0" fmla="*/ 2147483647 w 3608"/>
              <a:gd name="T1" fmla="*/ 483870067 h 900"/>
              <a:gd name="T2" fmla="*/ 2147483647 w 3608"/>
              <a:gd name="T3" fmla="*/ 0 h 900"/>
              <a:gd name="T4" fmla="*/ 2147483647 w 3608"/>
              <a:gd name="T5" fmla="*/ 2147483647 h 900"/>
              <a:gd name="T6" fmla="*/ 0 w 3608"/>
              <a:gd name="T7" fmla="*/ 1209675069 h 900"/>
              <a:gd name="T8" fmla="*/ 0 60000 65536"/>
              <a:gd name="T9" fmla="*/ 0 60000 65536"/>
              <a:gd name="T10" fmla="*/ 0 60000 65536"/>
              <a:gd name="T11" fmla="*/ 0 60000 65536"/>
              <a:gd name="T12" fmla="*/ 0 w 3608"/>
              <a:gd name="T13" fmla="*/ 0 h 900"/>
              <a:gd name="T14" fmla="*/ 3608 w 3608"/>
              <a:gd name="T15" fmla="*/ 900 h 9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08" h="900">
                <a:moveTo>
                  <a:pt x="2096" y="192"/>
                </a:moveTo>
                <a:lnTo>
                  <a:pt x="3608" y="0"/>
                </a:lnTo>
                <a:lnTo>
                  <a:pt x="1960" y="900"/>
                </a:lnTo>
                <a:lnTo>
                  <a:pt x="0" y="480"/>
                </a:lnTo>
              </a:path>
            </a:pathLst>
          </a:custGeom>
          <a:solidFill>
            <a:srgbClr val="0066FF">
              <a:alpha val="3294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7" name="Oval 11"/>
          <p:cNvSpPr>
            <a:spLocks noChangeArrowheads="1"/>
          </p:cNvSpPr>
          <p:nvPr/>
        </p:nvSpPr>
        <p:spPr bwMode="auto">
          <a:xfrm>
            <a:off x="990600" y="2362200"/>
            <a:ext cx="3886200" cy="3810000"/>
          </a:xfrm>
          <a:prstGeom prst="ellipse">
            <a:avLst/>
          </a:pr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48" name="Arc 12"/>
          <p:cNvSpPr>
            <a:spLocks/>
          </p:cNvSpPr>
          <p:nvPr/>
        </p:nvSpPr>
        <p:spPr bwMode="auto">
          <a:xfrm flipV="1">
            <a:off x="993775" y="3535363"/>
            <a:ext cx="3879850" cy="741362"/>
          </a:xfrm>
          <a:custGeom>
            <a:avLst/>
            <a:gdLst>
              <a:gd name="T0" fmla="*/ 2147483647 w 43121"/>
              <a:gd name="T1" fmla="*/ 64692203 h 21600"/>
              <a:gd name="T2" fmla="*/ 0 w 43121"/>
              <a:gd name="T3" fmla="*/ 37359775 h 21600"/>
              <a:gd name="T4" fmla="*/ 2147483647 w 43121"/>
              <a:gd name="T5" fmla="*/ 0 h 21600"/>
              <a:gd name="T6" fmla="*/ 0 60000 65536"/>
              <a:gd name="T7" fmla="*/ 0 60000 65536"/>
              <a:gd name="T8" fmla="*/ 0 60000 65536"/>
              <a:gd name="T9" fmla="*/ 0 w 43121"/>
              <a:gd name="T10" fmla="*/ 0 h 21600"/>
              <a:gd name="T11" fmla="*/ 43121 w 431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21" h="21600" fill="none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</a:path>
              <a:path w="43121" h="21600" stroke="0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  <a:lnTo>
                  <a:pt x="21580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49" name="Arc 13"/>
          <p:cNvSpPr>
            <a:spLocks/>
          </p:cNvSpPr>
          <p:nvPr/>
        </p:nvSpPr>
        <p:spPr bwMode="auto">
          <a:xfrm>
            <a:off x="1012825" y="4159250"/>
            <a:ext cx="3857625" cy="741363"/>
          </a:xfrm>
          <a:custGeom>
            <a:avLst/>
            <a:gdLst>
              <a:gd name="T0" fmla="*/ 2147483647 w 42859"/>
              <a:gd name="T1" fmla="*/ 93035634 h 21600"/>
              <a:gd name="T2" fmla="*/ 0 w 42859"/>
              <a:gd name="T3" fmla="*/ 123804453 h 21600"/>
              <a:gd name="T4" fmla="*/ 2147483647 w 42859"/>
              <a:gd name="T5" fmla="*/ 0 h 21600"/>
              <a:gd name="T6" fmla="*/ 0 60000 65536"/>
              <a:gd name="T7" fmla="*/ 0 60000 65536"/>
              <a:gd name="T8" fmla="*/ 0 60000 65536"/>
              <a:gd name="T9" fmla="*/ 0 w 42859"/>
              <a:gd name="T10" fmla="*/ 0 h 21600"/>
              <a:gd name="T11" fmla="*/ 42859 w 4285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859" h="21600" fill="none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</a:path>
              <a:path w="42859" h="21600" stroke="0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  <a:lnTo>
                  <a:pt x="21382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Freeform 28"/>
          <p:cNvSpPr>
            <a:spLocks/>
          </p:cNvSpPr>
          <p:nvPr/>
        </p:nvSpPr>
        <p:spPr bwMode="auto">
          <a:xfrm>
            <a:off x="2895600" y="2997200"/>
            <a:ext cx="25400" cy="1193800"/>
          </a:xfrm>
          <a:custGeom>
            <a:avLst/>
            <a:gdLst>
              <a:gd name="T0" fmla="*/ 40322493 w 16"/>
              <a:gd name="T1" fmla="*/ 1895157678 h 752"/>
              <a:gd name="T2" fmla="*/ 0 w 16"/>
              <a:gd name="T3" fmla="*/ 0 h 752"/>
              <a:gd name="T4" fmla="*/ 0 60000 65536"/>
              <a:gd name="T5" fmla="*/ 0 60000 65536"/>
              <a:gd name="T6" fmla="*/ 0 w 16"/>
              <a:gd name="T7" fmla="*/ 0 h 752"/>
              <a:gd name="T8" fmla="*/ 16 w 16"/>
              <a:gd name="T9" fmla="*/ 752 h 7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752">
                <a:moveTo>
                  <a:pt x="16" y="75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2971800" y="4114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endParaRPr lang="ru-RU" sz="200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52" name="Oval 31"/>
          <p:cNvSpPr>
            <a:spLocks noChangeArrowheads="1"/>
          </p:cNvSpPr>
          <p:nvPr/>
        </p:nvSpPr>
        <p:spPr bwMode="auto">
          <a:xfrm rot="375847">
            <a:off x="2863850" y="4133850"/>
            <a:ext cx="131763" cy="131763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4" name="Arc 48"/>
          <p:cNvSpPr>
            <a:spLocks/>
          </p:cNvSpPr>
          <p:nvPr/>
        </p:nvSpPr>
        <p:spPr bwMode="auto">
          <a:xfrm>
            <a:off x="1524000" y="2941638"/>
            <a:ext cx="2819400" cy="438150"/>
          </a:xfrm>
          <a:custGeom>
            <a:avLst/>
            <a:gdLst>
              <a:gd name="T0" fmla="*/ 2147483647 w 43200"/>
              <a:gd name="T1" fmla="*/ 0 h 24894"/>
              <a:gd name="T2" fmla="*/ 17514545 w 43200"/>
              <a:gd name="T3" fmla="*/ 8941857 h 24894"/>
              <a:gd name="T4" fmla="*/ 2147483647 w 43200"/>
              <a:gd name="T5" fmla="*/ 17959925 h 24894"/>
              <a:gd name="T6" fmla="*/ 0 60000 65536"/>
              <a:gd name="T7" fmla="*/ 0 60000 65536"/>
              <a:gd name="T8" fmla="*/ 0 60000 65536"/>
              <a:gd name="T9" fmla="*/ 0 w 43200"/>
              <a:gd name="T10" fmla="*/ 0 h 24894"/>
              <a:gd name="T11" fmla="*/ 43200 w 43200"/>
              <a:gd name="T12" fmla="*/ 24894 h 248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65" name="Arc 49"/>
          <p:cNvSpPr>
            <a:spLocks/>
          </p:cNvSpPr>
          <p:nvPr/>
        </p:nvSpPr>
        <p:spPr bwMode="auto">
          <a:xfrm flipV="1">
            <a:off x="1524000" y="2628900"/>
            <a:ext cx="2819400" cy="438150"/>
          </a:xfrm>
          <a:custGeom>
            <a:avLst/>
            <a:gdLst>
              <a:gd name="T0" fmla="*/ 2147483647 w 43200"/>
              <a:gd name="T1" fmla="*/ 0 h 24894"/>
              <a:gd name="T2" fmla="*/ 17514545 w 43200"/>
              <a:gd name="T3" fmla="*/ 8941857 h 24894"/>
              <a:gd name="T4" fmla="*/ 2147483647 w 43200"/>
              <a:gd name="T5" fmla="*/ 17959925 h 24894"/>
              <a:gd name="T6" fmla="*/ 0 60000 65536"/>
              <a:gd name="T7" fmla="*/ 0 60000 65536"/>
              <a:gd name="T8" fmla="*/ 0 60000 65536"/>
              <a:gd name="T9" fmla="*/ 0 w 43200"/>
              <a:gd name="T10" fmla="*/ 0 h 24894"/>
              <a:gd name="T11" fmla="*/ 43200 w 43200"/>
              <a:gd name="T12" fmla="*/ 24894 h 248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66" name="Freeform 55"/>
          <p:cNvSpPr>
            <a:spLocks/>
          </p:cNvSpPr>
          <p:nvPr/>
        </p:nvSpPr>
        <p:spPr bwMode="auto">
          <a:xfrm>
            <a:off x="304800" y="2743200"/>
            <a:ext cx="1447800" cy="190500"/>
          </a:xfrm>
          <a:custGeom>
            <a:avLst/>
            <a:gdLst>
              <a:gd name="T0" fmla="*/ 2147483647 w 912"/>
              <a:gd name="T1" fmla="*/ 0 h 120"/>
              <a:gd name="T2" fmla="*/ 0 w 912"/>
              <a:gd name="T3" fmla="*/ 302418772 h 120"/>
              <a:gd name="T4" fmla="*/ 0 60000 65536"/>
              <a:gd name="T5" fmla="*/ 0 60000 65536"/>
              <a:gd name="T6" fmla="*/ 0 w 912"/>
              <a:gd name="T7" fmla="*/ 0 h 120"/>
              <a:gd name="T8" fmla="*/ 912 w 912"/>
              <a:gd name="T9" fmla="*/ 120 h 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120">
                <a:moveTo>
                  <a:pt x="912" y="0"/>
                </a:moveTo>
                <a:lnTo>
                  <a:pt x="0" y="1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2844800" y="2692400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US" sz="20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68" name="Oval 57"/>
          <p:cNvSpPr>
            <a:spLocks noChangeArrowheads="1"/>
          </p:cNvSpPr>
          <p:nvPr/>
        </p:nvSpPr>
        <p:spPr bwMode="auto">
          <a:xfrm rot="375847">
            <a:off x="2857500" y="2946400"/>
            <a:ext cx="77788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53" name="Text Box 65"/>
          <p:cNvSpPr txBox="1">
            <a:spLocks noChangeArrowheads="1"/>
          </p:cNvSpPr>
          <p:nvPr/>
        </p:nvSpPr>
        <p:spPr bwMode="auto">
          <a:xfrm>
            <a:off x="3352800" y="362902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70" name="Freeform 54"/>
          <p:cNvSpPr>
            <a:spLocks/>
          </p:cNvSpPr>
          <p:nvPr/>
        </p:nvSpPr>
        <p:spPr bwMode="auto">
          <a:xfrm>
            <a:off x="1714500" y="2476500"/>
            <a:ext cx="1905000" cy="266700"/>
          </a:xfrm>
          <a:custGeom>
            <a:avLst/>
            <a:gdLst>
              <a:gd name="T0" fmla="*/ 0 w 1200"/>
              <a:gd name="T1" fmla="*/ 423386295 h 168"/>
              <a:gd name="T2" fmla="*/ 2147483647 w 1200"/>
              <a:gd name="T3" fmla="*/ 0 h 168"/>
              <a:gd name="T4" fmla="*/ 0 60000 65536"/>
              <a:gd name="T5" fmla="*/ 0 60000 65536"/>
              <a:gd name="T6" fmla="*/ 0 w 1200"/>
              <a:gd name="T7" fmla="*/ 0 h 168"/>
              <a:gd name="T8" fmla="*/ 1200 w 1200"/>
              <a:gd name="T9" fmla="*/ 168 h 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00" h="168">
                <a:moveTo>
                  <a:pt x="0" y="168"/>
                </a:moveTo>
                <a:lnTo>
                  <a:pt x="1200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1771" name="Group 77"/>
          <p:cNvGrpSpPr>
            <a:grpSpLocks/>
          </p:cNvGrpSpPr>
          <p:nvPr/>
        </p:nvGrpSpPr>
        <p:grpSpPr bwMode="auto">
          <a:xfrm>
            <a:off x="2286001" y="2257425"/>
            <a:ext cx="306388" cy="409575"/>
            <a:chOff x="1488" y="894"/>
            <a:chExt cx="193" cy="258"/>
          </a:xfrm>
        </p:grpSpPr>
        <p:sp>
          <p:nvSpPr>
            <p:cNvPr id="12304" name="Text Box 16"/>
            <p:cNvSpPr txBox="1">
              <a:spLocks noChangeArrowheads="1"/>
            </p:cNvSpPr>
            <p:nvPr/>
          </p:nvSpPr>
          <p:spPr bwMode="auto">
            <a:xfrm>
              <a:off x="1488" y="894"/>
              <a:ext cx="1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</a:t>
              </a:r>
              <a:endParaRPr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784" name="Oval 50"/>
            <p:cNvSpPr>
              <a:spLocks noChangeArrowheads="1"/>
            </p:cNvSpPr>
            <p:nvPr/>
          </p:nvSpPr>
          <p:spPr bwMode="auto">
            <a:xfrm rot="375847">
              <a:off x="1632" y="1104"/>
              <a:ext cx="49" cy="48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351" name="Text Box 63"/>
          <p:cNvSpPr txBox="1">
            <a:spLocks noChangeArrowheads="1"/>
          </p:cNvSpPr>
          <p:nvPr/>
        </p:nvSpPr>
        <p:spPr bwMode="auto">
          <a:xfrm>
            <a:off x="152400" y="25622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52" name="Text Box 64"/>
          <p:cNvSpPr txBox="1">
            <a:spLocks noChangeArrowheads="1"/>
          </p:cNvSpPr>
          <p:nvPr/>
        </p:nvSpPr>
        <p:spPr bwMode="auto">
          <a:xfrm>
            <a:off x="5943600" y="1952625"/>
            <a:ext cx="3209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74" name="Freeform 72"/>
          <p:cNvSpPr>
            <a:spLocks/>
          </p:cNvSpPr>
          <p:nvPr/>
        </p:nvSpPr>
        <p:spPr bwMode="auto">
          <a:xfrm>
            <a:off x="1509032" y="2384538"/>
            <a:ext cx="2838450" cy="1023938"/>
          </a:xfrm>
          <a:custGeom>
            <a:avLst/>
            <a:gdLst>
              <a:gd name="T0" fmla="*/ 90725625 w 1788"/>
              <a:gd name="T1" fmla="*/ 871974555 h 645"/>
              <a:gd name="T2" fmla="*/ 569555355 w 1788"/>
              <a:gd name="T3" fmla="*/ 498991191 h 645"/>
              <a:gd name="T4" fmla="*/ 1381045645 w 1788"/>
              <a:gd name="T5" fmla="*/ 126007876 h 645"/>
              <a:gd name="T6" fmla="*/ 2147483647 w 1788"/>
              <a:gd name="T7" fmla="*/ 10080629 h 645"/>
              <a:gd name="T8" fmla="*/ 2147483647 w 1788"/>
              <a:gd name="T9" fmla="*/ 186491633 h 645"/>
              <a:gd name="T10" fmla="*/ 2147483647 w 1788"/>
              <a:gd name="T11" fmla="*/ 453628373 h 645"/>
              <a:gd name="T12" fmla="*/ 2147483647 w 1788"/>
              <a:gd name="T13" fmla="*/ 892135807 h 645"/>
              <a:gd name="T14" fmla="*/ 2147483647 w 1788"/>
              <a:gd name="T15" fmla="*/ 1149191773 h 645"/>
              <a:gd name="T16" fmla="*/ 2147483647 w 1788"/>
              <a:gd name="T17" fmla="*/ 1386086487 h 645"/>
              <a:gd name="T18" fmla="*/ 2147483647 w 1788"/>
              <a:gd name="T19" fmla="*/ 1542336191 h 645"/>
              <a:gd name="T20" fmla="*/ 2147483647 w 1788"/>
              <a:gd name="T21" fmla="*/ 1622981200 h 645"/>
              <a:gd name="T22" fmla="*/ 1396166578 w 1788"/>
              <a:gd name="T23" fmla="*/ 1562497443 h 645"/>
              <a:gd name="T24" fmla="*/ 549394111 w 1788"/>
              <a:gd name="T25" fmla="*/ 1381046174 h 645"/>
              <a:gd name="T26" fmla="*/ 90725625 w 1788"/>
              <a:gd name="T27" fmla="*/ 1179433651 h 645"/>
              <a:gd name="T28" fmla="*/ 10080625 w 1788"/>
              <a:gd name="T29" fmla="*/ 1038304886 h 645"/>
              <a:gd name="T30" fmla="*/ 90725625 w 1788"/>
              <a:gd name="T31" fmla="*/ 871974555 h 6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788"/>
              <a:gd name="T49" fmla="*/ 0 h 645"/>
              <a:gd name="T50" fmla="*/ 1788 w 1788"/>
              <a:gd name="T51" fmla="*/ 645 h 64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788" h="645">
                <a:moveTo>
                  <a:pt x="36" y="346"/>
                </a:moveTo>
                <a:cubicBezTo>
                  <a:pt x="73" y="311"/>
                  <a:pt x="141" y="247"/>
                  <a:pt x="226" y="198"/>
                </a:cubicBezTo>
                <a:cubicBezTo>
                  <a:pt x="311" y="149"/>
                  <a:pt x="425" y="82"/>
                  <a:pt x="548" y="50"/>
                </a:cubicBezTo>
                <a:cubicBezTo>
                  <a:pt x="671" y="18"/>
                  <a:pt x="837" y="0"/>
                  <a:pt x="962" y="4"/>
                </a:cubicBezTo>
                <a:cubicBezTo>
                  <a:pt x="1087" y="8"/>
                  <a:pt x="1201" y="45"/>
                  <a:pt x="1296" y="74"/>
                </a:cubicBezTo>
                <a:cubicBezTo>
                  <a:pt x="1391" y="103"/>
                  <a:pt x="1455" y="133"/>
                  <a:pt x="1530" y="180"/>
                </a:cubicBezTo>
                <a:cubicBezTo>
                  <a:pt x="1605" y="227"/>
                  <a:pt x="1709" y="308"/>
                  <a:pt x="1748" y="354"/>
                </a:cubicBezTo>
                <a:cubicBezTo>
                  <a:pt x="1787" y="400"/>
                  <a:pt x="1788" y="423"/>
                  <a:pt x="1762" y="456"/>
                </a:cubicBezTo>
                <a:cubicBezTo>
                  <a:pt x="1736" y="489"/>
                  <a:pt x="1677" y="524"/>
                  <a:pt x="1592" y="550"/>
                </a:cubicBezTo>
                <a:cubicBezTo>
                  <a:pt x="1507" y="576"/>
                  <a:pt x="1367" y="596"/>
                  <a:pt x="1250" y="612"/>
                </a:cubicBezTo>
                <a:cubicBezTo>
                  <a:pt x="1133" y="628"/>
                  <a:pt x="1006" y="643"/>
                  <a:pt x="890" y="644"/>
                </a:cubicBezTo>
                <a:cubicBezTo>
                  <a:pt x="774" y="645"/>
                  <a:pt x="666" y="636"/>
                  <a:pt x="554" y="620"/>
                </a:cubicBezTo>
                <a:cubicBezTo>
                  <a:pt x="442" y="604"/>
                  <a:pt x="304" y="573"/>
                  <a:pt x="218" y="548"/>
                </a:cubicBezTo>
                <a:cubicBezTo>
                  <a:pt x="132" y="523"/>
                  <a:pt x="72" y="491"/>
                  <a:pt x="36" y="468"/>
                </a:cubicBezTo>
                <a:cubicBezTo>
                  <a:pt x="0" y="445"/>
                  <a:pt x="4" y="432"/>
                  <a:pt x="4" y="412"/>
                </a:cubicBezTo>
                <a:cubicBezTo>
                  <a:pt x="4" y="392"/>
                  <a:pt x="29" y="360"/>
                  <a:pt x="36" y="346"/>
                </a:cubicBezTo>
                <a:close/>
              </a:path>
            </a:pathLst>
          </a:custGeom>
          <a:solidFill>
            <a:srgbClr val="FFFF00">
              <a:alpha val="6313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1775" name="Group 80"/>
          <p:cNvGrpSpPr>
            <a:grpSpLocks/>
          </p:cNvGrpSpPr>
          <p:nvPr/>
        </p:nvGrpSpPr>
        <p:grpSpPr bwMode="auto">
          <a:xfrm>
            <a:off x="1752600" y="3019425"/>
            <a:ext cx="2919413" cy="657225"/>
            <a:chOff x="1152" y="1374"/>
            <a:chExt cx="1839" cy="414"/>
          </a:xfrm>
        </p:grpSpPr>
        <p:grpSp>
          <p:nvGrpSpPr>
            <p:cNvPr id="31777" name="Group 78"/>
            <p:cNvGrpSpPr>
              <a:grpSpLocks/>
            </p:cNvGrpSpPr>
            <p:nvPr/>
          </p:nvGrpSpPr>
          <p:grpSpPr bwMode="auto">
            <a:xfrm>
              <a:off x="2720" y="1374"/>
              <a:ext cx="271" cy="252"/>
              <a:chOff x="2720" y="1374"/>
              <a:chExt cx="271" cy="252"/>
            </a:xfrm>
          </p:grpSpPr>
          <p:sp>
            <p:nvSpPr>
              <p:cNvPr id="12307" name="Text Box 19"/>
              <p:cNvSpPr txBox="1">
                <a:spLocks noChangeArrowheads="1"/>
              </p:cNvSpPr>
              <p:nvPr/>
            </p:nvSpPr>
            <p:spPr bwMode="auto">
              <a:xfrm>
                <a:off x="2736" y="1374"/>
                <a:ext cx="25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0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M</a:t>
                </a:r>
                <a:endParaRPr lang="ru-RU" sz="20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1782" name="Oval 18"/>
              <p:cNvSpPr>
                <a:spLocks noChangeArrowheads="1"/>
              </p:cNvSpPr>
              <p:nvPr/>
            </p:nvSpPr>
            <p:spPr bwMode="auto">
              <a:xfrm rot="375847">
                <a:off x="2720" y="1416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778" name="Group 79"/>
            <p:cNvGrpSpPr>
              <a:grpSpLocks/>
            </p:cNvGrpSpPr>
            <p:nvPr/>
          </p:nvGrpSpPr>
          <p:grpSpPr bwMode="auto">
            <a:xfrm>
              <a:off x="1152" y="1520"/>
              <a:ext cx="204" cy="268"/>
              <a:chOff x="1152" y="1520"/>
              <a:chExt cx="204" cy="268"/>
            </a:xfrm>
          </p:grpSpPr>
          <p:sp>
            <p:nvSpPr>
              <p:cNvPr id="31779" name="Oval 15"/>
              <p:cNvSpPr>
                <a:spLocks noChangeArrowheads="1"/>
              </p:cNvSpPr>
              <p:nvPr/>
            </p:nvSpPr>
            <p:spPr bwMode="auto">
              <a:xfrm rot="375847">
                <a:off x="1288" y="1520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62" name="Text Box 74"/>
              <p:cNvSpPr txBox="1">
                <a:spLocks noChangeArrowheads="1"/>
              </p:cNvSpPr>
              <p:nvPr/>
            </p:nvSpPr>
            <p:spPr bwMode="auto">
              <a:xfrm>
                <a:off x="1152" y="1536"/>
                <a:ext cx="20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0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К</a:t>
                </a:r>
                <a:endParaRPr lang="ru-RU" sz="20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2369" name="Text Box 81"/>
          <p:cNvSpPr txBox="1">
            <a:spLocks noChangeArrowheads="1"/>
          </p:cNvSpPr>
          <p:nvPr/>
        </p:nvSpPr>
        <p:spPr bwMode="auto">
          <a:xfrm>
            <a:off x="336550" y="388712"/>
            <a:ext cx="84709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83.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Стороны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треугольника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касаются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сферы радиуса 5 см. Найдите расстояние от центра сферы до плоскости треугольника, если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его стороны равны 10см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10см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12см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81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40" descr="C:\Documents and Settings\Admin\Мои документы\Kyocera_20190130_002\Копия Scan_00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18" r="47027" b="4901"/>
          <a:stretch/>
        </p:blipFill>
        <p:spPr bwMode="auto">
          <a:xfrm>
            <a:off x="5239752" y="3791414"/>
            <a:ext cx="3567698" cy="302534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Прямоугольник 35"/>
          <p:cNvSpPr/>
          <p:nvPr/>
        </p:nvSpPr>
        <p:spPr>
          <a:xfrm>
            <a:off x="7236296" y="4321706"/>
            <a:ext cx="441436" cy="3767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7183686" y="4267200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O</a:t>
            </a:r>
            <a:r>
              <a:rPr lang="en-US" sz="1600" b="1" i="1" dirty="0" smtClean="0">
                <a:solidFill>
                  <a:schemeClr val="tx2"/>
                </a:solidFill>
              </a:rPr>
              <a:t>1</a:t>
            </a:r>
            <a:endParaRPr lang="ru-RU" sz="1600" b="1" i="1" dirty="0">
              <a:solidFill>
                <a:schemeClr val="tx2"/>
              </a:solidFill>
            </a:endParaRPr>
          </a:p>
        </p:txBody>
      </p:sp>
      <p:sp>
        <p:nvSpPr>
          <p:cNvPr id="31746" name="Freeform 53"/>
          <p:cNvSpPr>
            <a:spLocks/>
          </p:cNvSpPr>
          <p:nvPr/>
        </p:nvSpPr>
        <p:spPr bwMode="auto">
          <a:xfrm>
            <a:off x="304800" y="2171700"/>
            <a:ext cx="5727700" cy="1428750"/>
          </a:xfrm>
          <a:custGeom>
            <a:avLst/>
            <a:gdLst>
              <a:gd name="T0" fmla="*/ 2147483647 w 3608"/>
              <a:gd name="T1" fmla="*/ 483870067 h 900"/>
              <a:gd name="T2" fmla="*/ 2147483647 w 3608"/>
              <a:gd name="T3" fmla="*/ 0 h 900"/>
              <a:gd name="T4" fmla="*/ 2147483647 w 3608"/>
              <a:gd name="T5" fmla="*/ 2147483647 h 900"/>
              <a:gd name="T6" fmla="*/ 0 w 3608"/>
              <a:gd name="T7" fmla="*/ 1209675069 h 900"/>
              <a:gd name="T8" fmla="*/ 0 60000 65536"/>
              <a:gd name="T9" fmla="*/ 0 60000 65536"/>
              <a:gd name="T10" fmla="*/ 0 60000 65536"/>
              <a:gd name="T11" fmla="*/ 0 60000 65536"/>
              <a:gd name="T12" fmla="*/ 0 w 3608"/>
              <a:gd name="T13" fmla="*/ 0 h 900"/>
              <a:gd name="T14" fmla="*/ 3608 w 3608"/>
              <a:gd name="T15" fmla="*/ 900 h 9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08" h="900">
                <a:moveTo>
                  <a:pt x="2096" y="192"/>
                </a:moveTo>
                <a:lnTo>
                  <a:pt x="3608" y="0"/>
                </a:lnTo>
                <a:lnTo>
                  <a:pt x="1960" y="900"/>
                </a:lnTo>
                <a:lnTo>
                  <a:pt x="0" y="480"/>
                </a:lnTo>
              </a:path>
            </a:pathLst>
          </a:custGeom>
          <a:solidFill>
            <a:srgbClr val="0066FF">
              <a:alpha val="3294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7" name="Oval 11"/>
          <p:cNvSpPr>
            <a:spLocks noChangeArrowheads="1"/>
          </p:cNvSpPr>
          <p:nvPr/>
        </p:nvSpPr>
        <p:spPr bwMode="auto">
          <a:xfrm>
            <a:off x="990600" y="2362200"/>
            <a:ext cx="3886200" cy="3810000"/>
          </a:xfrm>
          <a:prstGeom prst="ellipse">
            <a:avLst/>
          </a:pr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48" name="Arc 12"/>
          <p:cNvSpPr>
            <a:spLocks/>
          </p:cNvSpPr>
          <p:nvPr/>
        </p:nvSpPr>
        <p:spPr bwMode="auto">
          <a:xfrm flipV="1">
            <a:off x="993775" y="3535363"/>
            <a:ext cx="3879850" cy="741362"/>
          </a:xfrm>
          <a:custGeom>
            <a:avLst/>
            <a:gdLst>
              <a:gd name="T0" fmla="*/ 2147483647 w 43121"/>
              <a:gd name="T1" fmla="*/ 64692203 h 21600"/>
              <a:gd name="T2" fmla="*/ 0 w 43121"/>
              <a:gd name="T3" fmla="*/ 37359775 h 21600"/>
              <a:gd name="T4" fmla="*/ 2147483647 w 43121"/>
              <a:gd name="T5" fmla="*/ 0 h 21600"/>
              <a:gd name="T6" fmla="*/ 0 60000 65536"/>
              <a:gd name="T7" fmla="*/ 0 60000 65536"/>
              <a:gd name="T8" fmla="*/ 0 60000 65536"/>
              <a:gd name="T9" fmla="*/ 0 w 43121"/>
              <a:gd name="T10" fmla="*/ 0 h 21600"/>
              <a:gd name="T11" fmla="*/ 43121 w 431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21" h="21600" fill="none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</a:path>
              <a:path w="43121" h="21600" stroke="0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  <a:lnTo>
                  <a:pt x="21580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49" name="Arc 13"/>
          <p:cNvSpPr>
            <a:spLocks/>
          </p:cNvSpPr>
          <p:nvPr/>
        </p:nvSpPr>
        <p:spPr bwMode="auto">
          <a:xfrm>
            <a:off x="1012825" y="4159250"/>
            <a:ext cx="3857625" cy="741363"/>
          </a:xfrm>
          <a:custGeom>
            <a:avLst/>
            <a:gdLst>
              <a:gd name="T0" fmla="*/ 2147483647 w 42859"/>
              <a:gd name="T1" fmla="*/ 93035634 h 21600"/>
              <a:gd name="T2" fmla="*/ 0 w 42859"/>
              <a:gd name="T3" fmla="*/ 123804453 h 21600"/>
              <a:gd name="T4" fmla="*/ 2147483647 w 42859"/>
              <a:gd name="T5" fmla="*/ 0 h 21600"/>
              <a:gd name="T6" fmla="*/ 0 60000 65536"/>
              <a:gd name="T7" fmla="*/ 0 60000 65536"/>
              <a:gd name="T8" fmla="*/ 0 60000 65536"/>
              <a:gd name="T9" fmla="*/ 0 w 42859"/>
              <a:gd name="T10" fmla="*/ 0 h 21600"/>
              <a:gd name="T11" fmla="*/ 42859 w 4285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859" h="21600" fill="none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</a:path>
              <a:path w="42859" h="21600" stroke="0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  <a:lnTo>
                  <a:pt x="21382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Freeform 28"/>
          <p:cNvSpPr>
            <a:spLocks/>
          </p:cNvSpPr>
          <p:nvPr/>
        </p:nvSpPr>
        <p:spPr bwMode="auto">
          <a:xfrm>
            <a:off x="2895600" y="2997200"/>
            <a:ext cx="25400" cy="1193800"/>
          </a:xfrm>
          <a:custGeom>
            <a:avLst/>
            <a:gdLst>
              <a:gd name="T0" fmla="*/ 40322493 w 16"/>
              <a:gd name="T1" fmla="*/ 1895157678 h 752"/>
              <a:gd name="T2" fmla="*/ 0 w 16"/>
              <a:gd name="T3" fmla="*/ 0 h 752"/>
              <a:gd name="T4" fmla="*/ 0 60000 65536"/>
              <a:gd name="T5" fmla="*/ 0 60000 65536"/>
              <a:gd name="T6" fmla="*/ 0 w 16"/>
              <a:gd name="T7" fmla="*/ 0 h 752"/>
              <a:gd name="T8" fmla="*/ 16 w 16"/>
              <a:gd name="T9" fmla="*/ 752 h 7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752">
                <a:moveTo>
                  <a:pt x="16" y="75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2971800" y="4114800"/>
            <a:ext cx="38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i="1" dirty="0">
                <a:solidFill>
                  <a:schemeClr val="tx2"/>
                </a:solidFill>
              </a:rPr>
              <a:t>O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31752" name="Oval 31"/>
          <p:cNvSpPr>
            <a:spLocks noChangeArrowheads="1"/>
          </p:cNvSpPr>
          <p:nvPr/>
        </p:nvSpPr>
        <p:spPr bwMode="auto">
          <a:xfrm rot="375847">
            <a:off x="2863850" y="4133850"/>
            <a:ext cx="131763" cy="131763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4" name="Arc 48"/>
          <p:cNvSpPr>
            <a:spLocks/>
          </p:cNvSpPr>
          <p:nvPr/>
        </p:nvSpPr>
        <p:spPr bwMode="auto">
          <a:xfrm>
            <a:off x="1524000" y="2941638"/>
            <a:ext cx="2819400" cy="438150"/>
          </a:xfrm>
          <a:custGeom>
            <a:avLst/>
            <a:gdLst>
              <a:gd name="T0" fmla="*/ 2147483647 w 43200"/>
              <a:gd name="T1" fmla="*/ 0 h 24894"/>
              <a:gd name="T2" fmla="*/ 17514545 w 43200"/>
              <a:gd name="T3" fmla="*/ 8941857 h 24894"/>
              <a:gd name="T4" fmla="*/ 2147483647 w 43200"/>
              <a:gd name="T5" fmla="*/ 17959925 h 24894"/>
              <a:gd name="T6" fmla="*/ 0 60000 65536"/>
              <a:gd name="T7" fmla="*/ 0 60000 65536"/>
              <a:gd name="T8" fmla="*/ 0 60000 65536"/>
              <a:gd name="T9" fmla="*/ 0 w 43200"/>
              <a:gd name="T10" fmla="*/ 0 h 24894"/>
              <a:gd name="T11" fmla="*/ 43200 w 43200"/>
              <a:gd name="T12" fmla="*/ 24894 h 248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65" name="Arc 49"/>
          <p:cNvSpPr>
            <a:spLocks/>
          </p:cNvSpPr>
          <p:nvPr/>
        </p:nvSpPr>
        <p:spPr bwMode="auto">
          <a:xfrm flipV="1">
            <a:off x="1524000" y="2628900"/>
            <a:ext cx="2819400" cy="438150"/>
          </a:xfrm>
          <a:custGeom>
            <a:avLst/>
            <a:gdLst>
              <a:gd name="T0" fmla="*/ 2147483647 w 43200"/>
              <a:gd name="T1" fmla="*/ 0 h 24894"/>
              <a:gd name="T2" fmla="*/ 17514545 w 43200"/>
              <a:gd name="T3" fmla="*/ 8941857 h 24894"/>
              <a:gd name="T4" fmla="*/ 2147483647 w 43200"/>
              <a:gd name="T5" fmla="*/ 17959925 h 24894"/>
              <a:gd name="T6" fmla="*/ 0 60000 65536"/>
              <a:gd name="T7" fmla="*/ 0 60000 65536"/>
              <a:gd name="T8" fmla="*/ 0 60000 65536"/>
              <a:gd name="T9" fmla="*/ 0 w 43200"/>
              <a:gd name="T10" fmla="*/ 0 h 24894"/>
              <a:gd name="T11" fmla="*/ 43200 w 43200"/>
              <a:gd name="T12" fmla="*/ 24894 h 248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66" name="Freeform 55"/>
          <p:cNvSpPr>
            <a:spLocks/>
          </p:cNvSpPr>
          <p:nvPr/>
        </p:nvSpPr>
        <p:spPr bwMode="auto">
          <a:xfrm>
            <a:off x="304800" y="2743200"/>
            <a:ext cx="1447800" cy="190500"/>
          </a:xfrm>
          <a:custGeom>
            <a:avLst/>
            <a:gdLst>
              <a:gd name="T0" fmla="*/ 2147483647 w 912"/>
              <a:gd name="T1" fmla="*/ 0 h 120"/>
              <a:gd name="T2" fmla="*/ 0 w 912"/>
              <a:gd name="T3" fmla="*/ 302418772 h 120"/>
              <a:gd name="T4" fmla="*/ 0 60000 65536"/>
              <a:gd name="T5" fmla="*/ 0 60000 65536"/>
              <a:gd name="T6" fmla="*/ 0 w 912"/>
              <a:gd name="T7" fmla="*/ 0 h 120"/>
              <a:gd name="T8" fmla="*/ 912 w 912"/>
              <a:gd name="T9" fmla="*/ 120 h 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120">
                <a:moveTo>
                  <a:pt x="912" y="0"/>
                </a:moveTo>
                <a:lnTo>
                  <a:pt x="0" y="1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2844800" y="2692400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US" sz="20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68" name="Oval 57"/>
          <p:cNvSpPr>
            <a:spLocks noChangeArrowheads="1"/>
          </p:cNvSpPr>
          <p:nvPr/>
        </p:nvSpPr>
        <p:spPr bwMode="auto">
          <a:xfrm rot="375847">
            <a:off x="2857500" y="2946400"/>
            <a:ext cx="77788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53" name="Text Box 65"/>
          <p:cNvSpPr txBox="1">
            <a:spLocks noChangeArrowheads="1"/>
          </p:cNvSpPr>
          <p:nvPr/>
        </p:nvSpPr>
        <p:spPr bwMode="auto">
          <a:xfrm>
            <a:off x="3352800" y="3629025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i="1" dirty="0">
                <a:solidFill>
                  <a:schemeClr val="tx2"/>
                </a:solidFill>
              </a:rPr>
              <a:t>D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31770" name="Freeform 54"/>
          <p:cNvSpPr>
            <a:spLocks/>
          </p:cNvSpPr>
          <p:nvPr/>
        </p:nvSpPr>
        <p:spPr bwMode="auto">
          <a:xfrm>
            <a:off x="1714500" y="2476500"/>
            <a:ext cx="1905000" cy="266700"/>
          </a:xfrm>
          <a:custGeom>
            <a:avLst/>
            <a:gdLst>
              <a:gd name="T0" fmla="*/ 0 w 1200"/>
              <a:gd name="T1" fmla="*/ 423386295 h 168"/>
              <a:gd name="T2" fmla="*/ 2147483647 w 1200"/>
              <a:gd name="T3" fmla="*/ 0 h 168"/>
              <a:gd name="T4" fmla="*/ 0 60000 65536"/>
              <a:gd name="T5" fmla="*/ 0 60000 65536"/>
              <a:gd name="T6" fmla="*/ 0 w 1200"/>
              <a:gd name="T7" fmla="*/ 0 h 168"/>
              <a:gd name="T8" fmla="*/ 1200 w 1200"/>
              <a:gd name="T9" fmla="*/ 168 h 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00" h="168">
                <a:moveTo>
                  <a:pt x="0" y="168"/>
                </a:moveTo>
                <a:lnTo>
                  <a:pt x="1200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109788" y="2126879"/>
            <a:ext cx="3143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i="1" dirty="0">
                <a:solidFill>
                  <a:schemeClr val="tx2"/>
                </a:solidFill>
              </a:rPr>
              <a:t>L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12351" name="Text Box 63"/>
          <p:cNvSpPr txBox="1">
            <a:spLocks noChangeArrowheads="1"/>
          </p:cNvSpPr>
          <p:nvPr/>
        </p:nvSpPr>
        <p:spPr bwMode="auto">
          <a:xfrm>
            <a:off x="151243" y="2516031"/>
            <a:ext cx="370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i="1" dirty="0">
                <a:solidFill>
                  <a:schemeClr val="tx2"/>
                </a:solidFill>
              </a:rPr>
              <a:t>A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12352" name="Text Box 64"/>
          <p:cNvSpPr txBox="1">
            <a:spLocks noChangeArrowheads="1"/>
          </p:cNvSpPr>
          <p:nvPr/>
        </p:nvSpPr>
        <p:spPr bwMode="auto">
          <a:xfrm>
            <a:off x="5943600" y="1952625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i="1" dirty="0">
                <a:solidFill>
                  <a:schemeClr val="tx2"/>
                </a:solidFill>
              </a:rPr>
              <a:t>C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31774" name="Freeform 72"/>
          <p:cNvSpPr>
            <a:spLocks/>
          </p:cNvSpPr>
          <p:nvPr/>
        </p:nvSpPr>
        <p:spPr bwMode="auto">
          <a:xfrm>
            <a:off x="1509032" y="2384538"/>
            <a:ext cx="2838450" cy="1023938"/>
          </a:xfrm>
          <a:custGeom>
            <a:avLst/>
            <a:gdLst>
              <a:gd name="T0" fmla="*/ 90725625 w 1788"/>
              <a:gd name="T1" fmla="*/ 871974555 h 645"/>
              <a:gd name="T2" fmla="*/ 569555355 w 1788"/>
              <a:gd name="T3" fmla="*/ 498991191 h 645"/>
              <a:gd name="T4" fmla="*/ 1381045645 w 1788"/>
              <a:gd name="T5" fmla="*/ 126007876 h 645"/>
              <a:gd name="T6" fmla="*/ 2147483647 w 1788"/>
              <a:gd name="T7" fmla="*/ 10080629 h 645"/>
              <a:gd name="T8" fmla="*/ 2147483647 w 1788"/>
              <a:gd name="T9" fmla="*/ 186491633 h 645"/>
              <a:gd name="T10" fmla="*/ 2147483647 w 1788"/>
              <a:gd name="T11" fmla="*/ 453628373 h 645"/>
              <a:gd name="T12" fmla="*/ 2147483647 w 1788"/>
              <a:gd name="T13" fmla="*/ 892135807 h 645"/>
              <a:gd name="T14" fmla="*/ 2147483647 w 1788"/>
              <a:gd name="T15" fmla="*/ 1149191773 h 645"/>
              <a:gd name="T16" fmla="*/ 2147483647 w 1788"/>
              <a:gd name="T17" fmla="*/ 1386086487 h 645"/>
              <a:gd name="T18" fmla="*/ 2147483647 w 1788"/>
              <a:gd name="T19" fmla="*/ 1542336191 h 645"/>
              <a:gd name="T20" fmla="*/ 2147483647 w 1788"/>
              <a:gd name="T21" fmla="*/ 1622981200 h 645"/>
              <a:gd name="T22" fmla="*/ 1396166578 w 1788"/>
              <a:gd name="T23" fmla="*/ 1562497443 h 645"/>
              <a:gd name="T24" fmla="*/ 549394111 w 1788"/>
              <a:gd name="T25" fmla="*/ 1381046174 h 645"/>
              <a:gd name="T26" fmla="*/ 90725625 w 1788"/>
              <a:gd name="T27" fmla="*/ 1179433651 h 645"/>
              <a:gd name="T28" fmla="*/ 10080625 w 1788"/>
              <a:gd name="T29" fmla="*/ 1038304886 h 645"/>
              <a:gd name="T30" fmla="*/ 90725625 w 1788"/>
              <a:gd name="T31" fmla="*/ 871974555 h 6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788"/>
              <a:gd name="T49" fmla="*/ 0 h 645"/>
              <a:gd name="T50" fmla="*/ 1788 w 1788"/>
              <a:gd name="T51" fmla="*/ 645 h 64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788" h="645">
                <a:moveTo>
                  <a:pt x="36" y="346"/>
                </a:moveTo>
                <a:cubicBezTo>
                  <a:pt x="73" y="311"/>
                  <a:pt x="141" y="247"/>
                  <a:pt x="226" y="198"/>
                </a:cubicBezTo>
                <a:cubicBezTo>
                  <a:pt x="311" y="149"/>
                  <a:pt x="425" y="82"/>
                  <a:pt x="548" y="50"/>
                </a:cubicBezTo>
                <a:cubicBezTo>
                  <a:pt x="671" y="18"/>
                  <a:pt x="837" y="0"/>
                  <a:pt x="962" y="4"/>
                </a:cubicBezTo>
                <a:cubicBezTo>
                  <a:pt x="1087" y="8"/>
                  <a:pt x="1201" y="45"/>
                  <a:pt x="1296" y="74"/>
                </a:cubicBezTo>
                <a:cubicBezTo>
                  <a:pt x="1391" y="103"/>
                  <a:pt x="1455" y="133"/>
                  <a:pt x="1530" y="180"/>
                </a:cubicBezTo>
                <a:cubicBezTo>
                  <a:pt x="1605" y="227"/>
                  <a:pt x="1709" y="308"/>
                  <a:pt x="1748" y="354"/>
                </a:cubicBezTo>
                <a:cubicBezTo>
                  <a:pt x="1787" y="400"/>
                  <a:pt x="1788" y="423"/>
                  <a:pt x="1762" y="456"/>
                </a:cubicBezTo>
                <a:cubicBezTo>
                  <a:pt x="1736" y="489"/>
                  <a:pt x="1677" y="524"/>
                  <a:pt x="1592" y="550"/>
                </a:cubicBezTo>
                <a:cubicBezTo>
                  <a:pt x="1507" y="576"/>
                  <a:pt x="1367" y="596"/>
                  <a:pt x="1250" y="612"/>
                </a:cubicBezTo>
                <a:cubicBezTo>
                  <a:pt x="1133" y="628"/>
                  <a:pt x="1006" y="643"/>
                  <a:pt x="890" y="644"/>
                </a:cubicBezTo>
                <a:cubicBezTo>
                  <a:pt x="774" y="645"/>
                  <a:pt x="666" y="636"/>
                  <a:pt x="554" y="620"/>
                </a:cubicBezTo>
                <a:cubicBezTo>
                  <a:pt x="442" y="604"/>
                  <a:pt x="304" y="573"/>
                  <a:pt x="218" y="548"/>
                </a:cubicBezTo>
                <a:cubicBezTo>
                  <a:pt x="132" y="523"/>
                  <a:pt x="72" y="491"/>
                  <a:pt x="36" y="468"/>
                </a:cubicBezTo>
                <a:cubicBezTo>
                  <a:pt x="0" y="445"/>
                  <a:pt x="4" y="432"/>
                  <a:pt x="4" y="412"/>
                </a:cubicBezTo>
                <a:cubicBezTo>
                  <a:pt x="4" y="392"/>
                  <a:pt x="29" y="360"/>
                  <a:pt x="36" y="346"/>
                </a:cubicBezTo>
                <a:close/>
              </a:path>
            </a:pathLst>
          </a:custGeom>
          <a:solidFill>
            <a:srgbClr val="FFFF00">
              <a:alpha val="6313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1775" name="Group 80"/>
          <p:cNvGrpSpPr>
            <a:grpSpLocks/>
          </p:cNvGrpSpPr>
          <p:nvPr/>
        </p:nvGrpSpPr>
        <p:grpSpPr bwMode="auto">
          <a:xfrm>
            <a:off x="1752600" y="3019427"/>
            <a:ext cx="2968626" cy="719138"/>
            <a:chOff x="1152" y="1374"/>
            <a:chExt cx="1870" cy="453"/>
          </a:xfrm>
        </p:grpSpPr>
        <p:grpSp>
          <p:nvGrpSpPr>
            <p:cNvPr id="31777" name="Group 78"/>
            <p:cNvGrpSpPr>
              <a:grpSpLocks/>
            </p:cNvGrpSpPr>
            <p:nvPr/>
          </p:nvGrpSpPr>
          <p:grpSpPr bwMode="auto">
            <a:xfrm>
              <a:off x="2720" y="1374"/>
              <a:ext cx="302" cy="291"/>
              <a:chOff x="2720" y="1374"/>
              <a:chExt cx="302" cy="291"/>
            </a:xfrm>
          </p:grpSpPr>
          <p:sp>
            <p:nvSpPr>
              <p:cNvPr id="12307" name="Text Box 19"/>
              <p:cNvSpPr txBox="1">
                <a:spLocks noChangeArrowheads="1"/>
              </p:cNvSpPr>
              <p:nvPr/>
            </p:nvSpPr>
            <p:spPr bwMode="auto">
              <a:xfrm>
                <a:off x="2736" y="1374"/>
                <a:ext cx="28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i="1" dirty="0">
                    <a:solidFill>
                      <a:schemeClr val="tx2"/>
                    </a:solidFill>
                  </a:rPr>
                  <a:t>M</a:t>
                </a:r>
                <a:endParaRPr lang="ru-RU" sz="2400" b="1" i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1782" name="Oval 18"/>
              <p:cNvSpPr>
                <a:spLocks noChangeArrowheads="1"/>
              </p:cNvSpPr>
              <p:nvPr/>
            </p:nvSpPr>
            <p:spPr bwMode="auto">
              <a:xfrm rot="375847">
                <a:off x="2720" y="1416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778" name="Group 79"/>
            <p:cNvGrpSpPr>
              <a:grpSpLocks/>
            </p:cNvGrpSpPr>
            <p:nvPr/>
          </p:nvGrpSpPr>
          <p:grpSpPr bwMode="auto">
            <a:xfrm>
              <a:off x="1152" y="1520"/>
              <a:ext cx="225" cy="307"/>
              <a:chOff x="1152" y="1520"/>
              <a:chExt cx="225" cy="307"/>
            </a:xfrm>
          </p:grpSpPr>
          <p:sp>
            <p:nvSpPr>
              <p:cNvPr id="31779" name="Oval 15"/>
              <p:cNvSpPr>
                <a:spLocks noChangeArrowheads="1"/>
              </p:cNvSpPr>
              <p:nvPr/>
            </p:nvSpPr>
            <p:spPr bwMode="auto">
              <a:xfrm rot="375847">
                <a:off x="1288" y="1520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62" name="Text Box 74"/>
              <p:cNvSpPr txBox="1">
                <a:spLocks noChangeArrowheads="1"/>
              </p:cNvSpPr>
              <p:nvPr/>
            </p:nvSpPr>
            <p:spPr bwMode="auto">
              <a:xfrm>
                <a:off x="1152" y="1536"/>
                <a:ext cx="22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 i="1" dirty="0">
                    <a:solidFill>
                      <a:schemeClr val="tx2"/>
                    </a:solidFill>
                  </a:rPr>
                  <a:t>К</a:t>
                </a:r>
              </a:p>
            </p:txBody>
          </p:sp>
        </p:grpSp>
      </p:grpSp>
      <p:sp>
        <p:nvSpPr>
          <p:cNvPr id="12369" name="Text Box 81"/>
          <p:cNvSpPr txBox="1">
            <a:spLocks noChangeArrowheads="1"/>
          </p:cNvSpPr>
          <p:nvPr/>
        </p:nvSpPr>
        <p:spPr bwMode="auto">
          <a:xfrm>
            <a:off x="336550" y="388712"/>
            <a:ext cx="84709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84.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Все стороны треугольника 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АВС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касаются сферы радиуса 5 см. Найдите расстояние от центра сферы до плоскости треугольника, если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АВ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13см,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ВС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14см,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СА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15см.</a:t>
            </a:r>
            <a:endParaRPr lang="ru-RU" sz="2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2" name="Рисунок 41" descr="C:\Documents and Settings\Admin\Мои документы\Kyocera_20190130_002\Копия Scan_00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39" t="19352"/>
          <a:stretch/>
        </p:blipFill>
        <p:spPr bwMode="auto">
          <a:xfrm>
            <a:off x="6418290" y="1572410"/>
            <a:ext cx="2518884" cy="223998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Oval 18"/>
          <p:cNvSpPr>
            <a:spLocks noChangeArrowheads="1"/>
          </p:cNvSpPr>
          <p:nvPr/>
        </p:nvSpPr>
        <p:spPr bwMode="auto">
          <a:xfrm rot="375847">
            <a:off x="2352383" y="2654300"/>
            <a:ext cx="77788" cy="76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2823829" y="2656639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O</a:t>
            </a:r>
            <a:r>
              <a:rPr lang="en-US" sz="1600" b="1" i="1" dirty="0" smtClean="0">
                <a:solidFill>
                  <a:schemeClr val="tx2"/>
                </a:solidFill>
              </a:rPr>
              <a:t>1</a:t>
            </a:r>
            <a:endParaRPr lang="ru-RU" sz="1600" b="1" i="1" dirty="0">
              <a:solidFill>
                <a:schemeClr val="tx2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797845" y="2531247"/>
            <a:ext cx="28803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7684429" y="2503714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O</a:t>
            </a:r>
            <a:r>
              <a:rPr lang="en-US" sz="1600" b="1" i="1" dirty="0" smtClean="0">
                <a:solidFill>
                  <a:schemeClr val="tx2"/>
                </a:solidFill>
              </a:rPr>
              <a:t>1</a:t>
            </a:r>
            <a:endParaRPr lang="ru-RU" sz="16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0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2"/>
          <p:cNvSpPr>
            <a:spLocks noChangeArrowheads="1"/>
          </p:cNvSpPr>
          <p:nvPr/>
        </p:nvSpPr>
        <p:spPr bwMode="auto">
          <a:xfrm rot="375847">
            <a:off x="2857500" y="2946400"/>
            <a:ext cx="77788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59" name="Freeform 3"/>
          <p:cNvSpPr>
            <a:spLocks/>
          </p:cNvSpPr>
          <p:nvPr/>
        </p:nvSpPr>
        <p:spPr bwMode="auto">
          <a:xfrm>
            <a:off x="1179513" y="2430463"/>
            <a:ext cx="3103562" cy="649287"/>
          </a:xfrm>
          <a:custGeom>
            <a:avLst/>
            <a:gdLst>
              <a:gd name="T0" fmla="*/ 0 w 1955"/>
              <a:gd name="T1" fmla="*/ 409 h 409"/>
              <a:gd name="T2" fmla="*/ 417 w 1955"/>
              <a:gd name="T3" fmla="*/ 182 h 409"/>
              <a:gd name="T4" fmla="*/ 932 w 1955"/>
              <a:gd name="T5" fmla="*/ 0 h 409"/>
              <a:gd name="T6" fmla="*/ 1955 w 1955"/>
              <a:gd name="T7" fmla="*/ 22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5" h="409">
                <a:moveTo>
                  <a:pt x="0" y="409"/>
                </a:moveTo>
                <a:lnTo>
                  <a:pt x="417" y="182"/>
                </a:lnTo>
                <a:lnTo>
                  <a:pt x="932" y="0"/>
                </a:lnTo>
                <a:lnTo>
                  <a:pt x="1955" y="220"/>
                </a:lnTo>
              </a:path>
            </a:pathLst>
          </a:custGeom>
          <a:solidFill>
            <a:srgbClr val="3399FF">
              <a:alpha val="42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0" name="Freeform 4"/>
          <p:cNvSpPr>
            <a:spLocks/>
          </p:cNvSpPr>
          <p:nvPr/>
        </p:nvSpPr>
        <p:spPr bwMode="auto">
          <a:xfrm>
            <a:off x="1219200" y="2768600"/>
            <a:ext cx="3517900" cy="889000"/>
          </a:xfrm>
          <a:custGeom>
            <a:avLst/>
            <a:gdLst>
              <a:gd name="T0" fmla="*/ 1832 w 2216"/>
              <a:gd name="T1" fmla="*/ 0 h 560"/>
              <a:gd name="T2" fmla="*/ 2216 w 2216"/>
              <a:gd name="T3" fmla="*/ 80 h 560"/>
              <a:gd name="T4" fmla="*/ 1312 w 2216"/>
              <a:gd name="T5" fmla="*/ 560 h 560"/>
              <a:gd name="T6" fmla="*/ 0 w 2216"/>
              <a:gd name="T7" fmla="*/ 192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16" h="560">
                <a:moveTo>
                  <a:pt x="1832" y="0"/>
                </a:moveTo>
                <a:lnTo>
                  <a:pt x="2216" y="80"/>
                </a:lnTo>
                <a:lnTo>
                  <a:pt x="1312" y="560"/>
                </a:lnTo>
                <a:lnTo>
                  <a:pt x="0" y="192"/>
                </a:lnTo>
              </a:path>
            </a:pathLst>
          </a:custGeom>
          <a:solidFill>
            <a:srgbClr val="0066FF">
              <a:alpha val="33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990600" y="2362200"/>
            <a:ext cx="3886200" cy="3810000"/>
          </a:xfrm>
          <a:prstGeom prst="ellipse">
            <a:avLst/>
          </a:pr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>
                        <a:alpha val="33000"/>
                      </a:schemeClr>
                    </a:gs>
                    <a:gs pos="100000">
                      <a:schemeClr val="accent1">
                        <a:alpha val="36000"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1" name="Arc 15"/>
          <p:cNvSpPr>
            <a:spLocks/>
          </p:cNvSpPr>
          <p:nvPr/>
        </p:nvSpPr>
        <p:spPr bwMode="auto">
          <a:xfrm flipV="1">
            <a:off x="993775" y="3535363"/>
            <a:ext cx="3879850" cy="741362"/>
          </a:xfrm>
          <a:custGeom>
            <a:avLst/>
            <a:gdLst>
              <a:gd name="G0" fmla="+- 21580 0 0"/>
              <a:gd name="G1" fmla="+- 0 0 0"/>
              <a:gd name="G2" fmla="+- 21600 0 0"/>
              <a:gd name="T0" fmla="*/ 43121 w 43121"/>
              <a:gd name="T1" fmla="*/ 1600 h 21600"/>
              <a:gd name="T2" fmla="*/ 0 w 43121"/>
              <a:gd name="T3" fmla="*/ 924 h 21600"/>
              <a:gd name="T4" fmla="*/ 21580 w 43121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21" h="21600" fill="none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</a:path>
              <a:path w="43121" h="21600" stroke="0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  <a:lnTo>
                  <a:pt x="21580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16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2" name="Arc 16"/>
          <p:cNvSpPr>
            <a:spLocks/>
          </p:cNvSpPr>
          <p:nvPr/>
        </p:nvSpPr>
        <p:spPr bwMode="auto">
          <a:xfrm>
            <a:off x="1012825" y="4159250"/>
            <a:ext cx="3857625" cy="741363"/>
          </a:xfrm>
          <a:custGeom>
            <a:avLst/>
            <a:gdLst>
              <a:gd name="G0" fmla="+- 21382 0 0"/>
              <a:gd name="G1" fmla="+- 0 0 0"/>
              <a:gd name="G2" fmla="+- 21600 0 0"/>
              <a:gd name="T0" fmla="*/ 42859 w 42859"/>
              <a:gd name="T1" fmla="*/ 2301 h 21600"/>
              <a:gd name="T2" fmla="*/ 0 w 42859"/>
              <a:gd name="T3" fmla="*/ 3062 h 21600"/>
              <a:gd name="T4" fmla="*/ 21382 w 4285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59" h="21600" fill="none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</a:path>
              <a:path w="42859" h="21600" stroke="0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  <a:lnTo>
                  <a:pt x="21382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16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3" name="Freeform 17"/>
          <p:cNvSpPr>
            <a:spLocks/>
          </p:cNvSpPr>
          <p:nvPr/>
        </p:nvSpPr>
        <p:spPr bwMode="auto">
          <a:xfrm>
            <a:off x="2895600" y="2997200"/>
            <a:ext cx="25400" cy="1193800"/>
          </a:xfrm>
          <a:custGeom>
            <a:avLst/>
            <a:gdLst>
              <a:gd name="T0" fmla="*/ 16 w 16"/>
              <a:gd name="T1" fmla="*/ 752 h 752"/>
              <a:gd name="T2" fmla="*/ 0 w 16"/>
              <a:gd name="T3" fmla="*/ 0 h 7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752">
                <a:moveTo>
                  <a:pt x="16" y="75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2971800" y="4114800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O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75" name="Oval 19"/>
          <p:cNvSpPr>
            <a:spLocks noChangeArrowheads="1"/>
          </p:cNvSpPr>
          <p:nvPr/>
        </p:nvSpPr>
        <p:spPr bwMode="auto">
          <a:xfrm rot="375847">
            <a:off x="2863850" y="4133850"/>
            <a:ext cx="131763" cy="131763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6" name="Oval 20"/>
          <p:cNvSpPr>
            <a:spLocks noChangeArrowheads="1"/>
          </p:cNvSpPr>
          <p:nvPr/>
        </p:nvSpPr>
        <p:spPr bwMode="auto">
          <a:xfrm>
            <a:off x="6440488" y="2266723"/>
            <a:ext cx="1219200" cy="1219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7" name="Freeform 21"/>
          <p:cNvSpPr>
            <a:spLocks/>
          </p:cNvSpPr>
          <p:nvPr/>
        </p:nvSpPr>
        <p:spPr bwMode="auto">
          <a:xfrm>
            <a:off x="5938838" y="2184400"/>
            <a:ext cx="2222500" cy="1409700"/>
          </a:xfrm>
          <a:custGeom>
            <a:avLst/>
            <a:gdLst>
              <a:gd name="T0" fmla="*/ 24 w 1400"/>
              <a:gd name="T1" fmla="*/ 624 h 888"/>
              <a:gd name="T2" fmla="*/ 560 w 1400"/>
              <a:gd name="T3" fmla="*/ 0 h 888"/>
              <a:gd name="T4" fmla="*/ 1400 w 1400"/>
              <a:gd name="T5" fmla="*/ 192 h 888"/>
              <a:gd name="T6" fmla="*/ 840 w 1400"/>
              <a:gd name="T7" fmla="*/ 888 h 888"/>
              <a:gd name="T8" fmla="*/ 0 w 1400"/>
              <a:gd name="T9" fmla="*/ 624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0" h="888">
                <a:moveTo>
                  <a:pt x="24" y="624"/>
                </a:moveTo>
                <a:lnTo>
                  <a:pt x="560" y="0"/>
                </a:lnTo>
                <a:lnTo>
                  <a:pt x="1400" y="192"/>
                </a:lnTo>
                <a:lnTo>
                  <a:pt x="840" y="888"/>
                </a:ln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78" name="Oval 22"/>
          <p:cNvSpPr>
            <a:spLocks noChangeArrowheads="1"/>
          </p:cNvSpPr>
          <p:nvPr/>
        </p:nvSpPr>
        <p:spPr bwMode="auto">
          <a:xfrm rot="375847">
            <a:off x="7134863" y="2247900"/>
            <a:ext cx="77788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9" name="Oval 23"/>
          <p:cNvSpPr>
            <a:spLocks noChangeArrowheads="1"/>
          </p:cNvSpPr>
          <p:nvPr/>
        </p:nvSpPr>
        <p:spPr bwMode="auto">
          <a:xfrm rot="375847">
            <a:off x="7530507" y="3238499"/>
            <a:ext cx="77788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80" name="Oval 24"/>
          <p:cNvSpPr>
            <a:spLocks noChangeArrowheads="1"/>
          </p:cNvSpPr>
          <p:nvPr/>
        </p:nvSpPr>
        <p:spPr bwMode="auto">
          <a:xfrm rot="375847">
            <a:off x="6883399" y="3455147"/>
            <a:ext cx="77788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6596812" y="1847008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D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7141283" y="3535363"/>
            <a:ext cx="3866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N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7526582" y="314895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B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6702467" y="3459522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P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5715000" y="3148955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A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86" name="Arc 30"/>
          <p:cNvSpPr>
            <a:spLocks/>
          </p:cNvSpPr>
          <p:nvPr/>
        </p:nvSpPr>
        <p:spPr bwMode="auto">
          <a:xfrm flipV="1">
            <a:off x="1524000" y="2628900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87" name="Freeform 31"/>
          <p:cNvSpPr>
            <a:spLocks/>
          </p:cNvSpPr>
          <p:nvPr/>
        </p:nvSpPr>
        <p:spPr bwMode="auto">
          <a:xfrm>
            <a:off x="1206500" y="2806700"/>
            <a:ext cx="482600" cy="254000"/>
          </a:xfrm>
          <a:custGeom>
            <a:avLst/>
            <a:gdLst>
              <a:gd name="T0" fmla="*/ 304 w 304"/>
              <a:gd name="T1" fmla="*/ 0 h 160"/>
              <a:gd name="T2" fmla="*/ 0 w 304"/>
              <a:gd name="T3" fmla="*/ 160 h 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60">
                <a:moveTo>
                  <a:pt x="304" y="0"/>
                </a:moveTo>
                <a:lnTo>
                  <a:pt x="0" y="1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2844800" y="2692400"/>
            <a:ext cx="47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US" sz="20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4724400" y="2667000"/>
            <a:ext cx="3449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C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90" name="Freeform 34"/>
          <p:cNvSpPr>
            <a:spLocks/>
          </p:cNvSpPr>
          <p:nvPr/>
        </p:nvSpPr>
        <p:spPr bwMode="auto">
          <a:xfrm>
            <a:off x="1660525" y="2417763"/>
            <a:ext cx="2466975" cy="385762"/>
          </a:xfrm>
          <a:custGeom>
            <a:avLst/>
            <a:gdLst>
              <a:gd name="T0" fmla="*/ 0 w 1554"/>
              <a:gd name="T1" fmla="*/ 243 h 243"/>
              <a:gd name="T2" fmla="*/ 629 w 1554"/>
              <a:gd name="T3" fmla="*/ 0 h 243"/>
              <a:gd name="T4" fmla="*/ 1554 w 1554"/>
              <a:gd name="T5" fmla="*/ 213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4" h="243">
                <a:moveTo>
                  <a:pt x="0" y="243"/>
                </a:moveTo>
                <a:lnTo>
                  <a:pt x="629" y="0"/>
                </a:lnTo>
                <a:lnTo>
                  <a:pt x="1554" y="213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2714732" y="1968798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D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92" name="Oval 36"/>
          <p:cNvSpPr>
            <a:spLocks noChangeArrowheads="1"/>
          </p:cNvSpPr>
          <p:nvPr/>
        </p:nvSpPr>
        <p:spPr bwMode="auto">
          <a:xfrm rot="375847">
            <a:off x="3822700" y="2667000"/>
            <a:ext cx="77788" cy="76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850900" y="2837607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A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94" name="Text Box 38"/>
          <p:cNvSpPr txBox="1">
            <a:spLocks noChangeArrowheads="1"/>
          </p:cNvSpPr>
          <p:nvPr/>
        </p:nvSpPr>
        <p:spPr bwMode="auto">
          <a:xfrm>
            <a:off x="3124200" y="3581400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B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95" name="Text Box 39"/>
          <p:cNvSpPr txBox="1">
            <a:spLocks noChangeArrowheads="1"/>
          </p:cNvSpPr>
          <p:nvPr/>
        </p:nvSpPr>
        <p:spPr bwMode="auto">
          <a:xfrm>
            <a:off x="482600" y="304800"/>
            <a:ext cx="8305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0" dirty="0" smtClean="0">
                <a:latin typeface="Arial" pitchFamily="34" charset="0"/>
                <a:cs typeface="Arial" pitchFamily="34" charset="0"/>
              </a:rPr>
              <a:t>Все </a:t>
            </a:r>
            <a:r>
              <a:rPr lang="ru-RU" sz="2400" b="0" dirty="0">
                <a:latin typeface="Arial" pitchFamily="34" charset="0"/>
                <a:cs typeface="Arial" pitchFamily="34" charset="0"/>
              </a:rPr>
              <a:t>стороны ромба, диагонали которого равны 15см и 20см, касаются сферы радиуса 10см. Найдите расстояние о плоскости сферы до плоскости ромба.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5096" name="Oval 40"/>
          <p:cNvSpPr>
            <a:spLocks noChangeArrowheads="1"/>
          </p:cNvSpPr>
          <p:nvPr/>
        </p:nvSpPr>
        <p:spPr bwMode="auto">
          <a:xfrm rot="375847">
            <a:off x="1828800" y="2717800"/>
            <a:ext cx="77788" cy="762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97" name="Text Box 41"/>
          <p:cNvSpPr txBox="1">
            <a:spLocks noChangeArrowheads="1"/>
          </p:cNvSpPr>
          <p:nvPr/>
        </p:nvSpPr>
        <p:spPr bwMode="auto">
          <a:xfrm>
            <a:off x="3810000" y="2286000"/>
            <a:ext cx="4539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M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98" name="Text Box 42"/>
          <p:cNvSpPr txBox="1">
            <a:spLocks noChangeArrowheads="1"/>
          </p:cNvSpPr>
          <p:nvPr/>
        </p:nvSpPr>
        <p:spPr bwMode="auto">
          <a:xfrm>
            <a:off x="1600200" y="2362200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K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099" name="Oval 43"/>
          <p:cNvSpPr>
            <a:spLocks noChangeArrowheads="1"/>
          </p:cNvSpPr>
          <p:nvPr/>
        </p:nvSpPr>
        <p:spPr bwMode="auto">
          <a:xfrm rot="375847">
            <a:off x="6538319" y="2488065"/>
            <a:ext cx="77788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100" name="Text Box 44"/>
          <p:cNvSpPr txBox="1">
            <a:spLocks noChangeArrowheads="1"/>
          </p:cNvSpPr>
          <p:nvPr/>
        </p:nvSpPr>
        <p:spPr bwMode="auto">
          <a:xfrm>
            <a:off x="8077200" y="2251594"/>
            <a:ext cx="3449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C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sp>
        <p:nvSpPr>
          <p:cNvPr id="45101" name="Freeform 45"/>
          <p:cNvSpPr>
            <a:spLocks/>
          </p:cNvSpPr>
          <p:nvPr/>
        </p:nvSpPr>
        <p:spPr bwMode="auto">
          <a:xfrm>
            <a:off x="1520825" y="2355850"/>
            <a:ext cx="2838450" cy="1023938"/>
          </a:xfrm>
          <a:custGeom>
            <a:avLst/>
            <a:gdLst>
              <a:gd name="T0" fmla="*/ 36 w 1788"/>
              <a:gd name="T1" fmla="*/ 346 h 645"/>
              <a:gd name="T2" fmla="*/ 226 w 1788"/>
              <a:gd name="T3" fmla="*/ 198 h 645"/>
              <a:gd name="T4" fmla="*/ 548 w 1788"/>
              <a:gd name="T5" fmla="*/ 50 h 645"/>
              <a:gd name="T6" fmla="*/ 962 w 1788"/>
              <a:gd name="T7" fmla="*/ 4 h 645"/>
              <a:gd name="T8" fmla="*/ 1296 w 1788"/>
              <a:gd name="T9" fmla="*/ 74 h 645"/>
              <a:gd name="T10" fmla="*/ 1530 w 1788"/>
              <a:gd name="T11" fmla="*/ 180 h 645"/>
              <a:gd name="T12" fmla="*/ 1748 w 1788"/>
              <a:gd name="T13" fmla="*/ 354 h 645"/>
              <a:gd name="T14" fmla="*/ 1762 w 1788"/>
              <a:gd name="T15" fmla="*/ 456 h 645"/>
              <a:gd name="T16" fmla="*/ 1592 w 1788"/>
              <a:gd name="T17" fmla="*/ 550 h 645"/>
              <a:gd name="T18" fmla="*/ 1250 w 1788"/>
              <a:gd name="T19" fmla="*/ 612 h 645"/>
              <a:gd name="T20" fmla="*/ 890 w 1788"/>
              <a:gd name="T21" fmla="*/ 644 h 645"/>
              <a:gd name="T22" fmla="*/ 554 w 1788"/>
              <a:gd name="T23" fmla="*/ 620 h 645"/>
              <a:gd name="T24" fmla="*/ 218 w 1788"/>
              <a:gd name="T25" fmla="*/ 548 h 645"/>
              <a:gd name="T26" fmla="*/ 36 w 1788"/>
              <a:gd name="T27" fmla="*/ 468 h 645"/>
              <a:gd name="T28" fmla="*/ 4 w 1788"/>
              <a:gd name="T29" fmla="*/ 412 h 645"/>
              <a:gd name="T30" fmla="*/ 36 w 1788"/>
              <a:gd name="T31" fmla="*/ 346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88" h="645">
                <a:moveTo>
                  <a:pt x="36" y="346"/>
                </a:moveTo>
                <a:cubicBezTo>
                  <a:pt x="73" y="311"/>
                  <a:pt x="141" y="247"/>
                  <a:pt x="226" y="198"/>
                </a:cubicBezTo>
                <a:cubicBezTo>
                  <a:pt x="311" y="149"/>
                  <a:pt x="425" y="82"/>
                  <a:pt x="548" y="50"/>
                </a:cubicBezTo>
                <a:cubicBezTo>
                  <a:pt x="671" y="18"/>
                  <a:pt x="837" y="0"/>
                  <a:pt x="962" y="4"/>
                </a:cubicBezTo>
                <a:cubicBezTo>
                  <a:pt x="1087" y="8"/>
                  <a:pt x="1201" y="45"/>
                  <a:pt x="1296" y="74"/>
                </a:cubicBezTo>
                <a:cubicBezTo>
                  <a:pt x="1391" y="103"/>
                  <a:pt x="1455" y="133"/>
                  <a:pt x="1530" y="180"/>
                </a:cubicBezTo>
                <a:cubicBezTo>
                  <a:pt x="1605" y="227"/>
                  <a:pt x="1709" y="308"/>
                  <a:pt x="1748" y="354"/>
                </a:cubicBezTo>
                <a:cubicBezTo>
                  <a:pt x="1787" y="400"/>
                  <a:pt x="1788" y="423"/>
                  <a:pt x="1762" y="456"/>
                </a:cubicBezTo>
                <a:cubicBezTo>
                  <a:pt x="1736" y="489"/>
                  <a:pt x="1677" y="524"/>
                  <a:pt x="1592" y="550"/>
                </a:cubicBezTo>
                <a:cubicBezTo>
                  <a:pt x="1507" y="576"/>
                  <a:pt x="1367" y="596"/>
                  <a:pt x="1250" y="612"/>
                </a:cubicBezTo>
                <a:cubicBezTo>
                  <a:pt x="1133" y="628"/>
                  <a:pt x="1006" y="643"/>
                  <a:pt x="890" y="644"/>
                </a:cubicBezTo>
                <a:cubicBezTo>
                  <a:pt x="774" y="645"/>
                  <a:pt x="666" y="636"/>
                  <a:pt x="554" y="620"/>
                </a:cubicBezTo>
                <a:cubicBezTo>
                  <a:pt x="442" y="604"/>
                  <a:pt x="304" y="573"/>
                  <a:pt x="218" y="548"/>
                </a:cubicBezTo>
                <a:cubicBezTo>
                  <a:pt x="132" y="523"/>
                  <a:pt x="72" y="491"/>
                  <a:pt x="36" y="468"/>
                </a:cubicBezTo>
                <a:cubicBezTo>
                  <a:pt x="0" y="445"/>
                  <a:pt x="4" y="432"/>
                  <a:pt x="4" y="412"/>
                </a:cubicBezTo>
                <a:cubicBezTo>
                  <a:pt x="4" y="392"/>
                  <a:pt x="29" y="360"/>
                  <a:pt x="36" y="346"/>
                </a:cubicBezTo>
                <a:close/>
              </a:path>
            </a:pathLst>
          </a:custGeom>
          <a:solidFill>
            <a:srgbClr val="FFFF00">
              <a:alpha val="52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102" name="Arc 46"/>
          <p:cNvSpPr>
            <a:spLocks/>
          </p:cNvSpPr>
          <p:nvPr/>
        </p:nvSpPr>
        <p:spPr bwMode="auto">
          <a:xfrm>
            <a:off x="1524000" y="2941638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5103" name="Group 47"/>
          <p:cNvGrpSpPr>
            <a:grpSpLocks/>
          </p:cNvGrpSpPr>
          <p:nvPr/>
        </p:nvGrpSpPr>
        <p:grpSpPr bwMode="auto">
          <a:xfrm>
            <a:off x="1752600" y="3019427"/>
            <a:ext cx="2901950" cy="719138"/>
            <a:chOff x="1152" y="1374"/>
            <a:chExt cx="1828" cy="453"/>
          </a:xfrm>
        </p:grpSpPr>
        <p:grpSp>
          <p:nvGrpSpPr>
            <p:cNvPr id="45104" name="Group 48"/>
            <p:cNvGrpSpPr>
              <a:grpSpLocks/>
            </p:cNvGrpSpPr>
            <p:nvPr/>
          </p:nvGrpSpPr>
          <p:grpSpPr bwMode="auto">
            <a:xfrm>
              <a:off x="2720" y="1374"/>
              <a:ext cx="260" cy="291"/>
              <a:chOff x="2720" y="1374"/>
              <a:chExt cx="260" cy="291"/>
            </a:xfrm>
          </p:grpSpPr>
          <p:sp>
            <p:nvSpPr>
              <p:cNvPr id="45105" name="Text Box 49"/>
              <p:cNvSpPr txBox="1">
                <a:spLocks noChangeArrowheads="1"/>
              </p:cNvSpPr>
              <p:nvPr/>
            </p:nvSpPr>
            <p:spPr bwMode="auto">
              <a:xfrm>
                <a:off x="2736" y="1374"/>
                <a:ext cx="24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solidFill>
                      <a:schemeClr val="tx2"/>
                    </a:solidFill>
                  </a:rPr>
                  <a:t>N</a:t>
                </a:r>
                <a:endParaRPr lang="ru-RU" sz="2400" b="1" i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45106" name="Oval 50"/>
              <p:cNvSpPr>
                <a:spLocks noChangeArrowheads="1"/>
              </p:cNvSpPr>
              <p:nvPr/>
            </p:nvSpPr>
            <p:spPr bwMode="auto">
              <a:xfrm rot="375847">
                <a:off x="2720" y="1416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5107" name="Group 51"/>
            <p:cNvGrpSpPr>
              <a:grpSpLocks/>
            </p:cNvGrpSpPr>
            <p:nvPr/>
          </p:nvGrpSpPr>
          <p:grpSpPr bwMode="auto">
            <a:xfrm>
              <a:off x="1152" y="1520"/>
              <a:ext cx="219" cy="307"/>
              <a:chOff x="1152" y="1520"/>
              <a:chExt cx="219" cy="307"/>
            </a:xfrm>
          </p:grpSpPr>
          <p:sp>
            <p:nvSpPr>
              <p:cNvPr id="45108" name="Oval 52"/>
              <p:cNvSpPr>
                <a:spLocks noChangeArrowheads="1"/>
              </p:cNvSpPr>
              <p:nvPr/>
            </p:nvSpPr>
            <p:spPr bwMode="auto">
              <a:xfrm rot="375847">
                <a:off x="1288" y="1520"/>
                <a:ext cx="49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5109" name="Text Box 53"/>
              <p:cNvSpPr txBox="1">
                <a:spLocks noChangeArrowheads="1"/>
              </p:cNvSpPr>
              <p:nvPr/>
            </p:nvSpPr>
            <p:spPr bwMode="auto">
              <a:xfrm>
                <a:off x="1152" y="1536"/>
                <a:ext cx="21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solidFill>
                      <a:schemeClr val="tx2"/>
                    </a:solidFill>
                  </a:rPr>
                  <a:t>P</a:t>
                </a:r>
                <a:endParaRPr lang="ru-RU" sz="2400" b="1" i="1" dirty="0">
                  <a:solidFill>
                    <a:schemeClr val="tx2"/>
                  </a:solidFill>
                </a:endParaRPr>
              </a:p>
            </p:txBody>
          </p:sp>
        </p:grpSp>
      </p:grp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2823829" y="2656639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O</a:t>
            </a:r>
            <a:r>
              <a:rPr lang="en-US" sz="1600" b="1" i="1" dirty="0" smtClean="0">
                <a:solidFill>
                  <a:schemeClr val="tx2"/>
                </a:solidFill>
              </a:rPr>
              <a:t>1</a:t>
            </a:r>
            <a:endParaRPr lang="ru-RU" sz="1600" b="1" i="1" dirty="0">
              <a:solidFill>
                <a:schemeClr val="tx2"/>
              </a:solidFill>
            </a:endParaRPr>
          </a:p>
        </p:txBody>
      </p:sp>
      <p:pic>
        <p:nvPicPr>
          <p:cNvPr id="46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37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68. Площадь сферы</a:t>
            </a:r>
            <a:endParaRPr lang="ru-RU" sz="3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Площадь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сферы радиуса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вычисляется по формуле</a:t>
            </a:r>
            <a:endParaRPr lang="ru-RU" sz="24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43808" y="2276872"/>
                <a:ext cx="287976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4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=4</m:t>
                      </m:r>
                      <m:r>
                        <a:rPr lang="en-US" sz="48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276872"/>
                <a:ext cx="2879763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20" name="Picture 4" descr="C:\Documents and Settings\Admin\Мои документы\Загрузки\bg_cached_resized_a89a0625912e9f326588d832b7be5cf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44" y="336976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843808" y="2276872"/>
            <a:ext cx="2879763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09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66. Взаимное </a:t>
            </a:r>
            <a:r>
              <a:rPr lang="ru-RU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расположение 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сферы </a:t>
            </a:r>
            <a:r>
              <a:rPr lang="ru-RU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плоскости</a:t>
            </a:r>
          </a:p>
        </p:txBody>
      </p:sp>
      <p:pic>
        <p:nvPicPr>
          <p:cNvPr id="7170" name="Picture 2" descr="C:\Documents and Settings\Admin\Мои документы\Загрузки\img1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6" t="31958" r="-1" b="35026"/>
          <a:stretch/>
        </p:blipFill>
        <p:spPr bwMode="auto">
          <a:xfrm>
            <a:off x="6034562" y="2212551"/>
            <a:ext cx="2641894" cy="205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Documents and Settings\Admin\Мои документы\Загрузки\0006-008-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41" y="1589387"/>
            <a:ext cx="2617912" cy="263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Admin\Мои документы\Загрузки\img1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27822" r="34427" b="35026"/>
          <a:stretch/>
        </p:blipFill>
        <p:spPr bwMode="auto">
          <a:xfrm>
            <a:off x="3419872" y="1884806"/>
            <a:ext cx="2482124" cy="23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5441" y="4657091"/>
            <a:ext cx="7815032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Сфера и плоскость не имеют общих точек.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441" y="5157192"/>
            <a:ext cx="7815032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Сфера и плоскость имеют одну общую точку (касаются).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441" y="5678756"/>
            <a:ext cx="7815032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Сфера и плоскость пересекаются.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2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67. Касательная </a:t>
            </a:r>
            <a:r>
              <a:rPr lang="ru-RU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плоскость к сфере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95536" y="1916832"/>
            <a:ext cx="3581400" cy="2792413"/>
            <a:chOff x="416" y="760"/>
            <a:chExt cx="2256" cy="1759"/>
          </a:xfrm>
        </p:grpSpPr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416" y="760"/>
              <a:ext cx="2256" cy="1759"/>
              <a:chOff x="192" y="709"/>
              <a:chExt cx="2744" cy="2139"/>
            </a:xfrm>
          </p:grpSpPr>
          <p:grpSp>
            <p:nvGrpSpPr>
              <p:cNvPr id="9" name="Group 31"/>
              <p:cNvGrpSpPr>
                <a:grpSpLocks/>
              </p:cNvGrpSpPr>
              <p:nvPr/>
            </p:nvGrpSpPr>
            <p:grpSpPr bwMode="auto">
              <a:xfrm>
                <a:off x="600" y="976"/>
                <a:ext cx="1824" cy="1872"/>
                <a:chOff x="288" y="912"/>
                <a:chExt cx="2448" cy="2400"/>
              </a:xfrm>
            </p:grpSpPr>
            <p:sp>
              <p:nvSpPr>
                <p:cNvPr id="11" name="Oval 32"/>
                <p:cNvSpPr>
                  <a:spLocks noChangeArrowheads="1"/>
                </p:cNvSpPr>
                <p:nvPr/>
              </p:nvSpPr>
              <p:spPr bwMode="auto">
                <a:xfrm>
                  <a:off x="288" y="912"/>
                  <a:ext cx="2448" cy="2400"/>
                </a:xfrm>
                <a:prstGeom prst="ellipse">
                  <a:avLst/>
                </a:prstGeom>
                <a:noFill/>
                <a:ln w="12700">
                  <a:solidFill>
                    <a:srgbClr val="1C1C1C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2" name="Group 33"/>
                <p:cNvGrpSpPr>
                  <a:grpSpLocks/>
                </p:cNvGrpSpPr>
                <p:nvPr/>
              </p:nvGrpSpPr>
              <p:grpSpPr bwMode="auto">
                <a:xfrm>
                  <a:off x="290" y="1795"/>
                  <a:ext cx="2444" cy="605"/>
                  <a:chOff x="290" y="1651"/>
                  <a:chExt cx="2444" cy="860"/>
                </a:xfrm>
              </p:grpSpPr>
              <p:sp>
                <p:nvSpPr>
                  <p:cNvPr id="15" name="Arc 34"/>
                  <p:cNvSpPr>
                    <a:spLocks/>
                  </p:cNvSpPr>
                  <p:nvPr/>
                </p:nvSpPr>
                <p:spPr bwMode="auto">
                  <a:xfrm flipV="1">
                    <a:off x="290" y="1651"/>
                    <a:ext cx="2444" cy="467"/>
                  </a:xfrm>
                  <a:custGeom>
                    <a:avLst/>
                    <a:gdLst>
                      <a:gd name="T0" fmla="*/ 8 w 43121"/>
                      <a:gd name="T1" fmla="*/ 0 h 21600"/>
                      <a:gd name="T2" fmla="*/ 0 w 43121"/>
                      <a:gd name="T3" fmla="*/ 0 h 21600"/>
                      <a:gd name="T4" fmla="*/ 4 w 43121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3121"/>
                      <a:gd name="T10" fmla="*/ 0 h 21600"/>
                      <a:gd name="T11" fmla="*/ 43121 w 43121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121" h="21600" fill="none" extrusionOk="0">
                        <a:moveTo>
                          <a:pt x="43120" y="1599"/>
                        </a:moveTo>
                        <a:cubicBezTo>
                          <a:pt x="42282" y="12877"/>
                          <a:pt x="32888" y="21599"/>
                          <a:pt x="21580" y="21600"/>
                        </a:cubicBezTo>
                        <a:cubicBezTo>
                          <a:pt x="10010" y="21600"/>
                          <a:pt x="494" y="12483"/>
                          <a:pt x="-1" y="924"/>
                        </a:cubicBezTo>
                      </a:path>
                      <a:path w="43121" h="21600" stroke="0" extrusionOk="0">
                        <a:moveTo>
                          <a:pt x="43120" y="1599"/>
                        </a:moveTo>
                        <a:cubicBezTo>
                          <a:pt x="42282" y="12877"/>
                          <a:pt x="32888" y="21599"/>
                          <a:pt x="21580" y="21600"/>
                        </a:cubicBezTo>
                        <a:cubicBezTo>
                          <a:pt x="10010" y="21600"/>
                          <a:pt x="494" y="12483"/>
                          <a:pt x="-1" y="924"/>
                        </a:cubicBezTo>
                        <a:lnTo>
                          <a:pt x="21580" y="0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1C1C1C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6" name="Arc 35"/>
                  <p:cNvSpPr>
                    <a:spLocks/>
                  </p:cNvSpPr>
                  <p:nvPr/>
                </p:nvSpPr>
                <p:spPr bwMode="auto">
                  <a:xfrm>
                    <a:off x="302" y="2044"/>
                    <a:ext cx="2430" cy="467"/>
                  </a:xfrm>
                  <a:custGeom>
                    <a:avLst/>
                    <a:gdLst>
                      <a:gd name="T0" fmla="*/ 8 w 42859"/>
                      <a:gd name="T1" fmla="*/ 0 h 21600"/>
                      <a:gd name="T2" fmla="*/ 0 w 42859"/>
                      <a:gd name="T3" fmla="*/ 0 h 21600"/>
                      <a:gd name="T4" fmla="*/ 4 w 42859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2859"/>
                      <a:gd name="T10" fmla="*/ 0 h 21600"/>
                      <a:gd name="T11" fmla="*/ 42859 w 42859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2859" h="21600" fill="none" extrusionOk="0">
                        <a:moveTo>
                          <a:pt x="42859" y="2301"/>
                        </a:moveTo>
                        <a:cubicBezTo>
                          <a:pt x="41683" y="13276"/>
                          <a:pt x="32420" y="21599"/>
                          <a:pt x="21382" y="21600"/>
                        </a:cubicBezTo>
                        <a:cubicBezTo>
                          <a:pt x="10635" y="21600"/>
                          <a:pt x="1523" y="13699"/>
                          <a:pt x="0" y="3061"/>
                        </a:cubicBezTo>
                      </a:path>
                      <a:path w="42859" h="21600" stroke="0" extrusionOk="0">
                        <a:moveTo>
                          <a:pt x="42859" y="2301"/>
                        </a:moveTo>
                        <a:cubicBezTo>
                          <a:pt x="41683" y="13276"/>
                          <a:pt x="32420" y="21599"/>
                          <a:pt x="21382" y="21600"/>
                        </a:cubicBezTo>
                        <a:cubicBezTo>
                          <a:pt x="10635" y="21600"/>
                          <a:pt x="1523" y="13699"/>
                          <a:pt x="0" y="3061"/>
                        </a:cubicBezTo>
                        <a:lnTo>
                          <a:pt x="21382" y="0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1C1C1C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3" name="Oval 36"/>
                <p:cNvSpPr>
                  <a:spLocks noChangeArrowheads="1"/>
                </p:cNvSpPr>
                <p:nvPr/>
              </p:nvSpPr>
              <p:spPr bwMode="auto">
                <a:xfrm rot="375847">
                  <a:off x="1468" y="2028"/>
                  <a:ext cx="83" cy="83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Oval 37"/>
                <p:cNvSpPr>
                  <a:spLocks noChangeArrowheads="1"/>
                </p:cNvSpPr>
                <p:nvPr/>
              </p:nvSpPr>
              <p:spPr bwMode="auto">
                <a:xfrm>
                  <a:off x="288" y="912"/>
                  <a:ext cx="2448" cy="240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>
                        <a:alpha val="56000"/>
                      </a:schemeClr>
                    </a:gs>
                    <a:gs pos="100000">
                      <a:schemeClr val="accent1">
                        <a:alpha val="54999"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0" name="Freeform 38"/>
              <p:cNvSpPr>
                <a:spLocks/>
              </p:cNvSpPr>
              <p:nvPr/>
            </p:nvSpPr>
            <p:spPr bwMode="auto">
              <a:xfrm>
                <a:off x="192" y="709"/>
                <a:ext cx="2744" cy="509"/>
              </a:xfrm>
              <a:custGeom>
                <a:avLst/>
                <a:gdLst>
                  <a:gd name="T0" fmla="*/ 387 w 2744"/>
                  <a:gd name="T1" fmla="*/ 0 h 402"/>
                  <a:gd name="T2" fmla="*/ 2744 w 2744"/>
                  <a:gd name="T3" fmla="*/ 15 h 402"/>
                  <a:gd name="T4" fmla="*/ 2300 w 2744"/>
                  <a:gd name="T5" fmla="*/ 402 h 402"/>
                  <a:gd name="T6" fmla="*/ 0 w 2744"/>
                  <a:gd name="T7" fmla="*/ 402 h 402"/>
                  <a:gd name="T8" fmla="*/ 387 w 2744"/>
                  <a:gd name="T9" fmla="*/ 0 h 4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44"/>
                  <a:gd name="T16" fmla="*/ 0 h 402"/>
                  <a:gd name="T17" fmla="*/ 2744 w 2744"/>
                  <a:gd name="T18" fmla="*/ 402 h 4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44" h="402">
                    <a:moveTo>
                      <a:pt x="387" y="0"/>
                    </a:moveTo>
                    <a:lnTo>
                      <a:pt x="2744" y="15"/>
                    </a:lnTo>
                    <a:lnTo>
                      <a:pt x="2300" y="402"/>
                    </a:lnTo>
                    <a:lnTo>
                      <a:pt x="0" y="402"/>
                    </a:lnTo>
                    <a:lnTo>
                      <a:pt x="387" y="0"/>
                    </a:lnTo>
                    <a:close/>
                  </a:path>
                </a:pathLst>
              </a:custGeom>
              <a:solidFill>
                <a:srgbClr val="FF0066">
                  <a:alpha val="2901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Text Box 39"/>
            <p:cNvSpPr txBox="1">
              <a:spLocks noChangeArrowheads="1"/>
            </p:cNvSpPr>
            <p:nvPr/>
          </p:nvSpPr>
          <p:spPr bwMode="auto">
            <a:xfrm>
              <a:off x="1264" y="760"/>
              <a:ext cx="21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 i="1" dirty="0">
                  <a:solidFill>
                    <a:schemeClr val="tx2"/>
                  </a:solidFill>
                </a:rPr>
                <a:t>А</a:t>
              </a:r>
            </a:p>
          </p:txBody>
        </p:sp>
        <p:sp>
          <p:nvSpPr>
            <p:cNvPr id="7" name="Oval 40"/>
            <p:cNvSpPr>
              <a:spLocks noChangeArrowheads="1"/>
            </p:cNvSpPr>
            <p:nvPr/>
          </p:nvSpPr>
          <p:spPr bwMode="auto">
            <a:xfrm rot="375847">
              <a:off x="1480" y="952"/>
              <a:ext cx="49" cy="4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Text Box 41"/>
            <p:cNvSpPr txBox="1">
              <a:spLocks noChangeArrowheads="1"/>
            </p:cNvSpPr>
            <p:nvPr/>
          </p:nvSpPr>
          <p:spPr bwMode="auto">
            <a:xfrm>
              <a:off x="1504" y="1648"/>
              <a:ext cx="2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 i="1" dirty="0">
                  <a:solidFill>
                    <a:srgbClr val="0033CC"/>
                  </a:solidFill>
                </a:rPr>
                <a:t>О</a:t>
              </a:r>
            </a:p>
          </p:txBody>
        </p:sp>
      </p:grpSp>
      <p:sp>
        <p:nvSpPr>
          <p:cNvPr id="17" name="Объект 2"/>
          <p:cNvSpPr>
            <a:spLocks noGrp="1"/>
          </p:cNvSpPr>
          <p:nvPr>
            <p:ph idx="1"/>
          </p:nvPr>
        </p:nvSpPr>
        <p:spPr>
          <a:xfrm>
            <a:off x="4355976" y="1890096"/>
            <a:ext cx="4330824" cy="2548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Плоскость, имеющая со сферой только одну общую точку, называется </a:t>
            </a:r>
            <a:r>
              <a:rPr lang="ru-RU" sz="22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касательной плоскостью к сфере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а их общая точка называется </a:t>
            </a:r>
            <a:r>
              <a:rPr lang="ru-RU" sz="22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точкой касания</a:t>
            </a:r>
            <a:r>
              <a:rPr lang="ru-RU" sz="2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плоскости и сферы.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1993" y="4999421"/>
            <a:ext cx="7272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Свойство: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Радиус сферы, проведённой в точку касания сферы,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перпендикулярен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к касательной плоскости, а значит, перпендикулярен любой прямой, лежащей в этой плоскости.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2112528" y="2265407"/>
            <a:ext cx="3407" cy="11885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215203" y="2125488"/>
            <a:ext cx="1712007" cy="2798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1215203" y="2116857"/>
            <a:ext cx="2093484" cy="2884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8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457200" y="1447800"/>
            <a:ext cx="3886200" cy="3810000"/>
          </a:xfrm>
          <a:prstGeom prst="ellipse">
            <a:avLst/>
          </a:pr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>
                        <a:alpha val="33000"/>
                      </a:schemeClr>
                    </a:gs>
                    <a:gs pos="100000">
                      <a:schemeClr val="accent1">
                        <a:alpha val="36000"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582" name="Group 30"/>
          <p:cNvGrpSpPr>
            <a:grpSpLocks/>
          </p:cNvGrpSpPr>
          <p:nvPr/>
        </p:nvGrpSpPr>
        <p:grpSpPr bwMode="auto">
          <a:xfrm>
            <a:off x="460375" y="2849563"/>
            <a:ext cx="3879850" cy="960437"/>
            <a:chOff x="290" y="1651"/>
            <a:chExt cx="2444" cy="860"/>
          </a:xfrm>
        </p:grpSpPr>
        <p:sp>
          <p:nvSpPr>
            <p:cNvPr id="23565" name="Arc 13"/>
            <p:cNvSpPr>
              <a:spLocks/>
            </p:cNvSpPr>
            <p:nvPr/>
          </p:nvSpPr>
          <p:spPr bwMode="auto">
            <a:xfrm flipV="1">
              <a:off x="290" y="1651"/>
              <a:ext cx="2444" cy="467"/>
            </a:xfrm>
            <a:custGeom>
              <a:avLst/>
              <a:gdLst>
                <a:gd name="G0" fmla="+- 21580 0 0"/>
                <a:gd name="G1" fmla="+- 0 0 0"/>
                <a:gd name="G2" fmla="+- 21600 0 0"/>
                <a:gd name="T0" fmla="*/ 43121 w 43121"/>
                <a:gd name="T1" fmla="*/ 1600 h 21600"/>
                <a:gd name="T2" fmla="*/ 0 w 43121"/>
                <a:gd name="T3" fmla="*/ 924 h 21600"/>
                <a:gd name="T4" fmla="*/ 21580 w 43121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noFill/>
            <a:ln w="12700">
              <a:solidFill>
                <a:srgbClr val="1C1C1C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FF">
                      <a:alpha val="16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6" name="Arc 14"/>
            <p:cNvSpPr>
              <a:spLocks/>
            </p:cNvSpPr>
            <p:nvPr/>
          </p:nvSpPr>
          <p:spPr bwMode="auto">
            <a:xfrm>
              <a:off x="302" y="2044"/>
              <a:ext cx="2430" cy="467"/>
            </a:xfrm>
            <a:custGeom>
              <a:avLst/>
              <a:gdLst>
                <a:gd name="G0" fmla="+- 21382 0 0"/>
                <a:gd name="G1" fmla="+- 0 0 0"/>
                <a:gd name="G2" fmla="+- 21600 0 0"/>
                <a:gd name="T0" fmla="*/ 42859 w 42859"/>
                <a:gd name="T1" fmla="*/ 2301 h 21600"/>
                <a:gd name="T2" fmla="*/ 0 w 42859"/>
                <a:gd name="T3" fmla="*/ 3062 h 21600"/>
                <a:gd name="T4" fmla="*/ 21382 w 4285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859" h="21600" fill="none" extrusionOk="0">
                  <a:moveTo>
                    <a:pt x="42859" y="2301"/>
                  </a:moveTo>
                  <a:cubicBezTo>
                    <a:pt x="41683" y="13276"/>
                    <a:pt x="32420" y="21599"/>
                    <a:pt x="21382" y="21600"/>
                  </a:cubicBezTo>
                  <a:cubicBezTo>
                    <a:pt x="10635" y="21600"/>
                    <a:pt x="1523" y="13699"/>
                    <a:pt x="0" y="3061"/>
                  </a:cubicBezTo>
                </a:path>
                <a:path w="42859" h="21600" stroke="0" extrusionOk="0">
                  <a:moveTo>
                    <a:pt x="42859" y="2301"/>
                  </a:moveTo>
                  <a:cubicBezTo>
                    <a:pt x="41683" y="13276"/>
                    <a:pt x="32420" y="21599"/>
                    <a:pt x="21382" y="21600"/>
                  </a:cubicBezTo>
                  <a:cubicBezTo>
                    <a:pt x="10635" y="21600"/>
                    <a:pt x="1523" y="13699"/>
                    <a:pt x="0" y="3061"/>
                  </a:cubicBezTo>
                  <a:lnTo>
                    <a:pt x="21382" y="0"/>
                  </a:lnTo>
                  <a:close/>
                </a:path>
              </a:pathLst>
            </a:custGeom>
            <a:noFill/>
            <a:ln w="12700">
              <a:solidFill>
                <a:srgbClr val="1C1C1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99FF">
                      <a:alpha val="16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438400" y="3200400"/>
            <a:ext cx="4251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i="1" dirty="0"/>
              <a:t>O</a:t>
            </a:r>
            <a:endParaRPr lang="ru-RU" sz="2800" b="1" i="1" dirty="0"/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 rot="375847">
            <a:off x="2330450" y="3219450"/>
            <a:ext cx="131763" cy="131763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579" name="Group 27"/>
          <p:cNvGrpSpPr>
            <a:grpSpLocks/>
          </p:cNvGrpSpPr>
          <p:nvPr/>
        </p:nvGrpSpPr>
        <p:grpSpPr bwMode="auto">
          <a:xfrm rot="1524372">
            <a:off x="427038" y="4254500"/>
            <a:ext cx="2819400" cy="495300"/>
            <a:chOff x="624" y="1079"/>
            <a:chExt cx="1776" cy="474"/>
          </a:xfrm>
        </p:grpSpPr>
        <p:sp>
          <p:nvSpPr>
            <p:cNvPr id="23580" name="Arc 28"/>
            <p:cNvSpPr>
              <a:spLocks/>
            </p:cNvSpPr>
            <p:nvPr/>
          </p:nvSpPr>
          <p:spPr bwMode="auto">
            <a:xfrm>
              <a:off x="624" y="1277"/>
              <a:ext cx="1776" cy="276"/>
            </a:xfrm>
            <a:custGeom>
              <a:avLst/>
              <a:gdLst>
                <a:gd name="G0" fmla="+- 21600 0 0"/>
                <a:gd name="G1" fmla="+- 3294 0 0"/>
                <a:gd name="G2" fmla="+- 21600 0 0"/>
                <a:gd name="T0" fmla="*/ 42947 w 43200"/>
                <a:gd name="T1" fmla="*/ 0 h 24894"/>
                <a:gd name="T2" fmla="*/ 63 w 43200"/>
                <a:gd name="T3" fmla="*/ 1640 h 24894"/>
                <a:gd name="T4" fmla="*/ 21600 w 43200"/>
                <a:gd name="T5" fmla="*/ 3294 h 24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894" fill="none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</a:path>
                <a:path w="43200" h="24894" stroke="0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  <a:lnTo>
                    <a:pt x="21600" y="3294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78999"/>
                  </a:schemeClr>
                </a:gs>
                <a:gs pos="100000">
                  <a:schemeClr val="accent1">
                    <a:alpha val="71001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1" name="Arc 29"/>
            <p:cNvSpPr>
              <a:spLocks/>
            </p:cNvSpPr>
            <p:nvPr/>
          </p:nvSpPr>
          <p:spPr bwMode="auto">
            <a:xfrm flipV="1">
              <a:off x="626" y="1079"/>
              <a:ext cx="1767" cy="240"/>
            </a:xfrm>
            <a:custGeom>
              <a:avLst/>
              <a:gdLst>
                <a:gd name="G0" fmla="+- 21568 0 0"/>
                <a:gd name="G1" fmla="+- 0 0 0"/>
                <a:gd name="G2" fmla="+- 21600 0 0"/>
                <a:gd name="T0" fmla="*/ 42978 w 42978"/>
                <a:gd name="T1" fmla="*/ 2857 h 21600"/>
                <a:gd name="T2" fmla="*/ 0 w 42978"/>
                <a:gd name="T3" fmla="*/ 1176 h 21600"/>
                <a:gd name="T4" fmla="*/ 21568 w 4297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78" h="21600" fill="none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</a:path>
                <a:path w="42978" h="21600" stroke="0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  <a:lnTo>
                    <a:pt x="2156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78999"/>
                  </a:schemeClr>
                </a:gs>
                <a:gs pos="100000">
                  <a:schemeClr val="accent1">
                    <a:alpha val="71001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583" name="Group 31"/>
          <p:cNvGrpSpPr>
            <a:grpSpLocks/>
          </p:cNvGrpSpPr>
          <p:nvPr/>
        </p:nvGrpSpPr>
        <p:grpSpPr bwMode="auto">
          <a:xfrm>
            <a:off x="596900" y="2362200"/>
            <a:ext cx="3581400" cy="609600"/>
            <a:chOff x="624" y="1079"/>
            <a:chExt cx="1776" cy="474"/>
          </a:xfrm>
        </p:grpSpPr>
        <p:sp>
          <p:nvSpPr>
            <p:cNvPr id="23584" name="Arc 32"/>
            <p:cNvSpPr>
              <a:spLocks/>
            </p:cNvSpPr>
            <p:nvPr/>
          </p:nvSpPr>
          <p:spPr bwMode="auto">
            <a:xfrm>
              <a:off x="624" y="1277"/>
              <a:ext cx="1776" cy="276"/>
            </a:xfrm>
            <a:custGeom>
              <a:avLst/>
              <a:gdLst>
                <a:gd name="G0" fmla="+- 21600 0 0"/>
                <a:gd name="G1" fmla="+- 3294 0 0"/>
                <a:gd name="G2" fmla="+- 21600 0 0"/>
                <a:gd name="T0" fmla="*/ 42947 w 43200"/>
                <a:gd name="T1" fmla="*/ 0 h 24894"/>
                <a:gd name="T2" fmla="*/ 63 w 43200"/>
                <a:gd name="T3" fmla="*/ 1640 h 24894"/>
                <a:gd name="T4" fmla="*/ 21600 w 43200"/>
                <a:gd name="T5" fmla="*/ 3294 h 24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894" fill="none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</a:path>
                <a:path w="43200" h="24894" stroke="0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  <a:lnTo>
                    <a:pt x="21600" y="3294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78999"/>
                  </a:schemeClr>
                </a:gs>
                <a:gs pos="100000">
                  <a:schemeClr val="accent1">
                    <a:alpha val="71001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5" name="Arc 33"/>
            <p:cNvSpPr>
              <a:spLocks/>
            </p:cNvSpPr>
            <p:nvPr/>
          </p:nvSpPr>
          <p:spPr bwMode="auto">
            <a:xfrm flipV="1">
              <a:off x="626" y="1079"/>
              <a:ext cx="1767" cy="240"/>
            </a:xfrm>
            <a:custGeom>
              <a:avLst/>
              <a:gdLst>
                <a:gd name="G0" fmla="+- 21568 0 0"/>
                <a:gd name="G1" fmla="+- 0 0 0"/>
                <a:gd name="G2" fmla="+- 21600 0 0"/>
                <a:gd name="T0" fmla="*/ 42978 w 42978"/>
                <a:gd name="T1" fmla="*/ 2857 h 21600"/>
                <a:gd name="T2" fmla="*/ 0 w 42978"/>
                <a:gd name="T3" fmla="*/ 1176 h 21600"/>
                <a:gd name="T4" fmla="*/ 21568 w 4297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78" h="21600" fill="none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</a:path>
                <a:path w="42978" h="21600" stroke="0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  <a:lnTo>
                    <a:pt x="2156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78999"/>
                  </a:schemeClr>
                </a:gs>
                <a:gs pos="100000">
                  <a:schemeClr val="accent1">
                    <a:alpha val="71001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578" name="Group 26"/>
          <p:cNvGrpSpPr>
            <a:grpSpLocks/>
          </p:cNvGrpSpPr>
          <p:nvPr/>
        </p:nvGrpSpPr>
        <p:grpSpPr bwMode="auto">
          <a:xfrm>
            <a:off x="800100" y="2032000"/>
            <a:ext cx="3200400" cy="508000"/>
            <a:chOff x="624" y="1079"/>
            <a:chExt cx="1776" cy="474"/>
          </a:xfrm>
        </p:grpSpPr>
        <p:sp>
          <p:nvSpPr>
            <p:cNvPr id="23572" name="Arc 20"/>
            <p:cNvSpPr>
              <a:spLocks/>
            </p:cNvSpPr>
            <p:nvPr/>
          </p:nvSpPr>
          <p:spPr bwMode="auto">
            <a:xfrm>
              <a:off x="624" y="1277"/>
              <a:ext cx="1776" cy="276"/>
            </a:xfrm>
            <a:custGeom>
              <a:avLst/>
              <a:gdLst>
                <a:gd name="G0" fmla="+- 21600 0 0"/>
                <a:gd name="G1" fmla="+- 3294 0 0"/>
                <a:gd name="G2" fmla="+- 21600 0 0"/>
                <a:gd name="T0" fmla="*/ 42947 w 43200"/>
                <a:gd name="T1" fmla="*/ 0 h 24894"/>
                <a:gd name="T2" fmla="*/ 63 w 43200"/>
                <a:gd name="T3" fmla="*/ 1640 h 24894"/>
                <a:gd name="T4" fmla="*/ 21600 w 43200"/>
                <a:gd name="T5" fmla="*/ 3294 h 24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894" fill="none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</a:path>
                <a:path w="43200" h="24894" stroke="0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  <a:lnTo>
                    <a:pt x="21600" y="3294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78999"/>
                  </a:schemeClr>
                </a:gs>
                <a:gs pos="100000">
                  <a:schemeClr val="accent1">
                    <a:alpha val="71001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3" name="Arc 21"/>
            <p:cNvSpPr>
              <a:spLocks/>
            </p:cNvSpPr>
            <p:nvPr/>
          </p:nvSpPr>
          <p:spPr bwMode="auto">
            <a:xfrm flipV="1">
              <a:off x="626" y="1079"/>
              <a:ext cx="1767" cy="240"/>
            </a:xfrm>
            <a:custGeom>
              <a:avLst/>
              <a:gdLst>
                <a:gd name="G0" fmla="+- 21568 0 0"/>
                <a:gd name="G1" fmla="+- 0 0 0"/>
                <a:gd name="G2" fmla="+- 21600 0 0"/>
                <a:gd name="T0" fmla="*/ 42978 w 42978"/>
                <a:gd name="T1" fmla="*/ 2857 h 21600"/>
                <a:gd name="T2" fmla="*/ 0 w 42978"/>
                <a:gd name="T3" fmla="*/ 1176 h 21600"/>
                <a:gd name="T4" fmla="*/ 21568 w 4297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78" h="21600" fill="none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</a:path>
                <a:path w="42978" h="21600" stroke="0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  <a:lnTo>
                    <a:pt x="2156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78999"/>
                  </a:schemeClr>
                </a:gs>
                <a:gs pos="100000">
                  <a:schemeClr val="accent1">
                    <a:alpha val="71001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586" name="Group 34"/>
          <p:cNvGrpSpPr>
            <a:grpSpLocks/>
          </p:cNvGrpSpPr>
          <p:nvPr/>
        </p:nvGrpSpPr>
        <p:grpSpPr bwMode="auto">
          <a:xfrm>
            <a:off x="1397000" y="1612900"/>
            <a:ext cx="1981200" cy="228600"/>
            <a:chOff x="624" y="1079"/>
            <a:chExt cx="1776" cy="474"/>
          </a:xfrm>
        </p:grpSpPr>
        <p:sp>
          <p:nvSpPr>
            <p:cNvPr id="23587" name="Arc 35"/>
            <p:cNvSpPr>
              <a:spLocks/>
            </p:cNvSpPr>
            <p:nvPr/>
          </p:nvSpPr>
          <p:spPr bwMode="auto">
            <a:xfrm>
              <a:off x="624" y="1277"/>
              <a:ext cx="1776" cy="276"/>
            </a:xfrm>
            <a:custGeom>
              <a:avLst/>
              <a:gdLst>
                <a:gd name="G0" fmla="+- 21600 0 0"/>
                <a:gd name="G1" fmla="+- 3294 0 0"/>
                <a:gd name="G2" fmla="+- 21600 0 0"/>
                <a:gd name="T0" fmla="*/ 42947 w 43200"/>
                <a:gd name="T1" fmla="*/ 0 h 24894"/>
                <a:gd name="T2" fmla="*/ 63 w 43200"/>
                <a:gd name="T3" fmla="*/ 1640 h 24894"/>
                <a:gd name="T4" fmla="*/ 21600 w 43200"/>
                <a:gd name="T5" fmla="*/ 3294 h 24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894" fill="none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</a:path>
                <a:path w="43200" h="24894" stroke="0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  <a:lnTo>
                    <a:pt x="21600" y="3294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78999"/>
                  </a:schemeClr>
                </a:gs>
                <a:gs pos="100000">
                  <a:schemeClr val="accent1">
                    <a:alpha val="71001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8" name="Arc 36"/>
            <p:cNvSpPr>
              <a:spLocks/>
            </p:cNvSpPr>
            <p:nvPr/>
          </p:nvSpPr>
          <p:spPr bwMode="auto">
            <a:xfrm flipV="1">
              <a:off x="626" y="1079"/>
              <a:ext cx="1767" cy="240"/>
            </a:xfrm>
            <a:custGeom>
              <a:avLst/>
              <a:gdLst>
                <a:gd name="G0" fmla="+- 21568 0 0"/>
                <a:gd name="G1" fmla="+- 0 0 0"/>
                <a:gd name="G2" fmla="+- 21600 0 0"/>
                <a:gd name="T0" fmla="*/ 42978 w 42978"/>
                <a:gd name="T1" fmla="*/ 2857 h 21600"/>
                <a:gd name="T2" fmla="*/ 0 w 42978"/>
                <a:gd name="T3" fmla="*/ 1176 h 21600"/>
                <a:gd name="T4" fmla="*/ 21568 w 4297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78" h="21600" fill="none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</a:path>
                <a:path w="42978" h="21600" stroke="0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  <a:lnTo>
                    <a:pt x="2156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78999"/>
                  </a:schemeClr>
                </a:gs>
                <a:gs pos="100000">
                  <a:schemeClr val="accent1">
                    <a:alpha val="71001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" name="Заголовок 1"/>
          <p:cNvSpPr txBox="1">
            <a:spLocks/>
          </p:cNvSpPr>
          <p:nvPr/>
        </p:nvSpPr>
        <p:spPr>
          <a:xfrm>
            <a:off x="507965" y="476672"/>
            <a:ext cx="8229600" cy="64807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Сечения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шара и сферы 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572000" y="1626482"/>
            <a:ext cx="446449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Любое сечение шара плоскостью – </a:t>
            </a:r>
            <a:r>
              <a:rPr lang="ru-RU" sz="2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круг</a:t>
            </a:r>
            <a:r>
              <a:rPr lang="ru-RU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Любое сечение 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сферы плоскостью – </a:t>
            </a:r>
            <a:r>
              <a:rPr lang="ru-RU" sz="2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окружность.</a:t>
            </a:r>
            <a:endParaRPr lang="ru-RU" sz="26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85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Свойства сечения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537" y="1340768"/>
            <a:ext cx="3970447" cy="16561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Перпендикуляр, опущенный из центра шара на секущую плоскость, попадает в центр этого круга.</a:t>
            </a:r>
            <a:endParaRPr lang="ru-RU" dirty="0"/>
          </a:p>
        </p:txBody>
      </p:sp>
      <p:pic>
        <p:nvPicPr>
          <p:cNvPr id="4099" name="Picture 3" descr="C:\Documents and Settings\Admin\Мои документы\Загрузки\1_5254fd6a6e2775254fd6a6e2b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6" t="7786" r="3978" b="9119"/>
          <a:stretch/>
        </p:blipFill>
        <p:spPr bwMode="auto">
          <a:xfrm>
            <a:off x="741624" y="2917485"/>
            <a:ext cx="3240360" cy="300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Admin\Мои документы\Загрузки\slide_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" t="23736" r="54723" b="19547"/>
          <a:stretch/>
        </p:blipFill>
        <p:spPr bwMode="auto">
          <a:xfrm>
            <a:off x="5250227" y="2902970"/>
            <a:ext cx="2891224" cy="287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4817052" y="1325691"/>
            <a:ext cx="3947144" cy="1733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Чем меньше расстояние от центра шара до секущей плоскости, тем больше радиус сечения.</a:t>
            </a:r>
            <a:endParaRPr lang="ru-R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991960" y="4339602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/>
              <a:t>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0148" y="3205308"/>
            <a:ext cx="45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О</a:t>
            </a:r>
            <a:r>
              <a:rPr lang="ru-RU" sz="1200" b="1" i="1" dirty="0" smtClean="0"/>
              <a:t>1</a:t>
            </a:r>
            <a:endParaRPr lang="ru-RU" sz="12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60778" y="3205308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А</a:t>
            </a:r>
            <a:endParaRPr lang="ru-RU" sz="2000" b="1" i="1" dirty="0"/>
          </a:p>
        </p:txBody>
      </p:sp>
      <p:pic>
        <p:nvPicPr>
          <p:cNvPr id="12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0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>
            <a:spLocks noGrp="1"/>
          </p:cNvSpPr>
          <p:nvPr>
            <p:ph idx="1"/>
          </p:nvPr>
        </p:nvSpPr>
        <p:spPr>
          <a:xfrm>
            <a:off x="337614" y="1196752"/>
            <a:ext cx="8459464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 решении задач на сечение шара плоскостью вам понадобятся следующие формулы: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Объект 2"/>
              <p:cNvSpPr txBox="1">
                <a:spLocks/>
              </p:cNvSpPr>
              <p:nvPr/>
            </p:nvSpPr>
            <p:spPr>
              <a:xfrm>
                <a:off x="337614" y="2161851"/>
                <a:ext cx="8219256" cy="16561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Площадь треугольника со сторонами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b</a:t>
                </a:r>
                <a:r>
                  <a:rPr lang="ru-RU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и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можно найти по формуле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Герона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𝒑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𝒄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ru-RU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где  </a:t>
                </a:r>
                <a:r>
                  <a:rPr lang="ru-RU" sz="2000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р</a:t>
                </a:r>
                <a:r>
                  <a:rPr lang="ru-RU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000" dirty="0" smtClean="0">
                    <a:latin typeface="Arial" pitchFamily="34" charset="0"/>
                    <a:cs typeface="Arial" pitchFamily="34" charset="0"/>
                  </a:rPr>
                  <a:t>–</a:t>
                </a:r>
                <a:r>
                  <a:rPr lang="ru-RU" sz="2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полупериметр. </a:t>
                </a:r>
              </a:p>
            </p:txBody>
          </p:sp>
        </mc:Choice>
        <mc:Fallback>
          <p:sp>
            <p:nvSpPr>
              <p:cNvPr id="23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14" y="2161851"/>
                <a:ext cx="8219256" cy="1656184"/>
              </a:xfrm>
              <a:prstGeom prst="rect">
                <a:avLst/>
              </a:prstGeom>
              <a:blipFill rotWithShape="1">
                <a:blip r:embed="rId2"/>
                <a:stretch>
                  <a:fillRect l="-741" t="-2952" b="-6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Равнобедренный треугольник 2"/>
          <p:cNvSpPr/>
          <p:nvPr/>
        </p:nvSpPr>
        <p:spPr>
          <a:xfrm>
            <a:off x="4468631" y="4077072"/>
            <a:ext cx="3024336" cy="1944216"/>
          </a:xfrm>
          <a:prstGeom prst="triangle">
            <a:avLst>
              <a:gd name="adj" fmla="val 66797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4048" y="455401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88911" y="464560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8144" y="595395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507965" y="476672"/>
            <a:ext cx="822960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Знать формулы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Мои документы\Загрузки\slide_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78137"/>
            <a:ext cx="2880320" cy="278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929365" y="2852936"/>
            <a:ext cx="5035753" cy="6241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99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43" y="4668721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Рисунок 12" descr="Описание: C:\Documents and Settings\Admin\Мои документы\Загрузки\Формулы\Копия 1761182_280ad9a56e50ed2f79d9f7d28c3a306e_80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9" b="64832"/>
          <a:stretch>
            <a:fillRect/>
          </a:stretch>
        </p:blipFill>
        <p:spPr bwMode="auto">
          <a:xfrm>
            <a:off x="4326384" y="1862510"/>
            <a:ext cx="3503567" cy="222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Рисунок 13" descr="Описание: C:\Documents and Settings\Admin\Мои документы\Загрузки\Формулы\Копия 1761182_280ad9a56e50ed2f79d9f7d28c3a306e_80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60"/>
          <a:stretch>
            <a:fillRect/>
          </a:stretch>
        </p:blipFill>
        <p:spPr bwMode="auto">
          <a:xfrm>
            <a:off x="962242" y="1538741"/>
            <a:ext cx="2784134" cy="2753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982932" y="4165161"/>
                <a:ext cx="2393669" cy="800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ru-RU" sz="4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∆</m:t>
                          </m:r>
                        </m:sub>
                      </m:sSub>
                      <m:r>
                        <a:rPr lang="ru-RU" sz="40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/>
                        </a:rPr>
                        <m:t>𝒑</m:t>
                      </m:r>
                      <m:r>
                        <a:rPr lang="ru-RU" sz="4000" b="1" i="1">
                          <a:solidFill>
                            <a:schemeClr val="tx1"/>
                          </a:solidFill>
                          <a:latin typeface="Cambria Math"/>
                        </a:rPr>
                        <m:t>∙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/>
                        </a:rPr>
                        <m:t>𝒓</m:t>
                      </m:r>
                    </m:oMath>
                  </m:oMathPara>
                </a14:m>
                <a:endParaRPr lang="ru-RU" sz="40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932" y="4165161"/>
                <a:ext cx="2393669" cy="80021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157474" y="4291940"/>
                <a:ext cx="2393669" cy="1257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000" b="1" i="1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ru-RU" sz="4000" b="1">
                              <a:latin typeface="Cambria Math"/>
                            </a:rPr>
                            <m:t>∆</m:t>
                          </m:r>
                        </m:sub>
                      </m:sSub>
                      <m:r>
                        <a:rPr lang="ru-RU" sz="40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/>
                            </a:rPr>
                            <m:t>𝒂𝒃𝒄</m:t>
                          </m:r>
                        </m:num>
                        <m:den>
                          <m:r>
                            <a:rPr lang="en-US" sz="4000" b="1" i="1">
                              <a:latin typeface="Cambria Math"/>
                            </a:rPr>
                            <m:t>𝟒</m:t>
                          </m:r>
                          <m:r>
                            <a:rPr lang="en-US" sz="4000" b="1" i="1">
                              <a:latin typeface="Cambria Math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74" y="4291940"/>
                <a:ext cx="2393669" cy="125758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531601" y="4949305"/>
                <a:ext cx="3600400" cy="658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𝒑</m:t>
                      </m:r>
                      <m:r>
                        <a:rPr lang="en-US" sz="3200" b="1">
                          <a:solidFill>
                            <a:prstClr val="black"/>
                          </a:solidFill>
                          <a:latin typeface="Cambria Math"/>
                        </a:rPr>
                        <m:t>−полу</m:t>
                      </m:r>
                      <m:r>
                        <a:rPr lang="ru-RU" sz="3200" b="1">
                          <a:solidFill>
                            <a:prstClr val="black"/>
                          </a:solidFill>
                          <a:latin typeface="Cambria Math"/>
                        </a:rPr>
                        <m:t>периметр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601" y="4949305"/>
                <a:ext cx="3600400" cy="65864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190875" y="4312951"/>
            <a:ext cx="2393669" cy="12742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39389" y="4197587"/>
            <a:ext cx="2393669" cy="7937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07965" y="476672"/>
            <a:ext cx="822960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Знать формулы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03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12686" y="4354286"/>
            <a:ext cx="1626405" cy="12444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75199" y="4304793"/>
            <a:ext cx="3294744" cy="12772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07965" y="476672"/>
            <a:ext cx="822960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Знать формулы</a:t>
            </a:r>
          </a:p>
        </p:txBody>
      </p:sp>
      <p:pic>
        <p:nvPicPr>
          <p:cNvPr id="12" name="Рисунок 11" descr="C:\Documents and Settings\Admin\Мои документы\Загрузки\Копия 439399233baed14d5902caf40943495c.gif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38835" y="1908261"/>
            <a:ext cx="3964293" cy="22795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Documents and Settings\Admin\Мои документы\Загрузки\439399233baed14d5902caf40943495c.gif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180" y="1484784"/>
            <a:ext cx="2668030" cy="253125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788024" y="4319307"/>
                <a:ext cx="3296433" cy="12575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>
                          <a:latin typeface="Cambria Math"/>
                        </a:rPr>
                        <m:t>𝒓</m:t>
                      </m:r>
                      <m:r>
                        <a:rPr lang="ru-RU" sz="4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latin typeface="Cambria Math"/>
                            </a:rPr>
                            <m:t>𝒂</m:t>
                          </m:r>
                          <m:r>
                            <a:rPr lang="ru-RU" sz="4000" b="1" i="1">
                              <a:latin typeface="Cambria Math"/>
                            </a:rPr>
                            <m:t>+</m:t>
                          </m:r>
                          <m:r>
                            <a:rPr lang="ru-RU" sz="4000" b="1" i="1">
                              <a:latin typeface="Cambria Math"/>
                            </a:rPr>
                            <m:t>𝒃</m:t>
                          </m:r>
                          <m:r>
                            <a:rPr lang="ru-RU" sz="4000" b="1" i="1">
                              <a:latin typeface="Cambria Math"/>
                            </a:rPr>
                            <m:t>−</m:t>
                          </m:r>
                          <m:r>
                            <a:rPr lang="ru-RU" sz="4000" b="1" i="1">
                              <a:latin typeface="Cambria Math"/>
                            </a:rPr>
                            <m:t>𝒄</m:t>
                          </m:r>
                        </m:num>
                        <m:den>
                          <m:r>
                            <a:rPr lang="ru-RU" sz="4000" b="1" i="1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319307"/>
                <a:ext cx="3296433" cy="12575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707299" y="4377286"/>
                <a:ext cx="1631792" cy="1151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>
                          <a:latin typeface="Cambria Math"/>
                        </a:rPr>
                        <m:t>𝑹</m:t>
                      </m:r>
                      <m:r>
                        <a:rPr lang="ru-RU" sz="4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latin typeface="Cambria Math"/>
                            </a:rPr>
                            <m:t>𝒄</m:t>
                          </m:r>
                        </m:num>
                        <m:den>
                          <m:r>
                            <a:rPr lang="ru-RU" sz="4000" b="1" i="1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7299" y="4377286"/>
                <a:ext cx="1631792" cy="115140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43" y="4668721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36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Group 12"/>
          <p:cNvGrpSpPr>
            <a:grpSpLocks/>
          </p:cNvGrpSpPr>
          <p:nvPr/>
        </p:nvGrpSpPr>
        <p:grpSpPr bwMode="auto">
          <a:xfrm>
            <a:off x="565943" y="2268538"/>
            <a:ext cx="4043097" cy="3911054"/>
            <a:chOff x="288" y="912"/>
            <a:chExt cx="2448" cy="2400"/>
          </a:xfrm>
        </p:grpSpPr>
        <p:sp>
          <p:nvSpPr>
            <p:cNvPr id="3101" name="Oval 13"/>
            <p:cNvSpPr>
              <a:spLocks noChangeArrowheads="1"/>
            </p:cNvSpPr>
            <p:nvPr/>
          </p:nvSpPr>
          <p:spPr bwMode="auto">
            <a:xfrm>
              <a:off x="288" y="912"/>
              <a:ext cx="2448" cy="2400"/>
            </a:xfrm>
            <a:prstGeom prst="ellipse">
              <a:avLst/>
            </a:prstGeom>
            <a:noFill/>
            <a:ln w="12700">
              <a:solidFill>
                <a:srgbClr val="1C1C1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02" name="Group 14"/>
            <p:cNvGrpSpPr>
              <a:grpSpLocks/>
            </p:cNvGrpSpPr>
            <p:nvPr/>
          </p:nvGrpSpPr>
          <p:grpSpPr bwMode="auto">
            <a:xfrm>
              <a:off x="290" y="1795"/>
              <a:ext cx="2444" cy="605"/>
              <a:chOff x="290" y="1651"/>
              <a:chExt cx="2444" cy="860"/>
            </a:xfrm>
          </p:grpSpPr>
          <p:sp>
            <p:nvSpPr>
              <p:cNvPr id="3105" name="Arc 15"/>
              <p:cNvSpPr>
                <a:spLocks/>
              </p:cNvSpPr>
              <p:nvPr/>
            </p:nvSpPr>
            <p:spPr bwMode="auto">
              <a:xfrm flipV="1">
                <a:off x="290" y="1651"/>
                <a:ext cx="2444" cy="467"/>
              </a:xfrm>
              <a:custGeom>
                <a:avLst/>
                <a:gdLst>
                  <a:gd name="T0" fmla="*/ 8 w 43121"/>
                  <a:gd name="T1" fmla="*/ 0 h 21600"/>
                  <a:gd name="T2" fmla="*/ 0 w 43121"/>
                  <a:gd name="T3" fmla="*/ 0 h 21600"/>
                  <a:gd name="T4" fmla="*/ 4 w 431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21"/>
                  <a:gd name="T10" fmla="*/ 0 h 21600"/>
                  <a:gd name="T11" fmla="*/ 43121 w 431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21" h="21600" fill="none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</a:path>
                  <a:path w="43121" h="21600" stroke="0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  <a:lnTo>
                      <a:pt x="21580" y="0"/>
                    </a:lnTo>
                    <a:close/>
                  </a:path>
                </a:pathLst>
              </a:custGeom>
              <a:noFill/>
              <a:ln w="19050">
                <a:solidFill>
                  <a:srgbClr val="1C1C1C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6" name="Arc 16"/>
              <p:cNvSpPr>
                <a:spLocks/>
              </p:cNvSpPr>
              <p:nvPr/>
            </p:nvSpPr>
            <p:spPr bwMode="auto">
              <a:xfrm>
                <a:off x="302" y="2044"/>
                <a:ext cx="2430" cy="467"/>
              </a:xfrm>
              <a:custGeom>
                <a:avLst/>
                <a:gdLst>
                  <a:gd name="T0" fmla="*/ 8 w 42859"/>
                  <a:gd name="T1" fmla="*/ 0 h 21600"/>
                  <a:gd name="T2" fmla="*/ 0 w 42859"/>
                  <a:gd name="T3" fmla="*/ 0 h 21600"/>
                  <a:gd name="T4" fmla="*/ 4 w 4285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859"/>
                  <a:gd name="T10" fmla="*/ 0 h 21600"/>
                  <a:gd name="T11" fmla="*/ 42859 w 4285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859" h="21600" fill="none" extrusionOk="0">
                    <a:moveTo>
                      <a:pt x="42859" y="2301"/>
                    </a:moveTo>
                    <a:cubicBezTo>
                      <a:pt x="41683" y="13276"/>
                      <a:pt x="32420" y="21599"/>
                      <a:pt x="21382" y="21600"/>
                    </a:cubicBezTo>
                    <a:cubicBezTo>
                      <a:pt x="10635" y="21600"/>
                      <a:pt x="1523" y="13699"/>
                      <a:pt x="0" y="3061"/>
                    </a:cubicBezTo>
                  </a:path>
                  <a:path w="42859" h="21600" stroke="0" extrusionOk="0">
                    <a:moveTo>
                      <a:pt x="42859" y="2301"/>
                    </a:moveTo>
                    <a:cubicBezTo>
                      <a:pt x="41683" y="13276"/>
                      <a:pt x="32420" y="21599"/>
                      <a:pt x="21382" y="21600"/>
                    </a:cubicBezTo>
                    <a:cubicBezTo>
                      <a:pt x="10635" y="21600"/>
                      <a:pt x="1523" y="13699"/>
                      <a:pt x="0" y="3061"/>
                    </a:cubicBezTo>
                    <a:lnTo>
                      <a:pt x="21382" y="0"/>
                    </a:lnTo>
                    <a:close/>
                  </a:path>
                </a:pathLst>
              </a:custGeom>
              <a:noFill/>
              <a:ln w="19050">
                <a:solidFill>
                  <a:srgbClr val="1C1C1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103" name="Oval 17"/>
            <p:cNvSpPr>
              <a:spLocks noChangeArrowheads="1"/>
            </p:cNvSpPr>
            <p:nvPr/>
          </p:nvSpPr>
          <p:spPr bwMode="auto">
            <a:xfrm rot="375847">
              <a:off x="1468" y="2028"/>
              <a:ext cx="83" cy="8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04" name="Oval 18"/>
            <p:cNvSpPr>
              <a:spLocks noChangeArrowheads="1"/>
            </p:cNvSpPr>
            <p:nvPr/>
          </p:nvSpPr>
          <p:spPr bwMode="auto">
            <a:xfrm>
              <a:off x="288" y="912"/>
              <a:ext cx="2448" cy="24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23000"/>
                  </a:schemeClr>
                </a:gs>
                <a:gs pos="100000">
                  <a:schemeClr val="accent1">
                    <a:alpha val="21999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2590800" y="2044700"/>
            <a:ext cx="1866899" cy="2110106"/>
            <a:chOff x="1632" y="1288"/>
            <a:chExt cx="1176" cy="1496"/>
          </a:xfrm>
        </p:grpSpPr>
        <p:sp>
          <p:nvSpPr>
            <p:cNvPr id="3099" name="Freeform 45"/>
            <p:cNvSpPr>
              <a:spLocks/>
            </p:cNvSpPr>
            <p:nvPr/>
          </p:nvSpPr>
          <p:spPr bwMode="auto">
            <a:xfrm>
              <a:off x="2464" y="1288"/>
              <a:ext cx="344" cy="432"/>
            </a:xfrm>
            <a:custGeom>
              <a:avLst/>
              <a:gdLst>
                <a:gd name="T0" fmla="*/ 344 w 344"/>
                <a:gd name="T1" fmla="*/ 0 h 432"/>
                <a:gd name="T2" fmla="*/ 0 w 344"/>
                <a:gd name="T3" fmla="*/ 432 h 432"/>
                <a:gd name="T4" fmla="*/ 0 60000 65536"/>
                <a:gd name="T5" fmla="*/ 0 60000 65536"/>
                <a:gd name="T6" fmla="*/ 0 w 344"/>
                <a:gd name="T7" fmla="*/ 0 h 432"/>
                <a:gd name="T8" fmla="*/ 344 w 344"/>
                <a:gd name="T9" fmla="*/ 432 h 4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4" h="432">
                  <a:moveTo>
                    <a:pt x="344" y="0"/>
                  </a:moveTo>
                  <a:lnTo>
                    <a:pt x="0" y="432"/>
                  </a:ln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Freeform 46"/>
            <p:cNvSpPr>
              <a:spLocks/>
            </p:cNvSpPr>
            <p:nvPr/>
          </p:nvSpPr>
          <p:spPr bwMode="auto">
            <a:xfrm>
              <a:off x="1632" y="1720"/>
              <a:ext cx="824" cy="1064"/>
            </a:xfrm>
            <a:custGeom>
              <a:avLst/>
              <a:gdLst>
                <a:gd name="T0" fmla="*/ 824 w 824"/>
                <a:gd name="T1" fmla="*/ 0 h 1064"/>
                <a:gd name="T2" fmla="*/ 0 w 824"/>
                <a:gd name="T3" fmla="*/ 1064 h 1064"/>
                <a:gd name="T4" fmla="*/ 0 60000 65536"/>
                <a:gd name="T5" fmla="*/ 0 60000 65536"/>
                <a:gd name="T6" fmla="*/ 0 w 824"/>
                <a:gd name="T7" fmla="*/ 0 h 1064"/>
                <a:gd name="T8" fmla="*/ 824 w 824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24" h="1064">
                  <a:moveTo>
                    <a:pt x="824" y="0"/>
                  </a:moveTo>
                  <a:lnTo>
                    <a:pt x="0" y="106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1600200" y="2314576"/>
            <a:ext cx="1292225" cy="1876424"/>
            <a:chOff x="3845" y="888"/>
            <a:chExt cx="432" cy="736"/>
          </a:xfrm>
        </p:grpSpPr>
        <p:sp>
          <p:nvSpPr>
            <p:cNvPr id="3097" name="Freeform 34"/>
            <p:cNvSpPr>
              <a:spLocks/>
            </p:cNvSpPr>
            <p:nvPr/>
          </p:nvSpPr>
          <p:spPr bwMode="auto">
            <a:xfrm>
              <a:off x="4160" y="888"/>
              <a:ext cx="1" cy="736"/>
            </a:xfrm>
            <a:custGeom>
              <a:avLst/>
              <a:gdLst>
                <a:gd name="T0" fmla="*/ 0 w 1"/>
                <a:gd name="T1" fmla="*/ 736 h 736"/>
                <a:gd name="T2" fmla="*/ 0 w 1"/>
                <a:gd name="T3" fmla="*/ 0 h 736"/>
                <a:gd name="T4" fmla="*/ 0 60000 65536"/>
                <a:gd name="T5" fmla="*/ 0 60000 65536"/>
                <a:gd name="T6" fmla="*/ 0 w 1"/>
                <a:gd name="T7" fmla="*/ 0 h 736"/>
                <a:gd name="T8" fmla="*/ 1 w 1"/>
                <a:gd name="T9" fmla="*/ 736 h 7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736">
                  <a:moveTo>
                    <a:pt x="0" y="736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07" name="Text Box 35"/>
            <p:cNvSpPr txBox="1">
              <a:spLocks noChangeArrowheads="1"/>
            </p:cNvSpPr>
            <p:nvPr/>
          </p:nvSpPr>
          <p:spPr bwMode="auto">
            <a:xfrm>
              <a:off x="3845" y="1147"/>
              <a:ext cx="4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200" dirty="0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   </a:t>
              </a:r>
              <a:r>
                <a:rPr lang="ru-RU" sz="2200" b="1" dirty="0">
                  <a:cs typeface="Arial" charset="0"/>
                </a:rPr>
                <a:t>112</a:t>
              </a:r>
            </a:p>
          </p:txBody>
        </p:sp>
      </p:grpSp>
      <p:sp>
        <p:nvSpPr>
          <p:cNvPr id="3080" name="Freeform 2"/>
          <p:cNvSpPr>
            <a:spLocks/>
          </p:cNvSpPr>
          <p:nvPr/>
        </p:nvSpPr>
        <p:spPr bwMode="auto">
          <a:xfrm>
            <a:off x="304800" y="1905000"/>
            <a:ext cx="5410200" cy="525463"/>
          </a:xfrm>
          <a:custGeom>
            <a:avLst/>
            <a:gdLst>
              <a:gd name="T0" fmla="*/ 1504420029 w 2744"/>
              <a:gd name="T1" fmla="*/ 0 h 402"/>
              <a:gd name="T2" fmla="*/ 2147483647 w 2744"/>
              <a:gd name="T3" fmla="*/ 25628741 h 402"/>
              <a:gd name="T4" fmla="*/ 2147483647 w 2744"/>
              <a:gd name="T5" fmla="*/ 686844308 h 402"/>
              <a:gd name="T6" fmla="*/ 0 w 2744"/>
              <a:gd name="T7" fmla="*/ 686844308 h 402"/>
              <a:gd name="T8" fmla="*/ 1504420029 w 2744"/>
              <a:gd name="T9" fmla="*/ 0 h 4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4"/>
              <a:gd name="T16" fmla="*/ 0 h 402"/>
              <a:gd name="T17" fmla="*/ 2744 w 2744"/>
              <a:gd name="T18" fmla="*/ 402 h 4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4" h="402">
                <a:moveTo>
                  <a:pt x="387" y="0"/>
                </a:moveTo>
                <a:lnTo>
                  <a:pt x="2744" y="15"/>
                </a:lnTo>
                <a:lnTo>
                  <a:pt x="2300" y="402"/>
                </a:lnTo>
                <a:lnTo>
                  <a:pt x="0" y="402"/>
                </a:lnTo>
                <a:lnTo>
                  <a:pt x="387" y="0"/>
                </a:lnTo>
                <a:close/>
              </a:path>
            </a:pathLst>
          </a:custGeom>
          <a:solidFill>
            <a:srgbClr val="FF0066">
              <a:alpha val="2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467544" y="260350"/>
            <a:ext cx="843674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92.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Радиус сферы равен 112 см. Точка, лежащая на плоскости, касательной к сфере, удалена от точки касания на 15 см. Найдите расстояние от этой точки до ближайшей к ней точки сферы.</a:t>
            </a:r>
            <a:endParaRPr lang="ru-RU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708" name="Freeform 36"/>
          <p:cNvSpPr>
            <a:spLocks/>
          </p:cNvSpPr>
          <p:nvPr/>
        </p:nvSpPr>
        <p:spPr bwMode="auto">
          <a:xfrm>
            <a:off x="2540000" y="2209800"/>
            <a:ext cx="284163" cy="330200"/>
          </a:xfrm>
          <a:custGeom>
            <a:avLst/>
            <a:gdLst>
              <a:gd name="T0" fmla="*/ 0 w 179"/>
              <a:gd name="T1" fmla="*/ 524192545 h 208"/>
              <a:gd name="T2" fmla="*/ 451109601 w 179"/>
              <a:gd name="T3" fmla="*/ 448587879 h 208"/>
              <a:gd name="T4" fmla="*/ 435988642 w 179"/>
              <a:gd name="T5" fmla="*/ 0 h 208"/>
              <a:gd name="T6" fmla="*/ 0 60000 65536"/>
              <a:gd name="T7" fmla="*/ 0 60000 65536"/>
              <a:gd name="T8" fmla="*/ 0 60000 65536"/>
              <a:gd name="T9" fmla="*/ 0 w 179"/>
              <a:gd name="T10" fmla="*/ 0 h 208"/>
              <a:gd name="T11" fmla="*/ 179 w 179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" h="208">
                <a:moveTo>
                  <a:pt x="0" y="208"/>
                </a:moveTo>
                <a:lnTo>
                  <a:pt x="179" y="178"/>
                </a:lnTo>
                <a:lnTo>
                  <a:pt x="17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565400" y="1841503"/>
            <a:ext cx="2259013" cy="676276"/>
            <a:chOff x="1616" y="1160"/>
            <a:chExt cx="1423" cy="426"/>
          </a:xfrm>
        </p:grpSpPr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2109" y="1315"/>
              <a:ext cx="29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200" b="1" dirty="0">
                  <a:cs typeface="Arial" charset="0"/>
                </a:rPr>
                <a:t>15</a:t>
              </a:r>
            </a:p>
          </p:txBody>
        </p:sp>
        <p:grpSp>
          <p:nvGrpSpPr>
            <p:cNvPr id="3093" name="Group 40"/>
            <p:cNvGrpSpPr>
              <a:grpSpLocks/>
            </p:cNvGrpSpPr>
            <p:nvPr/>
          </p:nvGrpSpPr>
          <p:grpSpPr bwMode="auto">
            <a:xfrm>
              <a:off x="2800" y="1160"/>
              <a:ext cx="239" cy="252"/>
              <a:chOff x="2928" y="1248"/>
              <a:chExt cx="239" cy="252"/>
            </a:xfrm>
          </p:grpSpPr>
          <p:sp>
            <p:nvSpPr>
              <p:cNvPr id="3095" name="Oval 38"/>
              <p:cNvSpPr>
                <a:spLocks noChangeArrowheads="1"/>
              </p:cNvSpPr>
              <p:nvPr/>
            </p:nvSpPr>
            <p:spPr bwMode="auto">
              <a:xfrm>
                <a:off x="2928" y="134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1" name="Rectangle 39"/>
              <p:cNvSpPr>
                <a:spLocks noChangeArrowheads="1"/>
              </p:cNvSpPr>
              <p:nvPr/>
            </p:nvSpPr>
            <p:spPr bwMode="auto">
              <a:xfrm>
                <a:off x="2960" y="1248"/>
                <a:ext cx="20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000" b="1" i="1" dirty="0"/>
                  <a:t>В</a:t>
                </a:r>
              </a:p>
            </p:txBody>
          </p:sp>
        </p:grpSp>
        <p:sp>
          <p:nvSpPr>
            <p:cNvPr id="3094" name="Freeform 43"/>
            <p:cNvSpPr>
              <a:spLocks/>
            </p:cNvSpPr>
            <p:nvPr/>
          </p:nvSpPr>
          <p:spPr bwMode="auto">
            <a:xfrm>
              <a:off x="1616" y="1288"/>
              <a:ext cx="1192" cy="128"/>
            </a:xfrm>
            <a:custGeom>
              <a:avLst/>
              <a:gdLst>
                <a:gd name="T0" fmla="*/ 1192 w 1192"/>
                <a:gd name="T1" fmla="*/ 0 h 128"/>
                <a:gd name="T2" fmla="*/ 0 w 1192"/>
                <a:gd name="T3" fmla="*/ 128 h 128"/>
                <a:gd name="T4" fmla="*/ 0 60000 65536"/>
                <a:gd name="T5" fmla="*/ 0 60000 65536"/>
                <a:gd name="T6" fmla="*/ 0 w 1192"/>
                <a:gd name="T7" fmla="*/ 0 h 128"/>
                <a:gd name="T8" fmla="*/ 1192 w 1192"/>
                <a:gd name="T9" fmla="*/ 128 h 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92" h="128">
                  <a:moveTo>
                    <a:pt x="1192" y="0"/>
                  </a:moveTo>
                  <a:lnTo>
                    <a:pt x="0" y="12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2159000" y="1917700"/>
            <a:ext cx="3401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i="1" dirty="0"/>
              <a:t>А</a:t>
            </a:r>
          </a:p>
        </p:txBody>
      </p:sp>
      <p:sp>
        <p:nvSpPr>
          <p:cNvPr id="3085" name="Oval 28"/>
          <p:cNvSpPr>
            <a:spLocks noChangeArrowheads="1"/>
          </p:cNvSpPr>
          <p:nvPr/>
        </p:nvSpPr>
        <p:spPr bwMode="auto">
          <a:xfrm rot="375847">
            <a:off x="2501900" y="2222500"/>
            <a:ext cx="77788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682081" y="4008618"/>
            <a:ext cx="356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i="1" dirty="0"/>
              <a:t>О</a:t>
            </a:r>
          </a:p>
        </p:txBody>
      </p: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3839020" y="2517779"/>
            <a:ext cx="428625" cy="400051"/>
            <a:chOff x="2440" y="1600"/>
            <a:chExt cx="270" cy="252"/>
          </a:xfrm>
        </p:grpSpPr>
        <p:sp>
          <p:nvSpPr>
            <p:cNvPr id="3090" name="Oval 49"/>
            <p:cNvSpPr>
              <a:spLocks noChangeArrowheads="1"/>
            </p:cNvSpPr>
            <p:nvPr/>
          </p:nvSpPr>
          <p:spPr bwMode="auto">
            <a:xfrm>
              <a:off x="2440" y="169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722" name="Rectangle 50"/>
            <p:cNvSpPr>
              <a:spLocks noChangeArrowheads="1"/>
            </p:cNvSpPr>
            <p:nvPr/>
          </p:nvSpPr>
          <p:spPr bwMode="auto">
            <a:xfrm>
              <a:off x="2488" y="1600"/>
              <a:ext cx="22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i="1" dirty="0"/>
                <a:t>N</a:t>
              </a:r>
              <a:endParaRPr lang="ru-RU" sz="2000" b="1" i="1" dirty="0"/>
            </a:p>
          </p:txBody>
        </p:sp>
      </p:grpSp>
      <p:sp>
        <p:nvSpPr>
          <p:cNvPr id="28724" name="Rectangle 52"/>
          <p:cNvSpPr>
            <a:spLocks noChangeArrowheads="1"/>
          </p:cNvSpPr>
          <p:nvPr/>
        </p:nvSpPr>
        <p:spPr bwMode="auto">
          <a:xfrm>
            <a:off x="5167086" y="2438400"/>
            <a:ext cx="35766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2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en-US" sz="22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искомое расстояние</a:t>
            </a:r>
          </a:p>
        </p:txBody>
      </p:sp>
      <p:graphicFrame>
        <p:nvGraphicFramePr>
          <p:cNvPr id="287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50779"/>
              </p:ext>
            </p:extLst>
          </p:nvPr>
        </p:nvGraphicFramePr>
        <p:xfrm>
          <a:off x="5167086" y="3035853"/>
          <a:ext cx="3704544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Формула" r:id="rId3" imgW="1498320" imgH="380880" progId="Equation.3">
                  <p:embed/>
                </p:oleObj>
              </mc:Choice>
              <mc:Fallback>
                <p:oleObj name="Формула" r:id="rId3" imgW="149832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086" y="3035853"/>
                        <a:ext cx="3704544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09600" y="2133600"/>
          <a:ext cx="37306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Формула" r:id="rId5" imgW="152280" imgH="139680" progId="Equation.3">
                  <p:embed/>
                </p:oleObj>
              </mc:Choice>
              <mc:Fallback>
                <p:oleObj name="Формула" r:id="rId5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33600"/>
                        <a:ext cx="37306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27" name="Object 4"/>
          <p:cNvGraphicFramePr>
            <a:graphicFrameLocks noChangeAspect="1"/>
          </p:cNvGraphicFramePr>
          <p:nvPr/>
        </p:nvGraphicFramePr>
        <p:xfrm>
          <a:off x="6083300" y="3530600"/>
          <a:ext cx="16430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Формула" r:id="rId7" imgW="672840" imgH="177480" progId="Equation.3">
                  <p:embed/>
                </p:oleObj>
              </mc:Choice>
              <mc:Fallback>
                <p:oleObj name="Формула" r:id="rId7" imgW="6728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300" y="3530600"/>
                        <a:ext cx="1643063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3002638" y="3215200"/>
            <a:ext cx="1292225" cy="43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 </a:t>
            </a:r>
            <a:r>
              <a:rPr lang="ru-RU" sz="2200" b="1" dirty="0">
                <a:cs typeface="Arial" charset="0"/>
              </a:rPr>
              <a:t>112</a:t>
            </a:r>
          </a:p>
        </p:txBody>
      </p:sp>
      <p:pic>
        <p:nvPicPr>
          <p:cNvPr id="36" name="Picture 2" descr="C:\Documents and Settings\Admin\Мои документы\РИСУНКИ\2_Школа\1_Учитель\item_3761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41" y="4596150"/>
            <a:ext cx="1530086" cy="207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18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8" grpId="0" animBg="1"/>
      <p:bldP spid="2872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596</Words>
  <Application>Microsoft Office PowerPoint</Application>
  <PresentationFormat>Экран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§3. Сфера и шар Взаимное расположение  сферы и плоскости Площадь сферы (п.66 – п.68)</vt:lpstr>
      <vt:lpstr>66. Взаимное расположение  сферы и плоскости</vt:lpstr>
      <vt:lpstr>67. Касательная плоскость к сфере</vt:lpstr>
      <vt:lpstr>Презентация PowerPoint</vt:lpstr>
      <vt:lpstr>Свойства сечения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68. Площадь сферы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Сфера.  Уравнение сферы</dc:title>
  <dc:creator>Догадова</dc:creator>
  <cp:lastModifiedBy>Догадова</cp:lastModifiedBy>
  <cp:revision>37</cp:revision>
  <dcterms:created xsi:type="dcterms:W3CDTF">2019-01-30T10:44:28Z</dcterms:created>
  <dcterms:modified xsi:type="dcterms:W3CDTF">2020-12-11T12:49:54Z</dcterms:modified>
</cp:coreProperties>
</file>