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7" r:id="rId4"/>
    <p:sldId id="279" r:id="rId5"/>
    <p:sldId id="278" r:id="rId6"/>
    <p:sldId id="284" r:id="rId7"/>
    <p:sldId id="282" r:id="rId8"/>
    <p:sldId id="290" r:id="rId9"/>
    <p:sldId id="292" r:id="rId10"/>
    <p:sldId id="287" r:id="rId11"/>
    <p:sldId id="288" r:id="rId12"/>
    <p:sldId id="289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5E6D0-4EF5-4AD3-81D0-2DBDE27CC207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9929A-AA16-425B-A6FF-DC4D940A4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8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67F81-7C1C-442A-907B-40B2E832BA22}" type="slidenum">
              <a:rPr lang="ru-RU"/>
              <a:pPr/>
              <a:t>2</a:t>
            </a:fld>
            <a:endParaRPr lang="ru-RU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2235E-A4D9-4E28-8BE6-9CE26147EC38}" type="slidenum">
              <a:rPr lang="ru-RU"/>
              <a:pPr/>
              <a:t>3</a:t>
            </a:fld>
            <a:endParaRPr lang="ru-RU"/>
          </a:p>
        </p:txBody>
      </p:sp>
      <p:sp>
        <p:nvSpPr>
          <p:cNvPr id="85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6D501-53C3-4B84-B98B-EF3898B7D27A}" type="slidenum">
              <a:rPr lang="ru-RU"/>
              <a:pPr/>
              <a:t>4</a:t>
            </a:fld>
            <a:endParaRPr lang="ru-RU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946D8-0825-4CF1-A34A-C52DD52823AD}" type="slidenum">
              <a:rPr lang="ru-RU"/>
              <a:pPr/>
              <a:t>5</a:t>
            </a:fld>
            <a:endParaRPr lang="ru-RU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A01D2-83EA-4B06-B0A3-5096E28462E3}" type="slidenum">
              <a:rPr lang="ru-RU"/>
              <a:pPr/>
              <a:t>10</a:t>
            </a:fld>
            <a:endParaRPr lang="ru-RU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F983B-A803-48FF-8D1C-9FA2EA99379B}" type="slidenum">
              <a:rPr lang="ru-RU"/>
              <a:pPr/>
              <a:t>11</a:t>
            </a:fld>
            <a:endParaRPr lang="ru-RU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35899-DB21-42BC-A8DF-64E7E26E6BE3}" type="slidenum">
              <a:rPr lang="ru-RU"/>
              <a:pPr/>
              <a:t>12</a:t>
            </a:fld>
            <a:endParaRPr lang="ru-RU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B210C-1EAA-48F8-9D9D-DA7CF75D867C}" type="slidenum">
              <a:rPr lang="ru-RU"/>
              <a:pPr/>
              <a:t>13</a:t>
            </a:fld>
            <a:endParaRPr lang="ru-RU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Чертежи к задачам: 569, 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4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2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8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7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3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7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8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4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7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43F7-9631-49E6-9C30-72EFC2FA9A9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86AB-C5B9-4DB5-8A61-7238DB1E8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8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87523" y="1628800"/>
            <a:ext cx="8568953" cy="24482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Цилиндр, конус, шар</a:t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§2. Конус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Геометрия, 11 класс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86620"/>
            <a:ext cx="3258084" cy="244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9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9" name="Freeform 3"/>
          <p:cNvSpPr>
            <a:spLocks/>
          </p:cNvSpPr>
          <p:nvPr/>
        </p:nvSpPr>
        <p:spPr bwMode="auto">
          <a:xfrm>
            <a:off x="989013" y="2863850"/>
            <a:ext cx="2684462" cy="2836863"/>
          </a:xfrm>
          <a:custGeom>
            <a:avLst/>
            <a:gdLst>
              <a:gd name="T0" fmla="*/ 985 w 1691"/>
              <a:gd name="T1" fmla="*/ 131 h 1787"/>
              <a:gd name="T2" fmla="*/ 1139 w 1691"/>
              <a:gd name="T3" fmla="*/ 83 h 1787"/>
              <a:gd name="T4" fmla="*/ 1175 w 1691"/>
              <a:gd name="T5" fmla="*/ 43 h 1787"/>
              <a:gd name="T6" fmla="*/ 1203 w 1691"/>
              <a:gd name="T7" fmla="*/ 113 h 1787"/>
              <a:gd name="T8" fmla="*/ 1429 w 1691"/>
              <a:gd name="T9" fmla="*/ 719 h 1787"/>
              <a:gd name="T10" fmla="*/ 1623 w 1691"/>
              <a:gd name="T11" fmla="*/ 1223 h 1787"/>
              <a:gd name="T12" fmla="*/ 1677 w 1691"/>
              <a:gd name="T13" fmla="*/ 1385 h 1787"/>
              <a:gd name="T14" fmla="*/ 1681 w 1691"/>
              <a:gd name="T15" fmla="*/ 1455 h 1787"/>
              <a:gd name="T16" fmla="*/ 1617 w 1691"/>
              <a:gd name="T17" fmla="*/ 1563 h 1787"/>
              <a:gd name="T18" fmla="*/ 1473 w 1691"/>
              <a:gd name="T19" fmla="*/ 1659 h 1787"/>
              <a:gd name="T20" fmla="*/ 1273 w 1691"/>
              <a:gd name="T21" fmla="*/ 1739 h 1787"/>
              <a:gd name="T22" fmla="*/ 1031 w 1691"/>
              <a:gd name="T23" fmla="*/ 1771 h 1787"/>
              <a:gd name="T24" fmla="*/ 710 w 1691"/>
              <a:gd name="T25" fmla="*/ 1780 h 1787"/>
              <a:gd name="T26" fmla="*/ 405 w 1691"/>
              <a:gd name="T27" fmla="*/ 1730 h 1787"/>
              <a:gd name="T28" fmla="*/ 169 w 1691"/>
              <a:gd name="T29" fmla="*/ 1635 h 1787"/>
              <a:gd name="T30" fmla="*/ 17 w 1691"/>
              <a:gd name="T31" fmla="*/ 1419 h 1787"/>
              <a:gd name="T32" fmla="*/ 273 w 1691"/>
              <a:gd name="T33" fmla="*/ 659 h 1787"/>
              <a:gd name="T34" fmla="*/ 465 w 1691"/>
              <a:gd name="T35" fmla="*/ 119 h 1787"/>
              <a:gd name="T36" fmla="*/ 495 w 1691"/>
              <a:gd name="T37" fmla="*/ 51 h 1787"/>
              <a:gd name="T38" fmla="*/ 539 w 1691"/>
              <a:gd name="T39" fmla="*/ 91 h 1787"/>
              <a:gd name="T40" fmla="*/ 653 w 1691"/>
              <a:gd name="T41" fmla="*/ 125 h 1787"/>
              <a:gd name="T42" fmla="*/ 825 w 1691"/>
              <a:gd name="T43" fmla="*/ 139 h 1787"/>
              <a:gd name="T44" fmla="*/ 985 w 1691"/>
              <a:gd name="T45" fmla="*/ 131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1" h="1787">
                <a:moveTo>
                  <a:pt x="985" y="131"/>
                </a:moveTo>
                <a:cubicBezTo>
                  <a:pt x="1037" y="122"/>
                  <a:pt x="1107" y="98"/>
                  <a:pt x="1139" y="83"/>
                </a:cubicBezTo>
                <a:cubicBezTo>
                  <a:pt x="1171" y="68"/>
                  <a:pt x="1164" y="38"/>
                  <a:pt x="1175" y="43"/>
                </a:cubicBezTo>
                <a:cubicBezTo>
                  <a:pt x="1186" y="48"/>
                  <a:pt x="1161" y="0"/>
                  <a:pt x="1203" y="113"/>
                </a:cubicBezTo>
                <a:cubicBezTo>
                  <a:pt x="1245" y="226"/>
                  <a:pt x="1359" y="534"/>
                  <a:pt x="1429" y="719"/>
                </a:cubicBezTo>
                <a:cubicBezTo>
                  <a:pt x="1499" y="904"/>
                  <a:pt x="1582" y="1112"/>
                  <a:pt x="1623" y="1223"/>
                </a:cubicBezTo>
                <a:cubicBezTo>
                  <a:pt x="1664" y="1334"/>
                  <a:pt x="1667" y="1346"/>
                  <a:pt x="1677" y="1385"/>
                </a:cubicBezTo>
                <a:cubicBezTo>
                  <a:pt x="1687" y="1424"/>
                  <a:pt x="1691" y="1425"/>
                  <a:pt x="1681" y="1455"/>
                </a:cubicBezTo>
                <a:cubicBezTo>
                  <a:pt x="1671" y="1485"/>
                  <a:pt x="1652" y="1529"/>
                  <a:pt x="1617" y="1563"/>
                </a:cubicBezTo>
                <a:cubicBezTo>
                  <a:pt x="1582" y="1597"/>
                  <a:pt x="1530" y="1630"/>
                  <a:pt x="1473" y="1659"/>
                </a:cubicBezTo>
                <a:cubicBezTo>
                  <a:pt x="1416" y="1688"/>
                  <a:pt x="1347" y="1720"/>
                  <a:pt x="1273" y="1739"/>
                </a:cubicBezTo>
                <a:cubicBezTo>
                  <a:pt x="1199" y="1758"/>
                  <a:pt x="1125" y="1764"/>
                  <a:pt x="1031" y="1771"/>
                </a:cubicBezTo>
                <a:cubicBezTo>
                  <a:pt x="937" y="1778"/>
                  <a:pt x="814" y="1787"/>
                  <a:pt x="710" y="1780"/>
                </a:cubicBezTo>
                <a:cubicBezTo>
                  <a:pt x="606" y="1773"/>
                  <a:pt x="495" y="1754"/>
                  <a:pt x="405" y="1730"/>
                </a:cubicBezTo>
                <a:cubicBezTo>
                  <a:pt x="315" y="1706"/>
                  <a:pt x="234" y="1687"/>
                  <a:pt x="169" y="1635"/>
                </a:cubicBezTo>
                <a:cubicBezTo>
                  <a:pt x="104" y="1583"/>
                  <a:pt x="0" y="1582"/>
                  <a:pt x="17" y="1419"/>
                </a:cubicBezTo>
                <a:cubicBezTo>
                  <a:pt x="34" y="1256"/>
                  <a:pt x="198" y="876"/>
                  <a:pt x="273" y="659"/>
                </a:cubicBezTo>
                <a:cubicBezTo>
                  <a:pt x="348" y="442"/>
                  <a:pt x="428" y="220"/>
                  <a:pt x="465" y="119"/>
                </a:cubicBezTo>
                <a:cubicBezTo>
                  <a:pt x="502" y="18"/>
                  <a:pt x="483" y="56"/>
                  <a:pt x="495" y="51"/>
                </a:cubicBezTo>
                <a:cubicBezTo>
                  <a:pt x="507" y="46"/>
                  <a:pt x="513" y="79"/>
                  <a:pt x="539" y="91"/>
                </a:cubicBezTo>
                <a:cubicBezTo>
                  <a:pt x="565" y="103"/>
                  <a:pt x="605" y="117"/>
                  <a:pt x="653" y="125"/>
                </a:cubicBezTo>
                <a:cubicBezTo>
                  <a:pt x="701" y="133"/>
                  <a:pt x="770" y="138"/>
                  <a:pt x="825" y="139"/>
                </a:cubicBezTo>
                <a:cubicBezTo>
                  <a:pt x="880" y="140"/>
                  <a:pt x="936" y="142"/>
                  <a:pt x="985" y="131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67999"/>
                </a:schemeClr>
              </a:gs>
              <a:gs pos="50000">
                <a:srgbClr val="F1F8F9">
                  <a:alpha val="47000"/>
                </a:srgbClr>
              </a:gs>
              <a:gs pos="100000">
                <a:schemeClr val="accent1">
                  <a:alpha val="67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0121" name="Text Box 25"/>
          <p:cNvSpPr txBox="1">
            <a:spLocks noChangeArrowheads="1"/>
          </p:cNvSpPr>
          <p:nvPr/>
        </p:nvSpPr>
        <p:spPr bwMode="auto">
          <a:xfrm>
            <a:off x="2070100" y="5154613"/>
            <a:ext cx="364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00142" name="Freeform 46"/>
          <p:cNvSpPr>
            <a:spLocks/>
          </p:cNvSpPr>
          <p:nvPr/>
        </p:nvSpPr>
        <p:spPr bwMode="auto">
          <a:xfrm>
            <a:off x="2298700" y="2894013"/>
            <a:ext cx="1588" cy="2260600"/>
          </a:xfrm>
          <a:custGeom>
            <a:avLst/>
            <a:gdLst>
              <a:gd name="T0" fmla="*/ 0 w 1"/>
              <a:gd name="T1" fmla="*/ 0 h 1424"/>
              <a:gd name="T2" fmla="*/ 0 w 1"/>
              <a:gd name="T3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24">
                <a:moveTo>
                  <a:pt x="0" y="0"/>
                </a:moveTo>
                <a:lnTo>
                  <a:pt x="0" y="1424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00145" name="Group 49"/>
          <p:cNvGrpSpPr>
            <a:grpSpLocks/>
          </p:cNvGrpSpPr>
          <p:nvPr/>
        </p:nvGrpSpPr>
        <p:grpSpPr bwMode="auto">
          <a:xfrm>
            <a:off x="1778000" y="2627313"/>
            <a:ext cx="1066800" cy="457200"/>
            <a:chOff x="1112" y="2048"/>
            <a:chExt cx="672" cy="288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1112" y="2113"/>
              <a:ext cx="672" cy="223"/>
              <a:chOff x="1016" y="1840"/>
              <a:chExt cx="864" cy="448"/>
            </a:xfrm>
          </p:grpSpPr>
          <p:grpSp>
            <p:nvGrpSpPr>
              <p:cNvPr id="900102" name="Group 6"/>
              <p:cNvGrpSpPr>
                <a:grpSpLocks/>
              </p:cNvGrpSpPr>
              <p:nvPr/>
            </p:nvGrpSpPr>
            <p:grpSpPr bwMode="auto">
              <a:xfrm>
                <a:off x="1016" y="1856"/>
                <a:ext cx="864" cy="432"/>
                <a:chOff x="616" y="2161"/>
                <a:chExt cx="1688" cy="1382"/>
              </a:xfrm>
            </p:grpSpPr>
            <p:sp>
              <p:nvSpPr>
                <p:cNvPr id="900103" name="Arc 7"/>
                <p:cNvSpPr>
                  <a:spLocks/>
                </p:cNvSpPr>
                <p:nvPr/>
              </p:nvSpPr>
              <p:spPr bwMode="auto">
                <a:xfrm rot="5400000">
                  <a:off x="1001" y="2240"/>
                  <a:ext cx="918" cy="1688"/>
                </a:xfrm>
                <a:custGeom>
                  <a:avLst/>
                  <a:gdLst>
                    <a:gd name="G0" fmla="+- 6756 0 0"/>
                    <a:gd name="G1" fmla="+- 21600 0 0"/>
                    <a:gd name="G2" fmla="+- 21600 0 0"/>
                    <a:gd name="T0" fmla="*/ 0 w 28356"/>
                    <a:gd name="T1" fmla="*/ 1084 h 43200"/>
                    <a:gd name="T2" fmla="*/ 1744 w 28356"/>
                    <a:gd name="T3" fmla="*/ 42611 h 43200"/>
                    <a:gd name="T4" fmla="*/ 6756 w 28356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356" h="43200" fill="none" extrusionOk="0">
                      <a:moveTo>
                        <a:pt x="-1" y="1083"/>
                      </a:moveTo>
                      <a:cubicBezTo>
                        <a:pt x="2180" y="365"/>
                        <a:pt x="4460" y="-1"/>
                        <a:pt x="6756" y="0"/>
                      </a:cubicBezTo>
                      <a:cubicBezTo>
                        <a:pt x="18685" y="0"/>
                        <a:pt x="28356" y="9670"/>
                        <a:pt x="28356" y="21600"/>
                      </a:cubicBezTo>
                      <a:cubicBezTo>
                        <a:pt x="28356" y="33529"/>
                        <a:pt x="18685" y="43200"/>
                        <a:pt x="6756" y="43200"/>
                      </a:cubicBezTo>
                      <a:cubicBezTo>
                        <a:pt x="5068" y="43200"/>
                        <a:pt x="3385" y="43002"/>
                        <a:pt x="1744" y="42610"/>
                      </a:cubicBezTo>
                    </a:path>
                    <a:path w="28356" h="43200" stroke="0" extrusionOk="0">
                      <a:moveTo>
                        <a:pt x="-1" y="1083"/>
                      </a:moveTo>
                      <a:cubicBezTo>
                        <a:pt x="2180" y="365"/>
                        <a:pt x="4460" y="-1"/>
                        <a:pt x="6756" y="0"/>
                      </a:cubicBezTo>
                      <a:cubicBezTo>
                        <a:pt x="18685" y="0"/>
                        <a:pt x="28356" y="9670"/>
                        <a:pt x="28356" y="21600"/>
                      </a:cubicBezTo>
                      <a:cubicBezTo>
                        <a:pt x="28356" y="33529"/>
                        <a:pt x="18685" y="43200"/>
                        <a:pt x="6756" y="43200"/>
                      </a:cubicBezTo>
                      <a:cubicBezTo>
                        <a:pt x="5068" y="43200"/>
                        <a:pt x="3385" y="43002"/>
                        <a:pt x="1744" y="42610"/>
                      </a:cubicBezTo>
                      <a:lnTo>
                        <a:pt x="675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0104" name="Arc 8"/>
                <p:cNvSpPr>
                  <a:spLocks/>
                </p:cNvSpPr>
                <p:nvPr/>
              </p:nvSpPr>
              <p:spPr bwMode="auto">
                <a:xfrm rot="16200000" flipV="1">
                  <a:off x="1142" y="1644"/>
                  <a:ext cx="642" cy="1676"/>
                </a:xfrm>
                <a:custGeom>
                  <a:avLst/>
                  <a:gdLst>
                    <a:gd name="G0" fmla="+- 96 0 0"/>
                    <a:gd name="G1" fmla="+- 21600 0 0"/>
                    <a:gd name="G2" fmla="+- 21600 0 0"/>
                    <a:gd name="T0" fmla="*/ 96 w 21696"/>
                    <a:gd name="T1" fmla="*/ 0 h 43200"/>
                    <a:gd name="T2" fmla="*/ 0 w 21696"/>
                    <a:gd name="T3" fmla="*/ 43200 h 43200"/>
                    <a:gd name="T4" fmla="*/ 96 w 21696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96" h="43200" fill="none" extrusionOk="0">
                      <a:moveTo>
                        <a:pt x="95" y="0"/>
                      </a:moveTo>
                      <a:cubicBezTo>
                        <a:pt x="12025" y="0"/>
                        <a:pt x="21696" y="9670"/>
                        <a:pt x="21696" y="21600"/>
                      </a:cubicBezTo>
                      <a:cubicBezTo>
                        <a:pt x="21696" y="33529"/>
                        <a:pt x="12025" y="43200"/>
                        <a:pt x="96" y="43200"/>
                      </a:cubicBezTo>
                      <a:cubicBezTo>
                        <a:pt x="64" y="43200"/>
                        <a:pt x="32" y="43199"/>
                        <a:pt x="0" y="43199"/>
                      </a:cubicBezTo>
                    </a:path>
                    <a:path w="21696" h="43200" stroke="0" extrusionOk="0">
                      <a:moveTo>
                        <a:pt x="95" y="0"/>
                      </a:moveTo>
                      <a:cubicBezTo>
                        <a:pt x="12025" y="0"/>
                        <a:pt x="21696" y="9670"/>
                        <a:pt x="21696" y="21600"/>
                      </a:cubicBezTo>
                      <a:cubicBezTo>
                        <a:pt x="21696" y="33529"/>
                        <a:pt x="12025" y="43200"/>
                        <a:pt x="96" y="43200"/>
                      </a:cubicBezTo>
                      <a:cubicBezTo>
                        <a:pt x="64" y="43200"/>
                        <a:pt x="32" y="43199"/>
                        <a:pt x="0" y="43199"/>
                      </a:cubicBezTo>
                      <a:lnTo>
                        <a:pt x="9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00105" name="Oval 9"/>
              <p:cNvSpPr>
                <a:spLocks noChangeArrowheads="1"/>
              </p:cNvSpPr>
              <p:nvPr/>
            </p:nvSpPr>
            <p:spPr bwMode="auto">
              <a:xfrm>
                <a:off x="1024" y="1840"/>
                <a:ext cx="856" cy="448"/>
              </a:xfrm>
              <a:prstGeom prst="ellipse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0106" name="Oval 10"/>
              <p:cNvSpPr>
                <a:spLocks noChangeArrowheads="1"/>
              </p:cNvSpPr>
              <p:nvPr/>
            </p:nvSpPr>
            <p:spPr bwMode="auto">
              <a:xfrm>
                <a:off x="1416" y="2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00143" name="Text Box 47"/>
            <p:cNvSpPr txBox="1">
              <a:spLocks noChangeArrowheads="1"/>
            </p:cNvSpPr>
            <p:nvPr/>
          </p:nvSpPr>
          <p:spPr bwMode="auto">
            <a:xfrm>
              <a:off x="1416" y="2048"/>
              <a:ext cx="3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000" b="1" i="1" baseline="-25000" dirty="0">
                  <a:latin typeface="Arial" pitchFamily="34" charset="0"/>
                  <a:cs typeface="Arial" pitchFamily="34" charset="0"/>
                </a:rPr>
                <a:t>1</a:t>
              </a:r>
              <a:endParaRPr lang="ru-RU" sz="20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00139" name="Freeform 43"/>
          <p:cNvSpPr>
            <a:spLocks/>
          </p:cNvSpPr>
          <p:nvPr/>
        </p:nvSpPr>
        <p:spPr bwMode="auto">
          <a:xfrm>
            <a:off x="1003300" y="2879725"/>
            <a:ext cx="782638" cy="2170113"/>
          </a:xfrm>
          <a:custGeom>
            <a:avLst/>
            <a:gdLst>
              <a:gd name="T0" fmla="*/ 493 w 493"/>
              <a:gd name="T1" fmla="*/ 0 h 1367"/>
              <a:gd name="T2" fmla="*/ 0 w 493"/>
              <a:gd name="T3" fmla="*/ 1367 h 13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3" h="1367">
                <a:moveTo>
                  <a:pt x="493" y="0"/>
                </a:moveTo>
                <a:lnTo>
                  <a:pt x="0" y="13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0140" name="Freeform 44"/>
          <p:cNvSpPr>
            <a:spLocks/>
          </p:cNvSpPr>
          <p:nvPr/>
        </p:nvSpPr>
        <p:spPr bwMode="auto">
          <a:xfrm>
            <a:off x="2854325" y="2903538"/>
            <a:ext cx="809625" cy="2146300"/>
          </a:xfrm>
          <a:custGeom>
            <a:avLst/>
            <a:gdLst>
              <a:gd name="T0" fmla="*/ 0 w 510"/>
              <a:gd name="T1" fmla="*/ 0 h 1352"/>
              <a:gd name="T2" fmla="*/ 510 w 510"/>
              <a:gd name="T3" fmla="*/ 1352 h 13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0" h="1352">
                <a:moveTo>
                  <a:pt x="0" y="0"/>
                </a:moveTo>
                <a:lnTo>
                  <a:pt x="510" y="135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00117" name="Group 21"/>
          <p:cNvGrpSpPr>
            <a:grpSpLocks/>
          </p:cNvGrpSpPr>
          <p:nvPr/>
        </p:nvGrpSpPr>
        <p:grpSpPr bwMode="auto">
          <a:xfrm>
            <a:off x="990600" y="4572000"/>
            <a:ext cx="2679700" cy="1128713"/>
            <a:chOff x="616" y="2161"/>
            <a:chExt cx="1688" cy="1382"/>
          </a:xfrm>
        </p:grpSpPr>
        <p:sp>
          <p:nvSpPr>
            <p:cNvPr id="900118" name="Arc 22"/>
            <p:cNvSpPr>
              <a:spLocks/>
            </p:cNvSpPr>
            <p:nvPr/>
          </p:nvSpPr>
          <p:spPr bwMode="auto">
            <a:xfrm rot="5400000">
              <a:off x="1001" y="2240"/>
              <a:ext cx="918" cy="168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0119" name="Arc 23"/>
            <p:cNvSpPr>
              <a:spLocks/>
            </p:cNvSpPr>
            <p:nvPr/>
          </p:nvSpPr>
          <p:spPr bwMode="auto">
            <a:xfrm rot="16200000" flipV="1">
              <a:off x="1142" y="1644"/>
              <a:ext cx="642" cy="1676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00148" name="Group 52"/>
          <p:cNvGrpSpPr>
            <a:grpSpLocks/>
          </p:cNvGrpSpPr>
          <p:nvPr/>
        </p:nvGrpSpPr>
        <p:grpSpPr bwMode="auto">
          <a:xfrm>
            <a:off x="1765300" y="2743200"/>
            <a:ext cx="1066800" cy="341313"/>
            <a:chOff x="616" y="2161"/>
            <a:chExt cx="1688" cy="1382"/>
          </a:xfrm>
        </p:grpSpPr>
        <p:sp>
          <p:nvSpPr>
            <p:cNvPr id="900149" name="Arc 53"/>
            <p:cNvSpPr>
              <a:spLocks/>
            </p:cNvSpPr>
            <p:nvPr/>
          </p:nvSpPr>
          <p:spPr bwMode="auto">
            <a:xfrm rot="5400000">
              <a:off x="1001" y="2240"/>
              <a:ext cx="918" cy="168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0150" name="Arc 54"/>
            <p:cNvSpPr>
              <a:spLocks/>
            </p:cNvSpPr>
            <p:nvPr/>
          </p:nvSpPr>
          <p:spPr bwMode="auto">
            <a:xfrm rot="16200000" flipV="1">
              <a:off x="1142" y="1644"/>
              <a:ext cx="642" cy="1676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Усечённый конус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0144" name="Group 48"/>
          <p:cNvGrpSpPr>
            <a:grpSpLocks/>
          </p:cNvGrpSpPr>
          <p:nvPr/>
        </p:nvGrpSpPr>
        <p:grpSpPr bwMode="auto">
          <a:xfrm>
            <a:off x="1003300" y="1052513"/>
            <a:ext cx="2725738" cy="4648200"/>
            <a:chOff x="616" y="1056"/>
            <a:chExt cx="1717" cy="2928"/>
          </a:xfrm>
        </p:grpSpPr>
        <p:sp>
          <p:nvSpPr>
            <p:cNvPr id="900100" name="Freeform 4"/>
            <p:cNvSpPr>
              <a:spLocks/>
            </p:cNvSpPr>
            <p:nvPr/>
          </p:nvSpPr>
          <p:spPr bwMode="auto">
            <a:xfrm>
              <a:off x="1440" y="1317"/>
              <a:ext cx="1" cy="2308"/>
            </a:xfrm>
            <a:custGeom>
              <a:avLst/>
              <a:gdLst>
                <a:gd name="T0" fmla="*/ 0 w 1"/>
                <a:gd name="T1" fmla="*/ 0 h 2308"/>
                <a:gd name="T2" fmla="*/ 0 w 1"/>
                <a:gd name="T3" fmla="*/ 2308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308">
                  <a:moveTo>
                    <a:pt x="0" y="0"/>
                  </a:moveTo>
                  <a:lnTo>
                    <a:pt x="0" y="230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0116" name="Text Box 20"/>
            <p:cNvSpPr txBox="1">
              <a:spLocks noChangeArrowheads="1"/>
            </p:cNvSpPr>
            <p:nvPr/>
          </p:nvSpPr>
          <p:spPr bwMode="auto">
            <a:xfrm>
              <a:off x="1440" y="105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А</a:t>
              </a:r>
            </a:p>
          </p:txBody>
        </p:sp>
        <p:sp>
          <p:nvSpPr>
            <p:cNvPr id="900120" name="Freeform 24"/>
            <p:cNvSpPr>
              <a:spLocks/>
            </p:cNvSpPr>
            <p:nvPr/>
          </p:nvSpPr>
          <p:spPr bwMode="auto">
            <a:xfrm>
              <a:off x="1112" y="1313"/>
              <a:ext cx="672" cy="911"/>
            </a:xfrm>
            <a:custGeom>
              <a:avLst/>
              <a:gdLst>
                <a:gd name="T0" fmla="*/ 672 w 672"/>
                <a:gd name="T1" fmla="*/ 911 h 911"/>
                <a:gd name="T2" fmla="*/ 327 w 672"/>
                <a:gd name="T3" fmla="*/ 0 h 911"/>
                <a:gd name="T4" fmla="*/ 0 w 672"/>
                <a:gd name="T5" fmla="*/ 895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911">
                  <a:moveTo>
                    <a:pt x="672" y="911"/>
                  </a:moveTo>
                  <a:lnTo>
                    <a:pt x="327" y="0"/>
                  </a:lnTo>
                  <a:lnTo>
                    <a:pt x="0" y="8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0141" name="Freeform 45"/>
            <p:cNvSpPr>
              <a:spLocks/>
            </p:cNvSpPr>
            <p:nvPr/>
          </p:nvSpPr>
          <p:spPr bwMode="auto">
            <a:xfrm>
              <a:off x="616" y="1328"/>
              <a:ext cx="1717" cy="2656"/>
            </a:xfrm>
            <a:custGeom>
              <a:avLst/>
              <a:gdLst>
                <a:gd name="T0" fmla="*/ 1182 w 1717"/>
                <a:gd name="T1" fmla="*/ 928 h 2656"/>
                <a:gd name="T2" fmla="*/ 1465 w 1717"/>
                <a:gd name="T3" fmla="*/ 1639 h 2656"/>
                <a:gd name="T4" fmla="*/ 1702 w 1717"/>
                <a:gd name="T5" fmla="*/ 2302 h 2656"/>
                <a:gd name="T6" fmla="*/ 1558 w 1717"/>
                <a:gd name="T7" fmla="*/ 2481 h 2656"/>
                <a:gd name="T8" fmla="*/ 1420 w 1717"/>
                <a:gd name="T9" fmla="*/ 2563 h 2656"/>
                <a:gd name="T10" fmla="*/ 1044 w 1717"/>
                <a:gd name="T11" fmla="*/ 2640 h 2656"/>
                <a:gd name="T12" fmla="*/ 723 w 1717"/>
                <a:gd name="T13" fmla="*/ 2649 h 2656"/>
                <a:gd name="T14" fmla="*/ 418 w 1717"/>
                <a:gd name="T15" fmla="*/ 2599 h 2656"/>
                <a:gd name="T16" fmla="*/ 166 w 1717"/>
                <a:gd name="T17" fmla="*/ 2497 h 2656"/>
                <a:gd name="T18" fmla="*/ 16 w 1717"/>
                <a:gd name="T19" fmla="*/ 2287 h 2656"/>
                <a:gd name="T20" fmla="*/ 259 w 1717"/>
                <a:gd name="T21" fmla="*/ 1585 h 2656"/>
                <a:gd name="T22" fmla="*/ 536 w 1717"/>
                <a:gd name="T23" fmla="*/ 792 h 2656"/>
                <a:gd name="T24" fmla="*/ 728 w 1717"/>
                <a:gd name="T25" fmla="*/ 240 h 2656"/>
                <a:gd name="T26" fmla="*/ 832 w 1717"/>
                <a:gd name="T27" fmla="*/ 0 h 2656"/>
                <a:gd name="T28" fmla="*/ 904 w 1717"/>
                <a:gd name="T29" fmla="*/ 240 h 2656"/>
                <a:gd name="T30" fmla="*/ 1182 w 1717"/>
                <a:gd name="T31" fmla="*/ 928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7" h="2656">
                  <a:moveTo>
                    <a:pt x="1182" y="928"/>
                  </a:moveTo>
                  <a:cubicBezTo>
                    <a:pt x="1276" y="1161"/>
                    <a:pt x="1378" y="1410"/>
                    <a:pt x="1465" y="1639"/>
                  </a:cubicBezTo>
                  <a:cubicBezTo>
                    <a:pt x="1552" y="1868"/>
                    <a:pt x="1687" y="2162"/>
                    <a:pt x="1702" y="2302"/>
                  </a:cubicBezTo>
                  <a:cubicBezTo>
                    <a:pt x="1717" y="2442"/>
                    <a:pt x="1605" y="2438"/>
                    <a:pt x="1558" y="2481"/>
                  </a:cubicBezTo>
                  <a:cubicBezTo>
                    <a:pt x="1511" y="2524"/>
                    <a:pt x="1506" y="2537"/>
                    <a:pt x="1420" y="2563"/>
                  </a:cubicBezTo>
                  <a:cubicBezTo>
                    <a:pt x="1334" y="2589"/>
                    <a:pt x="1160" y="2626"/>
                    <a:pt x="1044" y="2640"/>
                  </a:cubicBezTo>
                  <a:cubicBezTo>
                    <a:pt x="928" y="2654"/>
                    <a:pt x="827" y="2656"/>
                    <a:pt x="723" y="2649"/>
                  </a:cubicBezTo>
                  <a:cubicBezTo>
                    <a:pt x="619" y="2642"/>
                    <a:pt x="511" y="2624"/>
                    <a:pt x="418" y="2599"/>
                  </a:cubicBezTo>
                  <a:cubicBezTo>
                    <a:pt x="325" y="2574"/>
                    <a:pt x="233" y="2549"/>
                    <a:pt x="166" y="2497"/>
                  </a:cubicBezTo>
                  <a:cubicBezTo>
                    <a:pt x="99" y="2445"/>
                    <a:pt x="0" y="2439"/>
                    <a:pt x="16" y="2287"/>
                  </a:cubicBezTo>
                  <a:cubicBezTo>
                    <a:pt x="32" y="2135"/>
                    <a:pt x="172" y="1834"/>
                    <a:pt x="259" y="1585"/>
                  </a:cubicBezTo>
                  <a:cubicBezTo>
                    <a:pt x="346" y="1336"/>
                    <a:pt x="458" y="1016"/>
                    <a:pt x="536" y="792"/>
                  </a:cubicBezTo>
                  <a:cubicBezTo>
                    <a:pt x="614" y="568"/>
                    <a:pt x="679" y="372"/>
                    <a:pt x="728" y="240"/>
                  </a:cubicBezTo>
                  <a:cubicBezTo>
                    <a:pt x="777" y="108"/>
                    <a:pt x="803" y="0"/>
                    <a:pt x="832" y="0"/>
                  </a:cubicBezTo>
                  <a:cubicBezTo>
                    <a:pt x="861" y="0"/>
                    <a:pt x="846" y="85"/>
                    <a:pt x="904" y="240"/>
                  </a:cubicBezTo>
                  <a:cubicBezTo>
                    <a:pt x="962" y="395"/>
                    <a:pt x="1088" y="695"/>
                    <a:pt x="1182" y="9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67999"/>
                  </a:schemeClr>
                </a:gs>
                <a:gs pos="50000">
                  <a:srgbClr val="F1F8F9">
                    <a:alpha val="47000"/>
                  </a:srgbClr>
                </a:gs>
                <a:gs pos="100000">
                  <a:schemeClr val="accent1">
                    <a:alpha val="67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923928" y="1422401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Усеченным конусом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часть полного конуса, заключенная между основанием и секущей плоскостью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параллельной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основанию.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Круги, лежащие в параллельных плоскостях, называются </a:t>
            </a:r>
            <a:r>
              <a:rPr lang="ru-RU" sz="20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основаниями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усеченного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конуса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Прямоугольник 39"/>
              <p:cNvSpPr/>
              <p:nvPr/>
            </p:nvSpPr>
            <p:spPr>
              <a:xfrm>
                <a:off x="1260730" y="5843261"/>
                <a:ext cx="6622537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8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3800" b="1" i="1" smtClean="0">
                              <a:latin typeface="Cambria Math"/>
                              <a:ea typeface="Cambria Math"/>
                            </a:rPr>
                            <m:t>полн.</m:t>
                          </m:r>
                        </m:sub>
                      </m:sSub>
                      <m:r>
                        <a:rPr lang="en-US" sz="38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3800" b="1" i="1">
                              <a:latin typeface="Cambria Math"/>
                            </a:rPr>
                            <m:t>бок.</m:t>
                          </m:r>
                        </m:sub>
                      </m:sSub>
                      <m:r>
                        <a:rPr lang="ru-RU" sz="38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8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3800" b="1" i="1">
                              <a:latin typeface="Cambria Math"/>
                              <a:ea typeface="Cambria Math"/>
                            </a:rPr>
                            <m:t>осн</m:t>
                          </m:r>
                          <m:r>
                            <a:rPr lang="en-US" sz="3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ru-RU" sz="38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  <m:r>
                        <a:rPr lang="ru-RU" sz="38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8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3800" b="1" i="1">
                              <a:latin typeface="Cambria Math"/>
                              <a:ea typeface="Cambria Math"/>
                            </a:rPr>
                            <m:t>осн</m:t>
                          </m:r>
                          <m:r>
                            <a:rPr lang="ru-RU" sz="3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ru-RU" sz="3800" b="1" i="1">
                              <a:latin typeface="Cambria Math"/>
                              <a:ea typeface="Cambria Math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ru-RU" sz="3800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30" y="5843261"/>
                <a:ext cx="6622537" cy="6771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19585" y="4695895"/>
                <a:ext cx="4169218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3800" b="1" i="1" smtClean="0">
                              <a:latin typeface="Cambria Math"/>
                            </a:rPr>
                            <m:t>бок.</m:t>
                          </m:r>
                        </m:sub>
                      </m:sSub>
                      <m:r>
                        <a:rPr lang="ru-RU" sz="3800" b="1" i="1" smtClean="0">
                          <a:latin typeface="Cambria Math"/>
                        </a:rPr>
                        <m:t>=</m:t>
                      </m:r>
                      <m:r>
                        <a:rPr lang="ru-RU" sz="3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b>
                        <m:sSubPr>
                          <m:ctrlPr>
                            <a:rPr lang="ru-RU" sz="3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8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800" b="1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3800" b="1" i="1" smtClean="0">
                          <a:latin typeface="Cambria Math"/>
                          <a:ea typeface="Cambria Math"/>
                        </a:rPr>
                        <m:t>𝒍</m:t>
                      </m:r>
                    </m:oMath>
                  </m:oMathPara>
                </a14:m>
                <a:endParaRPr lang="ru-RU" sz="3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85" y="4695895"/>
                <a:ext cx="4169218" cy="6771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4019586" y="4772025"/>
            <a:ext cx="4169218" cy="657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33615" y="5843262"/>
            <a:ext cx="6353060" cy="714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900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0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/>
      <p:bldP spid="9001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7524" name="Group 20"/>
          <p:cNvGrpSpPr>
            <a:grpSpLocks/>
          </p:cNvGrpSpPr>
          <p:nvPr/>
        </p:nvGrpSpPr>
        <p:grpSpPr bwMode="auto">
          <a:xfrm>
            <a:off x="2794000" y="2133600"/>
            <a:ext cx="2184400" cy="2819400"/>
            <a:chOff x="1760" y="1344"/>
            <a:chExt cx="1376" cy="1776"/>
          </a:xfrm>
        </p:grpSpPr>
        <p:sp>
          <p:nvSpPr>
            <p:cNvPr id="917525" name="Freeform 21"/>
            <p:cNvSpPr>
              <a:spLocks/>
            </p:cNvSpPr>
            <p:nvPr/>
          </p:nvSpPr>
          <p:spPr bwMode="auto">
            <a:xfrm>
              <a:off x="1776" y="1344"/>
              <a:ext cx="1344" cy="1776"/>
            </a:xfrm>
            <a:custGeom>
              <a:avLst/>
              <a:gdLst>
                <a:gd name="T0" fmla="*/ 0 w 1344"/>
                <a:gd name="T1" fmla="*/ 0 h 1776"/>
                <a:gd name="T2" fmla="*/ 528 w 1344"/>
                <a:gd name="T3" fmla="*/ 48 h 1776"/>
                <a:gd name="T4" fmla="*/ 1344 w 1344"/>
                <a:gd name="T5" fmla="*/ 1776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1776">
                  <a:moveTo>
                    <a:pt x="0" y="0"/>
                  </a:moveTo>
                  <a:lnTo>
                    <a:pt x="528" y="48"/>
                  </a:lnTo>
                  <a:lnTo>
                    <a:pt x="1344" y="177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7526" name="Freeform 22"/>
            <p:cNvSpPr>
              <a:spLocks/>
            </p:cNvSpPr>
            <p:nvPr/>
          </p:nvSpPr>
          <p:spPr bwMode="auto">
            <a:xfrm>
              <a:off x="1768" y="3016"/>
              <a:ext cx="1368" cy="104"/>
            </a:xfrm>
            <a:custGeom>
              <a:avLst/>
              <a:gdLst>
                <a:gd name="T0" fmla="*/ 0 w 1368"/>
                <a:gd name="T1" fmla="*/ 0 h 104"/>
                <a:gd name="T2" fmla="*/ 1368 w 1368"/>
                <a:gd name="T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68" h="104">
                  <a:moveTo>
                    <a:pt x="0" y="0"/>
                  </a:moveTo>
                  <a:lnTo>
                    <a:pt x="1368" y="10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7527" name="Freeform 23"/>
            <p:cNvSpPr>
              <a:spLocks/>
            </p:cNvSpPr>
            <p:nvPr/>
          </p:nvSpPr>
          <p:spPr bwMode="auto">
            <a:xfrm>
              <a:off x="1760" y="1360"/>
              <a:ext cx="1360" cy="1760"/>
            </a:xfrm>
            <a:custGeom>
              <a:avLst/>
              <a:gdLst>
                <a:gd name="T0" fmla="*/ 0 w 1360"/>
                <a:gd name="T1" fmla="*/ 0 h 1760"/>
                <a:gd name="T2" fmla="*/ 544 w 1360"/>
                <a:gd name="T3" fmla="*/ 32 h 1760"/>
                <a:gd name="T4" fmla="*/ 1360 w 1360"/>
                <a:gd name="T5" fmla="*/ 1760 h 1760"/>
                <a:gd name="T6" fmla="*/ 8 w 1360"/>
                <a:gd name="T7" fmla="*/ 1656 h 1760"/>
                <a:gd name="T8" fmla="*/ 0 w 1360"/>
                <a:gd name="T9" fmla="*/ 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1760">
                  <a:moveTo>
                    <a:pt x="0" y="0"/>
                  </a:moveTo>
                  <a:lnTo>
                    <a:pt x="544" y="32"/>
                  </a:lnTo>
                  <a:lnTo>
                    <a:pt x="1360" y="1760"/>
                  </a:lnTo>
                  <a:lnTo>
                    <a:pt x="8" y="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7547" name="Freeform 43"/>
          <p:cNvSpPr>
            <a:spLocks/>
          </p:cNvSpPr>
          <p:nvPr/>
        </p:nvSpPr>
        <p:spPr bwMode="auto">
          <a:xfrm flipH="1">
            <a:off x="2819400" y="2133600"/>
            <a:ext cx="1689100" cy="3035300"/>
          </a:xfrm>
          <a:custGeom>
            <a:avLst/>
            <a:gdLst>
              <a:gd name="T0" fmla="*/ 1064 w 1064"/>
              <a:gd name="T1" fmla="*/ 0 h 1912"/>
              <a:gd name="T2" fmla="*/ 656 w 1064"/>
              <a:gd name="T3" fmla="*/ 88 h 1912"/>
              <a:gd name="T4" fmla="*/ 0 w 1064"/>
              <a:gd name="T5" fmla="*/ 1912 h 1912"/>
              <a:gd name="T6" fmla="*/ 1064 w 1064"/>
              <a:gd name="T7" fmla="*/ 1648 h 1912"/>
              <a:gd name="T8" fmla="*/ 1064 w 1064"/>
              <a:gd name="T9" fmla="*/ 0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4" h="1912">
                <a:moveTo>
                  <a:pt x="1064" y="0"/>
                </a:moveTo>
                <a:lnTo>
                  <a:pt x="656" y="88"/>
                </a:lnTo>
                <a:lnTo>
                  <a:pt x="0" y="1912"/>
                </a:lnTo>
                <a:lnTo>
                  <a:pt x="1064" y="1648"/>
                </a:lnTo>
                <a:lnTo>
                  <a:pt x="1064" y="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7545" name="Freeform 41"/>
          <p:cNvSpPr>
            <a:spLocks/>
          </p:cNvSpPr>
          <p:nvPr/>
        </p:nvSpPr>
        <p:spPr bwMode="auto">
          <a:xfrm flipH="1">
            <a:off x="2806700" y="2133600"/>
            <a:ext cx="1047750" cy="3163888"/>
          </a:xfrm>
          <a:custGeom>
            <a:avLst/>
            <a:gdLst>
              <a:gd name="T0" fmla="*/ 660 w 660"/>
              <a:gd name="T1" fmla="*/ 0 h 1993"/>
              <a:gd name="T2" fmla="*/ 464 w 660"/>
              <a:gd name="T3" fmla="*/ 121 h 1993"/>
              <a:gd name="T4" fmla="*/ 0 w 660"/>
              <a:gd name="T5" fmla="*/ 1993 h 1993"/>
              <a:gd name="T6" fmla="*/ 656 w 660"/>
              <a:gd name="T7" fmla="*/ 1649 h 1993"/>
              <a:gd name="T8" fmla="*/ 660 w 660"/>
              <a:gd name="T9" fmla="*/ 0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1993">
                <a:moveTo>
                  <a:pt x="660" y="0"/>
                </a:moveTo>
                <a:lnTo>
                  <a:pt x="464" y="121"/>
                </a:lnTo>
                <a:lnTo>
                  <a:pt x="0" y="1993"/>
                </a:lnTo>
                <a:lnTo>
                  <a:pt x="656" y="1649"/>
                </a:lnTo>
                <a:lnTo>
                  <a:pt x="660" y="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7546" name="Freeform 42"/>
          <p:cNvSpPr>
            <a:spLocks/>
          </p:cNvSpPr>
          <p:nvPr/>
        </p:nvSpPr>
        <p:spPr bwMode="auto">
          <a:xfrm>
            <a:off x="2819400" y="2133600"/>
            <a:ext cx="355600" cy="3238500"/>
          </a:xfrm>
          <a:custGeom>
            <a:avLst/>
            <a:gdLst>
              <a:gd name="T0" fmla="*/ 0 w 224"/>
              <a:gd name="T1" fmla="*/ 0 h 2040"/>
              <a:gd name="T2" fmla="*/ 80 w 224"/>
              <a:gd name="T3" fmla="*/ 144 h 2040"/>
              <a:gd name="T4" fmla="*/ 224 w 224"/>
              <a:gd name="T5" fmla="*/ 2040 h 2040"/>
              <a:gd name="T6" fmla="*/ 4 w 224"/>
              <a:gd name="T7" fmla="*/ 1649 h 2040"/>
              <a:gd name="T8" fmla="*/ 0 w 224"/>
              <a:gd name="T9" fmla="*/ 0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040">
                <a:moveTo>
                  <a:pt x="0" y="0"/>
                </a:moveTo>
                <a:lnTo>
                  <a:pt x="80" y="144"/>
                </a:lnTo>
                <a:lnTo>
                  <a:pt x="224" y="2040"/>
                </a:lnTo>
                <a:lnTo>
                  <a:pt x="4" y="164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7506" name="Text Box 2"/>
          <p:cNvSpPr txBox="1">
            <a:spLocks noChangeArrowheads="1"/>
          </p:cNvSpPr>
          <p:nvPr/>
        </p:nvSpPr>
        <p:spPr bwMode="auto">
          <a:xfrm>
            <a:off x="685800" y="711200"/>
            <a:ext cx="7660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0" dirty="0">
                <a:effectLst/>
                <a:latin typeface="Arial" pitchFamily="34" charset="0"/>
                <a:cs typeface="Arial" pitchFamily="34" charset="0"/>
              </a:rPr>
              <a:t>Усеченный конус</a:t>
            </a:r>
            <a:r>
              <a:rPr lang="en-US" sz="24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>
                <a:effectLst/>
                <a:latin typeface="Arial" pitchFamily="34" charset="0"/>
                <a:cs typeface="Arial" pitchFamily="34" charset="0"/>
              </a:rPr>
              <a:t>может быть получен вращением…</a:t>
            </a:r>
          </a:p>
        </p:txBody>
      </p:sp>
      <p:grpSp>
        <p:nvGrpSpPr>
          <p:cNvPr id="917516" name="Group 12"/>
          <p:cNvGrpSpPr>
            <a:grpSpLocks/>
          </p:cNvGrpSpPr>
          <p:nvPr/>
        </p:nvGrpSpPr>
        <p:grpSpPr bwMode="auto">
          <a:xfrm>
            <a:off x="2420938" y="2138363"/>
            <a:ext cx="420687" cy="3024187"/>
            <a:chOff x="1525" y="1347"/>
            <a:chExt cx="265" cy="1905"/>
          </a:xfrm>
        </p:grpSpPr>
        <p:sp>
          <p:nvSpPr>
            <p:cNvPr id="917517" name="Text Box 13"/>
            <p:cNvSpPr txBox="1">
              <a:spLocks noChangeArrowheads="1"/>
            </p:cNvSpPr>
            <p:nvPr/>
          </p:nvSpPr>
          <p:spPr bwMode="auto">
            <a:xfrm>
              <a:off x="1525" y="296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</a:p>
          </p:txBody>
        </p:sp>
        <p:sp>
          <p:nvSpPr>
            <p:cNvPr id="917518" name="Freeform 14"/>
            <p:cNvSpPr>
              <a:spLocks/>
            </p:cNvSpPr>
            <p:nvPr/>
          </p:nvSpPr>
          <p:spPr bwMode="auto">
            <a:xfrm>
              <a:off x="1766" y="1347"/>
              <a:ext cx="2" cy="1653"/>
            </a:xfrm>
            <a:custGeom>
              <a:avLst/>
              <a:gdLst>
                <a:gd name="T0" fmla="*/ 0 w 1"/>
                <a:gd name="T1" fmla="*/ 0 h 1424"/>
                <a:gd name="T2" fmla="*/ 0 w 1"/>
                <a:gd name="T3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424">
                  <a:moveTo>
                    <a:pt x="0" y="0"/>
                  </a:moveTo>
                  <a:lnTo>
                    <a:pt x="0" y="142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7519" name="Freeform 15"/>
          <p:cNvSpPr>
            <a:spLocks/>
          </p:cNvSpPr>
          <p:nvPr/>
        </p:nvSpPr>
        <p:spPr bwMode="auto">
          <a:xfrm>
            <a:off x="633413" y="2122488"/>
            <a:ext cx="1311275" cy="2517775"/>
          </a:xfrm>
          <a:custGeom>
            <a:avLst/>
            <a:gdLst>
              <a:gd name="T0" fmla="*/ 493 w 493"/>
              <a:gd name="T1" fmla="*/ 0 h 1367"/>
              <a:gd name="T2" fmla="*/ 0 w 493"/>
              <a:gd name="T3" fmla="*/ 1367 h 13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3" h="1367">
                <a:moveTo>
                  <a:pt x="493" y="0"/>
                </a:moveTo>
                <a:lnTo>
                  <a:pt x="0" y="13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17520" name="Group 16"/>
          <p:cNvGrpSpPr>
            <a:grpSpLocks/>
          </p:cNvGrpSpPr>
          <p:nvPr/>
        </p:nvGrpSpPr>
        <p:grpSpPr bwMode="auto">
          <a:xfrm>
            <a:off x="612775" y="4086225"/>
            <a:ext cx="4489450" cy="1309688"/>
            <a:chOff x="616" y="2161"/>
            <a:chExt cx="1688" cy="1382"/>
          </a:xfrm>
        </p:grpSpPr>
        <p:sp>
          <p:nvSpPr>
            <p:cNvPr id="917521" name="Arc 17"/>
            <p:cNvSpPr>
              <a:spLocks/>
            </p:cNvSpPr>
            <p:nvPr/>
          </p:nvSpPr>
          <p:spPr bwMode="auto">
            <a:xfrm rot="5400000">
              <a:off x="1001" y="2240"/>
              <a:ext cx="918" cy="168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7522" name="Arc 18"/>
            <p:cNvSpPr>
              <a:spLocks/>
            </p:cNvSpPr>
            <p:nvPr/>
          </p:nvSpPr>
          <p:spPr bwMode="auto">
            <a:xfrm rot="16200000" flipV="1">
              <a:off x="1142" y="1644"/>
              <a:ext cx="642" cy="1676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17523" name="Freeform 19"/>
          <p:cNvSpPr>
            <a:spLocks/>
          </p:cNvSpPr>
          <p:nvPr/>
        </p:nvSpPr>
        <p:spPr bwMode="auto">
          <a:xfrm>
            <a:off x="3735388" y="2149475"/>
            <a:ext cx="1355725" cy="2490788"/>
          </a:xfrm>
          <a:custGeom>
            <a:avLst/>
            <a:gdLst>
              <a:gd name="T0" fmla="*/ 0 w 510"/>
              <a:gd name="T1" fmla="*/ 0 h 1352"/>
              <a:gd name="T2" fmla="*/ 510 w 510"/>
              <a:gd name="T3" fmla="*/ 1352 h 13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0" h="1352">
                <a:moveTo>
                  <a:pt x="0" y="0"/>
                </a:moveTo>
                <a:lnTo>
                  <a:pt x="510" y="135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7528" name="Oval 24"/>
          <p:cNvSpPr>
            <a:spLocks noChangeArrowheads="1"/>
          </p:cNvSpPr>
          <p:nvPr/>
        </p:nvSpPr>
        <p:spPr bwMode="auto">
          <a:xfrm>
            <a:off x="1943100" y="1955800"/>
            <a:ext cx="1770063" cy="411163"/>
          </a:xfrm>
          <a:prstGeom prst="ellipse">
            <a:avLst/>
          </a:prstGeom>
          <a:gradFill rotWithShape="1">
            <a:gsLst>
              <a:gs pos="0">
                <a:srgbClr val="00FFFF">
                  <a:alpha val="55000"/>
                </a:srgbClr>
              </a:gs>
              <a:gs pos="100000">
                <a:srgbClr val="00C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17529" name="Group 25"/>
          <p:cNvGrpSpPr>
            <a:grpSpLocks/>
          </p:cNvGrpSpPr>
          <p:nvPr/>
        </p:nvGrpSpPr>
        <p:grpSpPr bwMode="auto">
          <a:xfrm>
            <a:off x="1931988" y="1962150"/>
            <a:ext cx="1785937" cy="396875"/>
            <a:chOff x="616" y="2161"/>
            <a:chExt cx="1688" cy="1382"/>
          </a:xfrm>
        </p:grpSpPr>
        <p:sp>
          <p:nvSpPr>
            <p:cNvPr id="917530" name="Arc 26"/>
            <p:cNvSpPr>
              <a:spLocks/>
            </p:cNvSpPr>
            <p:nvPr/>
          </p:nvSpPr>
          <p:spPr bwMode="auto">
            <a:xfrm rot="5400000">
              <a:off x="1001" y="2240"/>
              <a:ext cx="918" cy="168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7531" name="Arc 27"/>
            <p:cNvSpPr>
              <a:spLocks/>
            </p:cNvSpPr>
            <p:nvPr/>
          </p:nvSpPr>
          <p:spPr bwMode="auto">
            <a:xfrm rot="16200000" flipV="1">
              <a:off x="1142" y="1644"/>
              <a:ext cx="642" cy="1676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17532" name="Oval 28"/>
          <p:cNvSpPr>
            <a:spLocks noChangeArrowheads="1"/>
          </p:cNvSpPr>
          <p:nvPr/>
        </p:nvSpPr>
        <p:spPr bwMode="auto">
          <a:xfrm>
            <a:off x="2768600" y="2108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7533" name="Text Box 29"/>
          <p:cNvSpPr txBox="1">
            <a:spLocks noChangeArrowheads="1"/>
          </p:cNvSpPr>
          <p:nvPr/>
        </p:nvSpPr>
        <p:spPr bwMode="auto">
          <a:xfrm>
            <a:off x="2590800" y="1752600"/>
            <a:ext cx="533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17535" name="Group 31"/>
          <p:cNvGrpSpPr>
            <a:grpSpLocks/>
          </p:cNvGrpSpPr>
          <p:nvPr/>
        </p:nvGrpSpPr>
        <p:grpSpPr bwMode="auto">
          <a:xfrm>
            <a:off x="3619500" y="2184400"/>
            <a:ext cx="1384300" cy="2819400"/>
            <a:chOff x="2280" y="1376"/>
            <a:chExt cx="872" cy="1776"/>
          </a:xfrm>
        </p:grpSpPr>
        <p:sp>
          <p:nvSpPr>
            <p:cNvPr id="917536" name="Oval 32"/>
            <p:cNvSpPr>
              <a:spLocks noChangeArrowheads="1"/>
            </p:cNvSpPr>
            <p:nvPr/>
          </p:nvSpPr>
          <p:spPr bwMode="auto">
            <a:xfrm>
              <a:off x="2280" y="1376"/>
              <a:ext cx="48" cy="4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7537" name="Oval 33"/>
            <p:cNvSpPr>
              <a:spLocks noChangeArrowheads="1"/>
            </p:cNvSpPr>
            <p:nvPr/>
          </p:nvSpPr>
          <p:spPr bwMode="auto">
            <a:xfrm>
              <a:off x="3104" y="3104"/>
              <a:ext cx="48" cy="4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17541" name="Freeform 37"/>
          <p:cNvSpPr>
            <a:spLocks/>
          </p:cNvSpPr>
          <p:nvPr/>
        </p:nvSpPr>
        <p:spPr bwMode="auto">
          <a:xfrm>
            <a:off x="673100" y="2159000"/>
            <a:ext cx="2133600" cy="2768600"/>
          </a:xfrm>
          <a:custGeom>
            <a:avLst/>
            <a:gdLst>
              <a:gd name="T0" fmla="*/ 1344 w 1344"/>
              <a:gd name="T1" fmla="*/ 0 h 1744"/>
              <a:gd name="T2" fmla="*/ 800 w 1344"/>
              <a:gd name="T3" fmla="*/ 32 h 1744"/>
              <a:gd name="T4" fmla="*/ 0 w 1344"/>
              <a:gd name="T5" fmla="*/ 1744 h 1744"/>
              <a:gd name="T6" fmla="*/ 1336 w 1344"/>
              <a:gd name="T7" fmla="*/ 1656 h 1744"/>
              <a:gd name="T8" fmla="*/ 1344 w 1344"/>
              <a:gd name="T9" fmla="*/ 0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4" h="1744">
                <a:moveTo>
                  <a:pt x="1344" y="0"/>
                </a:moveTo>
                <a:lnTo>
                  <a:pt x="800" y="32"/>
                </a:lnTo>
                <a:lnTo>
                  <a:pt x="0" y="1744"/>
                </a:lnTo>
                <a:lnTo>
                  <a:pt x="1336" y="1656"/>
                </a:lnTo>
                <a:lnTo>
                  <a:pt x="1344" y="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7542" name="Freeform 38"/>
          <p:cNvSpPr>
            <a:spLocks/>
          </p:cNvSpPr>
          <p:nvPr/>
        </p:nvSpPr>
        <p:spPr bwMode="auto">
          <a:xfrm>
            <a:off x="1117600" y="2146300"/>
            <a:ext cx="1689100" cy="3035300"/>
          </a:xfrm>
          <a:custGeom>
            <a:avLst/>
            <a:gdLst>
              <a:gd name="T0" fmla="*/ 1064 w 1064"/>
              <a:gd name="T1" fmla="*/ 0 h 1912"/>
              <a:gd name="T2" fmla="*/ 656 w 1064"/>
              <a:gd name="T3" fmla="*/ 88 h 1912"/>
              <a:gd name="T4" fmla="*/ 0 w 1064"/>
              <a:gd name="T5" fmla="*/ 1912 h 1912"/>
              <a:gd name="T6" fmla="*/ 1064 w 1064"/>
              <a:gd name="T7" fmla="*/ 1648 h 1912"/>
              <a:gd name="T8" fmla="*/ 1064 w 1064"/>
              <a:gd name="T9" fmla="*/ 0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4" h="1912">
                <a:moveTo>
                  <a:pt x="1064" y="0"/>
                </a:moveTo>
                <a:lnTo>
                  <a:pt x="656" y="88"/>
                </a:lnTo>
                <a:lnTo>
                  <a:pt x="0" y="1912"/>
                </a:lnTo>
                <a:lnTo>
                  <a:pt x="1064" y="1648"/>
                </a:lnTo>
                <a:lnTo>
                  <a:pt x="1064" y="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7543" name="Freeform 39"/>
          <p:cNvSpPr>
            <a:spLocks/>
          </p:cNvSpPr>
          <p:nvPr/>
        </p:nvSpPr>
        <p:spPr bwMode="auto">
          <a:xfrm>
            <a:off x="1752600" y="2157413"/>
            <a:ext cx="1047750" cy="3163887"/>
          </a:xfrm>
          <a:custGeom>
            <a:avLst/>
            <a:gdLst>
              <a:gd name="T0" fmla="*/ 660 w 660"/>
              <a:gd name="T1" fmla="*/ 0 h 1993"/>
              <a:gd name="T2" fmla="*/ 464 w 660"/>
              <a:gd name="T3" fmla="*/ 121 h 1993"/>
              <a:gd name="T4" fmla="*/ 0 w 660"/>
              <a:gd name="T5" fmla="*/ 1993 h 1993"/>
              <a:gd name="T6" fmla="*/ 656 w 660"/>
              <a:gd name="T7" fmla="*/ 1649 h 1993"/>
              <a:gd name="T8" fmla="*/ 660 w 660"/>
              <a:gd name="T9" fmla="*/ 0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1993">
                <a:moveTo>
                  <a:pt x="660" y="0"/>
                </a:moveTo>
                <a:lnTo>
                  <a:pt x="464" y="121"/>
                </a:lnTo>
                <a:lnTo>
                  <a:pt x="0" y="1993"/>
                </a:lnTo>
                <a:lnTo>
                  <a:pt x="656" y="1649"/>
                </a:lnTo>
                <a:lnTo>
                  <a:pt x="660" y="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7544" name="Freeform 40"/>
          <p:cNvSpPr>
            <a:spLocks/>
          </p:cNvSpPr>
          <p:nvPr/>
        </p:nvSpPr>
        <p:spPr bwMode="auto">
          <a:xfrm>
            <a:off x="2413000" y="2171700"/>
            <a:ext cx="406400" cy="3225800"/>
          </a:xfrm>
          <a:custGeom>
            <a:avLst/>
            <a:gdLst>
              <a:gd name="T0" fmla="*/ 256 w 256"/>
              <a:gd name="T1" fmla="*/ 0 h 2032"/>
              <a:gd name="T2" fmla="*/ 192 w 256"/>
              <a:gd name="T3" fmla="*/ 112 h 2032"/>
              <a:gd name="T4" fmla="*/ 0 w 256"/>
              <a:gd name="T5" fmla="*/ 2032 h 2032"/>
              <a:gd name="T6" fmla="*/ 248 w 256"/>
              <a:gd name="T7" fmla="*/ 1648 h 2032"/>
              <a:gd name="T8" fmla="*/ 256 w 256"/>
              <a:gd name="T9" fmla="*/ 0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2032">
                <a:moveTo>
                  <a:pt x="256" y="0"/>
                </a:moveTo>
                <a:lnTo>
                  <a:pt x="192" y="112"/>
                </a:lnTo>
                <a:lnTo>
                  <a:pt x="0" y="2032"/>
                </a:lnTo>
                <a:lnTo>
                  <a:pt x="248" y="1648"/>
                </a:lnTo>
                <a:lnTo>
                  <a:pt x="256" y="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7534" name="Freeform 30"/>
          <p:cNvSpPr>
            <a:spLocks/>
          </p:cNvSpPr>
          <p:nvPr/>
        </p:nvSpPr>
        <p:spPr bwMode="auto">
          <a:xfrm>
            <a:off x="609600" y="2103438"/>
            <a:ext cx="4497388" cy="3292475"/>
          </a:xfrm>
          <a:custGeom>
            <a:avLst/>
            <a:gdLst>
              <a:gd name="T0" fmla="*/ 985 w 1691"/>
              <a:gd name="T1" fmla="*/ 131 h 1787"/>
              <a:gd name="T2" fmla="*/ 1139 w 1691"/>
              <a:gd name="T3" fmla="*/ 83 h 1787"/>
              <a:gd name="T4" fmla="*/ 1175 w 1691"/>
              <a:gd name="T5" fmla="*/ 43 h 1787"/>
              <a:gd name="T6" fmla="*/ 1203 w 1691"/>
              <a:gd name="T7" fmla="*/ 113 h 1787"/>
              <a:gd name="T8" fmla="*/ 1429 w 1691"/>
              <a:gd name="T9" fmla="*/ 719 h 1787"/>
              <a:gd name="T10" fmla="*/ 1623 w 1691"/>
              <a:gd name="T11" fmla="*/ 1223 h 1787"/>
              <a:gd name="T12" fmla="*/ 1677 w 1691"/>
              <a:gd name="T13" fmla="*/ 1385 h 1787"/>
              <a:gd name="T14" fmla="*/ 1681 w 1691"/>
              <a:gd name="T15" fmla="*/ 1455 h 1787"/>
              <a:gd name="T16" fmla="*/ 1617 w 1691"/>
              <a:gd name="T17" fmla="*/ 1563 h 1787"/>
              <a:gd name="T18" fmla="*/ 1473 w 1691"/>
              <a:gd name="T19" fmla="*/ 1659 h 1787"/>
              <a:gd name="T20" fmla="*/ 1273 w 1691"/>
              <a:gd name="T21" fmla="*/ 1739 h 1787"/>
              <a:gd name="T22" fmla="*/ 1031 w 1691"/>
              <a:gd name="T23" fmla="*/ 1771 h 1787"/>
              <a:gd name="T24" fmla="*/ 710 w 1691"/>
              <a:gd name="T25" fmla="*/ 1780 h 1787"/>
              <a:gd name="T26" fmla="*/ 405 w 1691"/>
              <a:gd name="T27" fmla="*/ 1730 h 1787"/>
              <a:gd name="T28" fmla="*/ 169 w 1691"/>
              <a:gd name="T29" fmla="*/ 1635 h 1787"/>
              <a:gd name="T30" fmla="*/ 17 w 1691"/>
              <a:gd name="T31" fmla="*/ 1419 h 1787"/>
              <a:gd name="T32" fmla="*/ 273 w 1691"/>
              <a:gd name="T33" fmla="*/ 659 h 1787"/>
              <a:gd name="T34" fmla="*/ 465 w 1691"/>
              <a:gd name="T35" fmla="*/ 119 h 1787"/>
              <a:gd name="T36" fmla="*/ 495 w 1691"/>
              <a:gd name="T37" fmla="*/ 51 h 1787"/>
              <a:gd name="T38" fmla="*/ 539 w 1691"/>
              <a:gd name="T39" fmla="*/ 91 h 1787"/>
              <a:gd name="T40" fmla="*/ 653 w 1691"/>
              <a:gd name="T41" fmla="*/ 125 h 1787"/>
              <a:gd name="T42" fmla="*/ 825 w 1691"/>
              <a:gd name="T43" fmla="*/ 139 h 1787"/>
              <a:gd name="T44" fmla="*/ 985 w 1691"/>
              <a:gd name="T45" fmla="*/ 131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1" h="1787">
                <a:moveTo>
                  <a:pt x="985" y="131"/>
                </a:moveTo>
                <a:cubicBezTo>
                  <a:pt x="1037" y="122"/>
                  <a:pt x="1107" y="98"/>
                  <a:pt x="1139" y="83"/>
                </a:cubicBezTo>
                <a:cubicBezTo>
                  <a:pt x="1171" y="68"/>
                  <a:pt x="1164" y="38"/>
                  <a:pt x="1175" y="43"/>
                </a:cubicBezTo>
                <a:cubicBezTo>
                  <a:pt x="1186" y="48"/>
                  <a:pt x="1161" y="0"/>
                  <a:pt x="1203" y="113"/>
                </a:cubicBezTo>
                <a:cubicBezTo>
                  <a:pt x="1245" y="226"/>
                  <a:pt x="1359" y="534"/>
                  <a:pt x="1429" y="719"/>
                </a:cubicBezTo>
                <a:cubicBezTo>
                  <a:pt x="1499" y="904"/>
                  <a:pt x="1582" y="1112"/>
                  <a:pt x="1623" y="1223"/>
                </a:cubicBezTo>
                <a:cubicBezTo>
                  <a:pt x="1664" y="1334"/>
                  <a:pt x="1667" y="1346"/>
                  <a:pt x="1677" y="1385"/>
                </a:cubicBezTo>
                <a:cubicBezTo>
                  <a:pt x="1687" y="1424"/>
                  <a:pt x="1691" y="1425"/>
                  <a:pt x="1681" y="1455"/>
                </a:cubicBezTo>
                <a:cubicBezTo>
                  <a:pt x="1671" y="1485"/>
                  <a:pt x="1652" y="1529"/>
                  <a:pt x="1617" y="1563"/>
                </a:cubicBezTo>
                <a:cubicBezTo>
                  <a:pt x="1582" y="1597"/>
                  <a:pt x="1530" y="1630"/>
                  <a:pt x="1473" y="1659"/>
                </a:cubicBezTo>
                <a:cubicBezTo>
                  <a:pt x="1416" y="1688"/>
                  <a:pt x="1347" y="1720"/>
                  <a:pt x="1273" y="1739"/>
                </a:cubicBezTo>
                <a:cubicBezTo>
                  <a:pt x="1199" y="1758"/>
                  <a:pt x="1125" y="1764"/>
                  <a:pt x="1031" y="1771"/>
                </a:cubicBezTo>
                <a:cubicBezTo>
                  <a:pt x="937" y="1778"/>
                  <a:pt x="814" y="1787"/>
                  <a:pt x="710" y="1780"/>
                </a:cubicBezTo>
                <a:cubicBezTo>
                  <a:pt x="606" y="1773"/>
                  <a:pt x="495" y="1754"/>
                  <a:pt x="405" y="1730"/>
                </a:cubicBezTo>
                <a:cubicBezTo>
                  <a:pt x="315" y="1706"/>
                  <a:pt x="234" y="1687"/>
                  <a:pt x="169" y="1635"/>
                </a:cubicBezTo>
                <a:cubicBezTo>
                  <a:pt x="104" y="1583"/>
                  <a:pt x="0" y="1582"/>
                  <a:pt x="17" y="1419"/>
                </a:cubicBezTo>
                <a:cubicBezTo>
                  <a:pt x="34" y="1256"/>
                  <a:pt x="198" y="876"/>
                  <a:pt x="273" y="659"/>
                </a:cubicBezTo>
                <a:cubicBezTo>
                  <a:pt x="348" y="442"/>
                  <a:pt x="428" y="220"/>
                  <a:pt x="465" y="119"/>
                </a:cubicBezTo>
                <a:cubicBezTo>
                  <a:pt x="502" y="18"/>
                  <a:pt x="483" y="56"/>
                  <a:pt x="495" y="51"/>
                </a:cubicBezTo>
                <a:cubicBezTo>
                  <a:pt x="507" y="46"/>
                  <a:pt x="513" y="79"/>
                  <a:pt x="539" y="91"/>
                </a:cubicBezTo>
                <a:cubicBezTo>
                  <a:pt x="565" y="103"/>
                  <a:pt x="605" y="117"/>
                  <a:pt x="653" y="125"/>
                </a:cubicBezTo>
                <a:cubicBezTo>
                  <a:pt x="701" y="133"/>
                  <a:pt x="770" y="138"/>
                  <a:pt x="825" y="139"/>
                </a:cubicBezTo>
                <a:cubicBezTo>
                  <a:pt x="880" y="140"/>
                  <a:pt x="936" y="142"/>
                  <a:pt x="985" y="131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50000">
                <a:srgbClr val="F1F8F9">
                  <a:alpha val="27000"/>
                </a:srgbClr>
              </a:gs>
              <a:gs pos="100000">
                <a:schemeClr val="accent1">
                  <a:alpha val="3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3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4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8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17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17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17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17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17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17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17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1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47" grpId="0" animBg="1"/>
      <p:bldP spid="917547" grpId="1" animBg="1"/>
      <p:bldP spid="917545" grpId="0" animBg="1"/>
      <p:bldP spid="917545" grpId="1" animBg="1"/>
      <p:bldP spid="917546" grpId="0" animBg="1"/>
      <p:bldP spid="917546" grpId="1" animBg="1"/>
      <p:bldP spid="917541" grpId="0" animBg="1"/>
      <p:bldP spid="917541" grpId="1" animBg="1"/>
      <p:bldP spid="917542" grpId="0" animBg="1"/>
      <p:bldP spid="917542" grpId="1" animBg="1"/>
      <p:bldP spid="917543" grpId="0" animBg="1"/>
      <p:bldP spid="917543" grpId="1" animBg="1"/>
      <p:bldP spid="917544" grpId="0" animBg="1"/>
      <p:bldP spid="9175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4208" name="Group 16"/>
          <p:cNvGrpSpPr>
            <a:grpSpLocks/>
          </p:cNvGrpSpPr>
          <p:nvPr/>
        </p:nvGrpSpPr>
        <p:grpSpPr bwMode="auto">
          <a:xfrm>
            <a:off x="612775" y="4086225"/>
            <a:ext cx="4489450" cy="1309688"/>
            <a:chOff x="616" y="2161"/>
            <a:chExt cx="1688" cy="1382"/>
          </a:xfrm>
        </p:grpSpPr>
        <p:sp>
          <p:nvSpPr>
            <p:cNvPr id="904209" name="Arc 17"/>
            <p:cNvSpPr>
              <a:spLocks/>
            </p:cNvSpPr>
            <p:nvPr/>
          </p:nvSpPr>
          <p:spPr bwMode="auto">
            <a:xfrm rot="5400000">
              <a:off x="1001" y="2240"/>
              <a:ext cx="918" cy="168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4210" name="Arc 18"/>
            <p:cNvSpPr>
              <a:spLocks/>
            </p:cNvSpPr>
            <p:nvPr/>
          </p:nvSpPr>
          <p:spPr bwMode="auto">
            <a:xfrm rot="16200000" flipV="1">
              <a:off x="1142" y="1644"/>
              <a:ext cx="642" cy="1676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711200" y="698358"/>
            <a:ext cx="7660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0" dirty="0">
                <a:effectLst/>
                <a:latin typeface="Arial" pitchFamily="34" charset="0"/>
                <a:cs typeface="Arial" pitchFamily="34" charset="0"/>
              </a:rPr>
              <a:t>Усеченный конус</a:t>
            </a:r>
            <a:r>
              <a:rPr lang="en-US" sz="2400" b="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>
                <a:effectLst/>
                <a:latin typeface="Arial" pitchFamily="34" charset="0"/>
                <a:cs typeface="Arial" pitchFamily="34" charset="0"/>
              </a:rPr>
              <a:t>может быть получен вращением…</a:t>
            </a:r>
          </a:p>
        </p:txBody>
      </p:sp>
      <p:sp>
        <p:nvSpPr>
          <p:cNvPr id="904207" name="Freeform 15"/>
          <p:cNvSpPr>
            <a:spLocks/>
          </p:cNvSpPr>
          <p:nvPr/>
        </p:nvSpPr>
        <p:spPr bwMode="auto">
          <a:xfrm>
            <a:off x="633413" y="2122488"/>
            <a:ext cx="1311275" cy="2517775"/>
          </a:xfrm>
          <a:custGeom>
            <a:avLst/>
            <a:gdLst>
              <a:gd name="T0" fmla="*/ 493 w 493"/>
              <a:gd name="T1" fmla="*/ 0 h 1367"/>
              <a:gd name="T2" fmla="*/ 0 w 493"/>
              <a:gd name="T3" fmla="*/ 1367 h 13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3" h="1367">
                <a:moveTo>
                  <a:pt x="493" y="0"/>
                </a:moveTo>
                <a:lnTo>
                  <a:pt x="0" y="13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04235" name="Group 43"/>
          <p:cNvGrpSpPr>
            <a:grpSpLocks/>
          </p:cNvGrpSpPr>
          <p:nvPr/>
        </p:nvGrpSpPr>
        <p:grpSpPr bwMode="auto">
          <a:xfrm>
            <a:off x="736600" y="2057400"/>
            <a:ext cx="4241800" cy="2895600"/>
            <a:chOff x="464" y="1296"/>
            <a:chExt cx="2672" cy="1824"/>
          </a:xfrm>
        </p:grpSpPr>
        <p:sp>
          <p:nvSpPr>
            <p:cNvPr id="904213" name="Freeform 21"/>
            <p:cNvSpPr>
              <a:spLocks/>
            </p:cNvSpPr>
            <p:nvPr/>
          </p:nvSpPr>
          <p:spPr bwMode="auto">
            <a:xfrm>
              <a:off x="1776" y="1344"/>
              <a:ext cx="1344" cy="1776"/>
            </a:xfrm>
            <a:custGeom>
              <a:avLst/>
              <a:gdLst>
                <a:gd name="T0" fmla="*/ 0 w 1344"/>
                <a:gd name="T1" fmla="*/ 0 h 1776"/>
                <a:gd name="T2" fmla="*/ 528 w 1344"/>
                <a:gd name="T3" fmla="*/ 48 h 1776"/>
                <a:gd name="T4" fmla="*/ 1344 w 1344"/>
                <a:gd name="T5" fmla="*/ 1776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1776">
                  <a:moveTo>
                    <a:pt x="0" y="0"/>
                  </a:moveTo>
                  <a:lnTo>
                    <a:pt x="528" y="48"/>
                  </a:lnTo>
                  <a:lnTo>
                    <a:pt x="1344" y="177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4214" name="Freeform 22"/>
            <p:cNvSpPr>
              <a:spLocks/>
            </p:cNvSpPr>
            <p:nvPr/>
          </p:nvSpPr>
          <p:spPr bwMode="auto">
            <a:xfrm>
              <a:off x="1760" y="2984"/>
              <a:ext cx="1376" cy="136"/>
            </a:xfrm>
            <a:custGeom>
              <a:avLst/>
              <a:gdLst>
                <a:gd name="T0" fmla="*/ 0 w 1376"/>
                <a:gd name="T1" fmla="*/ 0 h 136"/>
                <a:gd name="T2" fmla="*/ 1376 w 1376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6" h="136">
                  <a:moveTo>
                    <a:pt x="0" y="0"/>
                  </a:moveTo>
                  <a:lnTo>
                    <a:pt x="1376" y="13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4215" name="Freeform 23"/>
            <p:cNvSpPr>
              <a:spLocks/>
            </p:cNvSpPr>
            <p:nvPr/>
          </p:nvSpPr>
          <p:spPr bwMode="auto">
            <a:xfrm>
              <a:off x="464" y="1296"/>
              <a:ext cx="2656" cy="1824"/>
            </a:xfrm>
            <a:custGeom>
              <a:avLst/>
              <a:gdLst>
                <a:gd name="T0" fmla="*/ 824 w 2656"/>
                <a:gd name="T1" fmla="*/ 0 h 1824"/>
                <a:gd name="T2" fmla="*/ 1840 w 2656"/>
                <a:gd name="T3" fmla="*/ 96 h 1824"/>
                <a:gd name="T4" fmla="*/ 2656 w 2656"/>
                <a:gd name="T5" fmla="*/ 1824 h 1824"/>
                <a:gd name="T6" fmla="*/ 0 w 2656"/>
                <a:gd name="T7" fmla="*/ 1560 h 1824"/>
                <a:gd name="T8" fmla="*/ 824 w 2656"/>
                <a:gd name="T9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6" h="1824">
                  <a:moveTo>
                    <a:pt x="824" y="0"/>
                  </a:moveTo>
                  <a:lnTo>
                    <a:pt x="1840" y="96"/>
                  </a:lnTo>
                  <a:lnTo>
                    <a:pt x="2656" y="1824"/>
                  </a:lnTo>
                  <a:lnTo>
                    <a:pt x="0" y="1560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F0000">
                <a:alpha val="5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4216" name="Oval 24"/>
          <p:cNvSpPr>
            <a:spLocks noChangeArrowheads="1"/>
          </p:cNvSpPr>
          <p:nvPr/>
        </p:nvSpPr>
        <p:spPr bwMode="auto">
          <a:xfrm>
            <a:off x="1943100" y="1955800"/>
            <a:ext cx="1770063" cy="411163"/>
          </a:xfrm>
          <a:prstGeom prst="ellipse">
            <a:avLst/>
          </a:prstGeom>
          <a:gradFill rotWithShape="1">
            <a:gsLst>
              <a:gs pos="0">
                <a:srgbClr val="00FFFF">
                  <a:alpha val="55000"/>
                </a:srgbClr>
              </a:gs>
              <a:gs pos="100000">
                <a:srgbClr val="00C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04204" name="Group 12"/>
          <p:cNvGrpSpPr>
            <a:grpSpLocks/>
          </p:cNvGrpSpPr>
          <p:nvPr/>
        </p:nvGrpSpPr>
        <p:grpSpPr bwMode="auto">
          <a:xfrm>
            <a:off x="2420938" y="2138363"/>
            <a:ext cx="420687" cy="3021012"/>
            <a:chOff x="1525" y="1347"/>
            <a:chExt cx="265" cy="1905"/>
          </a:xfrm>
        </p:grpSpPr>
        <p:sp>
          <p:nvSpPr>
            <p:cNvPr id="904205" name="Text Box 13"/>
            <p:cNvSpPr txBox="1">
              <a:spLocks noChangeArrowheads="1"/>
            </p:cNvSpPr>
            <p:nvPr/>
          </p:nvSpPr>
          <p:spPr bwMode="auto">
            <a:xfrm>
              <a:off x="1525" y="296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</a:p>
          </p:txBody>
        </p:sp>
        <p:sp>
          <p:nvSpPr>
            <p:cNvPr id="904206" name="Freeform 14"/>
            <p:cNvSpPr>
              <a:spLocks/>
            </p:cNvSpPr>
            <p:nvPr/>
          </p:nvSpPr>
          <p:spPr bwMode="auto">
            <a:xfrm>
              <a:off x="1766" y="1347"/>
              <a:ext cx="2" cy="1653"/>
            </a:xfrm>
            <a:custGeom>
              <a:avLst/>
              <a:gdLst>
                <a:gd name="T0" fmla="*/ 0 w 1"/>
                <a:gd name="T1" fmla="*/ 0 h 1424"/>
                <a:gd name="T2" fmla="*/ 0 w 1"/>
                <a:gd name="T3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424">
                  <a:moveTo>
                    <a:pt x="0" y="0"/>
                  </a:moveTo>
                  <a:lnTo>
                    <a:pt x="0" y="142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4211" name="Freeform 19"/>
          <p:cNvSpPr>
            <a:spLocks/>
          </p:cNvSpPr>
          <p:nvPr/>
        </p:nvSpPr>
        <p:spPr bwMode="auto">
          <a:xfrm>
            <a:off x="3735388" y="2149475"/>
            <a:ext cx="1355725" cy="2490788"/>
          </a:xfrm>
          <a:custGeom>
            <a:avLst/>
            <a:gdLst>
              <a:gd name="T0" fmla="*/ 0 w 510"/>
              <a:gd name="T1" fmla="*/ 0 h 1352"/>
              <a:gd name="T2" fmla="*/ 510 w 510"/>
              <a:gd name="T3" fmla="*/ 1352 h 13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0" h="1352">
                <a:moveTo>
                  <a:pt x="0" y="0"/>
                </a:moveTo>
                <a:lnTo>
                  <a:pt x="510" y="135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04217" name="Group 25"/>
          <p:cNvGrpSpPr>
            <a:grpSpLocks/>
          </p:cNvGrpSpPr>
          <p:nvPr/>
        </p:nvGrpSpPr>
        <p:grpSpPr bwMode="auto">
          <a:xfrm>
            <a:off x="1931988" y="1962150"/>
            <a:ext cx="1785937" cy="396875"/>
            <a:chOff x="616" y="2161"/>
            <a:chExt cx="1688" cy="1382"/>
          </a:xfrm>
        </p:grpSpPr>
        <p:sp>
          <p:nvSpPr>
            <p:cNvPr id="904218" name="Arc 26"/>
            <p:cNvSpPr>
              <a:spLocks/>
            </p:cNvSpPr>
            <p:nvPr/>
          </p:nvSpPr>
          <p:spPr bwMode="auto">
            <a:xfrm rot="5400000">
              <a:off x="1001" y="2240"/>
              <a:ext cx="918" cy="168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4219" name="Arc 27"/>
            <p:cNvSpPr>
              <a:spLocks/>
            </p:cNvSpPr>
            <p:nvPr/>
          </p:nvSpPr>
          <p:spPr bwMode="auto">
            <a:xfrm rot="16200000" flipV="1">
              <a:off x="1142" y="1644"/>
              <a:ext cx="642" cy="1676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04220" name="Oval 28"/>
          <p:cNvSpPr>
            <a:spLocks noChangeArrowheads="1"/>
          </p:cNvSpPr>
          <p:nvPr/>
        </p:nvSpPr>
        <p:spPr bwMode="auto">
          <a:xfrm>
            <a:off x="2768600" y="2108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4221" name="Text Box 29"/>
          <p:cNvSpPr txBox="1">
            <a:spLocks noChangeArrowheads="1"/>
          </p:cNvSpPr>
          <p:nvPr/>
        </p:nvSpPr>
        <p:spPr bwMode="auto">
          <a:xfrm>
            <a:off x="2590800" y="1752600"/>
            <a:ext cx="533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04236" name="Group 44"/>
          <p:cNvGrpSpPr>
            <a:grpSpLocks/>
          </p:cNvGrpSpPr>
          <p:nvPr/>
        </p:nvGrpSpPr>
        <p:grpSpPr bwMode="auto">
          <a:xfrm>
            <a:off x="3619500" y="2184400"/>
            <a:ext cx="1371600" cy="2819400"/>
            <a:chOff x="2280" y="1376"/>
            <a:chExt cx="864" cy="1776"/>
          </a:xfrm>
        </p:grpSpPr>
        <p:sp>
          <p:nvSpPr>
            <p:cNvPr id="904225" name="Oval 33"/>
            <p:cNvSpPr>
              <a:spLocks noChangeArrowheads="1"/>
            </p:cNvSpPr>
            <p:nvPr/>
          </p:nvSpPr>
          <p:spPr bwMode="auto">
            <a:xfrm>
              <a:off x="3095" y="3104"/>
              <a:ext cx="49" cy="4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4224" name="Oval 32"/>
            <p:cNvSpPr>
              <a:spLocks noChangeArrowheads="1"/>
            </p:cNvSpPr>
            <p:nvPr/>
          </p:nvSpPr>
          <p:spPr bwMode="auto">
            <a:xfrm>
              <a:off x="2280" y="1376"/>
              <a:ext cx="49" cy="4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04240" name="Freeform 48"/>
          <p:cNvSpPr>
            <a:spLocks/>
          </p:cNvSpPr>
          <p:nvPr/>
        </p:nvSpPr>
        <p:spPr bwMode="auto">
          <a:xfrm>
            <a:off x="762000" y="2019300"/>
            <a:ext cx="4140200" cy="2971800"/>
          </a:xfrm>
          <a:custGeom>
            <a:avLst/>
            <a:gdLst>
              <a:gd name="T0" fmla="*/ 848 w 2608"/>
              <a:gd name="T1" fmla="*/ 176 h 1872"/>
              <a:gd name="T2" fmla="*/ 1704 w 2608"/>
              <a:gd name="T3" fmla="*/ 0 h 1872"/>
              <a:gd name="T4" fmla="*/ 2608 w 2608"/>
              <a:gd name="T5" fmla="*/ 1552 h 1872"/>
              <a:gd name="T6" fmla="*/ 0 w 2608"/>
              <a:gd name="T7" fmla="*/ 1872 h 1872"/>
              <a:gd name="T8" fmla="*/ 848 w 2608"/>
              <a:gd name="T9" fmla="*/ 176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8" h="1872">
                <a:moveTo>
                  <a:pt x="848" y="176"/>
                </a:moveTo>
                <a:lnTo>
                  <a:pt x="1704" y="0"/>
                </a:lnTo>
                <a:lnTo>
                  <a:pt x="2608" y="1552"/>
                </a:lnTo>
                <a:lnTo>
                  <a:pt x="0" y="1872"/>
                </a:lnTo>
                <a:lnTo>
                  <a:pt x="848" y="176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4241" name="Freeform 49"/>
          <p:cNvSpPr>
            <a:spLocks/>
          </p:cNvSpPr>
          <p:nvPr/>
        </p:nvSpPr>
        <p:spPr bwMode="auto">
          <a:xfrm>
            <a:off x="1524000" y="1943100"/>
            <a:ext cx="2654300" cy="3314700"/>
          </a:xfrm>
          <a:custGeom>
            <a:avLst/>
            <a:gdLst>
              <a:gd name="T0" fmla="*/ 560 w 1672"/>
              <a:gd name="T1" fmla="*/ 256 h 2088"/>
              <a:gd name="T2" fmla="*/ 1048 w 1672"/>
              <a:gd name="T3" fmla="*/ 0 h 2088"/>
              <a:gd name="T4" fmla="*/ 1672 w 1672"/>
              <a:gd name="T5" fmla="*/ 1424 h 2088"/>
              <a:gd name="T6" fmla="*/ 0 w 1672"/>
              <a:gd name="T7" fmla="*/ 2088 h 2088"/>
              <a:gd name="T8" fmla="*/ 560 w 1672"/>
              <a:gd name="T9" fmla="*/ 256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2" h="2088">
                <a:moveTo>
                  <a:pt x="560" y="256"/>
                </a:moveTo>
                <a:lnTo>
                  <a:pt x="1048" y="0"/>
                </a:lnTo>
                <a:lnTo>
                  <a:pt x="1672" y="1424"/>
                </a:lnTo>
                <a:lnTo>
                  <a:pt x="0" y="2088"/>
                </a:lnTo>
                <a:lnTo>
                  <a:pt x="560" y="256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4242" name="Freeform 50"/>
          <p:cNvSpPr>
            <a:spLocks/>
          </p:cNvSpPr>
          <p:nvPr/>
        </p:nvSpPr>
        <p:spPr bwMode="auto">
          <a:xfrm>
            <a:off x="2286000" y="1943100"/>
            <a:ext cx="1054100" cy="3429000"/>
          </a:xfrm>
          <a:custGeom>
            <a:avLst/>
            <a:gdLst>
              <a:gd name="T0" fmla="*/ 256 w 664"/>
              <a:gd name="T1" fmla="*/ 256 h 2160"/>
              <a:gd name="T2" fmla="*/ 392 w 664"/>
              <a:gd name="T3" fmla="*/ 0 h 2160"/>
              <a:gd name="T4" fmla="*/ 664 w 664"/>
              <a:gd name="T5" fmla="*/ 1344 h 2160"/>
              <a:gd name="T6" fmla="*/ 0 w 664"/>
              <a:gd name="T7" fmla="*/ 2160 h 2160"/>
              <a:gd name="T8" fmla="*/ 256 w 664"/>
              <a:gd name="T9" fmla="*/ 25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4" h="2160">
                <a:moveTo>
                  <a:pt x="256" y="256"/>
                </a:moveTo>
                <a:lnTo>
                  <a:pt x="392" y="0"/>
                </a:lnTo>
                <a:lnTo>
                  <a:pt x="664" y="1344"/>
                </a:lnTo>
                <a:lnTo>
                  <a:pt x="0" y="2160"/>
                </a:lnTo>
                <a:lnTo>
                  <a:pt x="256" y="256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4243" name="Freeform 51"/>
          <p:cNvSpPr>
            <a:spLocks/>
          </p:cNvSpPr>
          <p:nvPr/>
        </p:nvSpPr>
        <p:spPr bwMode="auto">
          <a:xfrm>
            <a:off x="2425700" y="1955800"/>
            <a:ext cx="762000" cy="3467100"/>
          </a:xfrm>
          <a:custGeom>
            <a:avLst/>
            <a:gdLst>
              <a:gd name="T0" fmla="*/ 312 w 480"/>
              <a:gd name="T1" fmla="*/ 240 h 2184"/>
              <a:gd name="T2" fmla="*/ 176 w 480"/>
              <a:gd name="T3" fmla="*/ 0 h 2184"/>
              <a:gd name="T4" fmla="*/ 0 w 480"/>
              <a:gd name="T5" fmla="*/ 1336 h 2184"/>
              <a:gd name="T6" fmla="*/ 480 w 480"/>
              <a:gd name="T7" fmla="*/ 2184 h 2184"/>
              <a:gd name="T8" fmla="*/ 312 w 480"/>
              <a:gd name="T9" fmla="*/ 240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2184">
                <a:moveTo>
                  <a:pt x="312" y="240"/>
                </a:moveTo>
                <a:lnTo>
                  <a:pt x="176" y="0"/>
                </a:lnTo>
                <a:lnTo>
                  <a:pt x="0" y="1336"/>
                </a:lnTo>
                <a:lnTo>
                  <a:pt x="480" y="2184"/>
                </a:lnTo>
                <a:lnTo>
                  <a:pt x="312" y="24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4244" name="Freeform 52"/>
          <p:cNvSpPr>
            <a:spLocks/>
          </p:cNvSpPr>
          <p:nvPr/>
        </p:nvSpPr>
        <p:spPr bwMode="auto">
          <a:xfrm>
            <a:off x="1879600" y="1981200"/>
            <a:ext cx="1841500" cy="3365500"/>
          </a:xfrm>
          <a:custGeom>
            <a:avLst/>
            <a:gdLst>
              <a:gd name="T0" fmla="*/ 818 w 1160"/>
              <a:gd name="T1" fmla="*/ 236 h 2120"/>
              <a:gd name="T2" fmla="*/ 384 w 1160"/>
              <a:gd name="T3" fmla="*/ 0 h 2120"/>
              <a:gd name="T4" fmla="*/ 0 w 1160"/>
              <a:gd name="T5" fmla="*/ 1344 h 2120"/>
              <a:gd name="T6" fmla="*/ 1160 w 1160"/>
              <a:gd name="T7" fmla="*/ 2120 h 2120"/>
              <a:gd name="T8" fmla="*/ 818 w 1160"/>
              <a:gd name="T9" fmla="*/ 236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0" h="2120">
                <a:moveTo>
                  <a:pt x="818" y="236"/>
                </a:moveTo>
                <a:lnTo>
                  <a:pt x="384" y="0"/>
                </a:lnTo>
                <a:lnTo>
                  <a:pt x="0" y="1344"/>
                </a:lnTo>
                <a:lnTo>
                  <a:pt x="1160" y="2120"/>
                </a:lnTo>
                <a:lnTo>
                  <a:pt x="818" y="236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4245" name="Freeform 53"/>
          <p:cNvSpPr>
            <a:spLocks/>
          </p:cNvSpPr>
          <p:nvPr/>
        </p:nvSpPr>
        <p:spPr bwMode="auto">
          <a:xfrm>
            <a:off x="1371600" y="1955800"/>
            <a:ext cx="2946400" cy="3263900"/>
          </a:xfrm>
          <a:custGeom>
            <a:avLst/>
            <a:gdLst>
              <a:gd name="T0" fmla="*/ 1272 w 1856"/>
              <a:gd name="T1" fmla="*/ 240 h 2056"/>
              <a:gd name="T2" fmla="*/ 552 w 1856"/>
              <a:gd name="T3" fmla="*/ 0 h 2056"/>
              <a:gd name="T4" fmla="*/ 0 w 1856"/>
              <a:gd name="T5" fmla="*/ 1440 h 2056"/>
              <a:gd name="T6" fmla="*/ 1856 w 1856"/>
              <a:gd name="T7" fmla="*/ 2056 h 2056"/>
              <a:gd name="T8" fmla="*/ 1272 w 1856"/>
              <a:gd name="T9" fmla="*/ 240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6" h="2056">
                <a:moveTo>
                  <a:pt x="1272" y="240"/>
                </a:moveTo>
                <a:lnTo>
                  <a:pt x="552" y="0"/>
                </a:lnTo>
                <a:lnTo>
                  <a:pt x="0" y="1440"/>
                </a:lnTo>
                <a:lnTo>
                  <a:pt x="1856" y="2056"/>
                </a:lnTo>
                <a:lnTo>
                  <a:pt x="1272" y="240"/>
                </a:ln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4222" name="Freeform 30"/>
          <p:cNvSpPr>
            <a:spLocks/>
          </p:cNvSpPr>
          <p:nvPr/>
        </p:nvSpPr>
        <p:spPr bwMode="auto">
          <a:xfrm>
            <a:off x="609600" y="2103438"/>
            <a:ext cx="4497388" cy="3292475"/>
          </a:xfrm>
          <a:custGeom>
            <a:avLst/>
            <a:gdLst>
              <a:gd name="T0" fmla="*/ 985 w 1691"/>
              <a:gd name="T1" fmla="*/ 131 h 1787"/>
              <a:gd name="T2" fmla="*/ 1139 w 1691"/>
              <a:gd name="T3" fmla="*/ 83 h 1787"/>
              <a:gd name="T4" fmla="*/ 1175 w 1691"/>
              <a:gd name="T5" fmla="*/ 43 h 1787"/>
              <a:gd name="T6" fmla="*/ 1203 w 1691"/>
              <a:gd name="T7" fmla="*/ 113 h 1787"/>
              <a:gd name="T8" fmla="*/ 1429 w 1691"/>
              <a:gd name="T9" fmla="*/ 719 h 1787"/>
              <a:gd name="T10" fmla="*/ 1623 w 1691"/>
              <a:gd name="T11" fmla="*/ 1223 h 1787"/>
              <a:gd name="T12" fmla="*/ 1677 w 1691"/>
              <a:gd name="T13" fmla="*/ 1385 h 1787"/>
              <a:gd name="T14" fmla="*/ 1681 w 1691"/>
              <a:gd name="T15" fmla="*/ 1455 h 1787"/>
              <a:gd name="T16" fmla="*/ 1617 w 1691"/>
              <a:gd name="T17" fmla="*/ 1563 h 1787"/>
              <a:gd name="T18" fmla="*/ 1473 w 1691"/>
              <a:gd name="T19" fmla="*/ 1659 h 1787"/>
              <a:gd name="T20" fmla="*/ 1273 w 1691"/>
              <a:gd name="T21" fmla="*/ 1739 h 1787"/>
              <a:gd name="T22" fmla="*/ 1031 w 1691"/>
              <a:gd name="T23" fmla="*/ 1771 h 1787"/>
              <a:gd name="T24" fmla="*/ 710 w 1691"/>
              <a:gd name="T25" fmla="*/ 1780 h 1787"/>
              <a:gd name="T26" fmla="*/ 405 w 1691"/>
              <a:gd name="T27" fmla="*/ 1730 h 1787"/>
              <a:gd name="T28" fmla="*/ 169 w 1691"/>
              <a:gd name="T29" fmla="*/ 1635 h 1787"/>
              <a:gd name="T30" fmla="*/ 17 w 1691"/>
              <a:gd name="T31" fmla="*/ 1419 h 1787"/>
              <a:gd name="T32" fmla="*/ 273 w 1691"/>
              <a:gd name="T33" fmla="*/ 659 h 1787"/>
              <a:gd name="T34" fmla="*/ 465 w 1691"/>
              <a:gd name="T35" fmla="*/ 119 h 1787"/>
              <a:gd name="T36" fmla="*/ 495 w 1691"/>
              <a:gd name="T37" fmla="*/ 51 h 1787"/>
              <a:gd name="T38" fmla="*/ 539 w 1691"/>
              <a:gd name="T39" fmla="*/ 91 h 1787"/>
              <a:gd name="T40" fmla="*/ 653 w 1691"/>
              <a:gd name="T41" fmla="*/ 125 h 1787"/>
              <a:gd name="T42" fmla="*/ 825 w 1691"/>
              <a:gd name="T43" fmla="*/ 139 h 1787"/>
              <a:gd name="T44" fmla="*/ 985 w 1691"/>
              <a:gd name="T45" fmla="*/ 131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1" h="1787">
                <a:moveTo>
                  <a:pt x="985" y="131"/>
                </a:moveTo>
                <a:cubicBezTo>
                  <a:pt x="1037" y="122"/>
                  <a:pt x="1107" y="98"/>
                  <a:pt x="1139" y="83"/>
                </a:cubicBezTo>
                <a:cubicBezTo>
                  <a:pt x="1171" y="68"/>
                  <a:pt x="1164" y="38"/>
                  <a:pt x="1175" y="43"/>
                </a:cubicBezTo>
                <a:cubicBezTo>
                  <a:pt x="1186" y="48"/>
                  <a:pt x="1161" y="0"/>
                  <a:pt x="1203" y="113"/>
                </a:cubicBezTo>
                <a:cubicBezTo>
                  <a:pt x="1245" y="226"/>
                  <a:pt x="1359" y="534"/>
                  <a:pt x="1429" y="719"/>
                </a:cubicBezTo>
                <a:cubicBezTo>
                  <a:pt x="1499" y="904"/>
                  <a:pt x="1582" y="1112"/>
                  <a:pt x="1623" y="1223"/>
                </a:cubicBezTo>
                <a:cubicBezTo>
                  <a:pt x="1664" y="1334"/>
                  <a:pt x="1667" y="1346"/>
                  <a:pt x="1677" y="1385"/>
                </a:cubicBezTo>
                <a:cubicBezTo>
                  <a:pt x="1687" y="1424"/>
                  <a:pt x="1691" y="1425"/>
                  <a:pt x="1681" y="1455"/>
                </a:cubicBezTo>
                <a:cubicBezTo>
                  <a:pt x="1671" y="1485"/>
                  <a:pt x="1652" y="1529"/>
                  <a:pt x="1617" y="1563"/>
                </a:cubicBezTo>
                <a:cubicBezTo>
                  <a:pt x="1582" y="1597"/>
                  <a:pt x="1530" y="1630"/>
                  <a:pt x="1473" y="1659"/>
                </a:cubicBezTo>
                <a:cubicBezTo>
                  <a:pt x="1416" y="1688"/>
                  <a:pt x="1347" y="1720"/>
                  <a:pt x="1273" y="1739"/>
                </a:cubicBezTo>
                <a:cubicBezTo>
                  <a:pt x="1199" y="1758"/>
                  <a:pt x="1125" y="1764"/>
                  <a:pt x="1031" y="1771"/>
                </a:cubicBezTo>
                <a:cubicBezTo>
                  <a:pt x="937" y="1778"/>
                  <a:pt x="814" y="1787"/>
                  <a:pt x="710" y="1780"/>
                </a:cubicBezTo>
                <a:cubicBezTo>
                  <a:pt x="606" y="1773"/>
                  <a:pt x="495" y="1754"/>
                  <a:pt x="405" y="1730"/>
                </a:cubicBezTo>
                <a:cubicBezTo>
                  <a:pt x="315" y="1706"/>
                  <a:pt x="234" y="1687"/>
                  <a:pt x="169" y="1635"/>
                </a:cubicBezTo>
                <a:cubicBezTo>
                  <a:pt x="104" y="1583"/>
                  <a:pt x="0" y="1582"/>
                  <a:pt x="17" y="1419"/>
                </a:cubicBezTo>
                <a:cubicBezTo>
                  <a:pt x="34" y="1256"/>
                  <a:pt x="198" y="876"/>
                  <a:pt x="273" y="659"/>
                </a:cubicBezTo>
                <a:cubicBezTo>
                  <a:pt x="348" y="442"/>
                  <a:pt x="428" y="220"/>
                  <a:pt x="465" y="119"/>
                </a:cubicBezTo>
                <a:cubicBezTo>
                  <a:pt x="502" y="18"/>
                  <a:pt x="483" y="56"/>
                  <a:pt x="495" y="51"/>
                </a:cubicBezTo>
                <a:cubicBezTo>
                  <a:pt x="507" y="46"/>
                  <a:pt x="513" y="79"/>
                  <a:pt x="539" y="91"/>
                </a:cubicBezTo>
                <a:cubicBezTo>
                  <a:pt x="565" y="103"/>
                  <a:pt x="605" y="117"/>
                  <a:pt x="653" y="125"/>
                </a:cubicBezTo>
                <a:cubicBezTo>
                  <a:pt x="701" y="133"/>
                  <a:pt x="770" y="138"/>
                  <a:pt x="825" y="139"/>
                </a:cubicBezTo>
                <a:cubicBezTo>
                  <a:pt x="880" y="140"/>
                  <a:pt x="936" y="142"/>
                  <a:pt x="985" y="131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50000">
                <a:srgbClr val="F1F8F9">
                  <a:alpha val="27000"/>
                </a:srgbClr>
              </a:gs>
              <a:gs pos="100000">
                <a:schemeClr val="accent1">
                  <a:alpha val="3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4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1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04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04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4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0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0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0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40" grpId="0" animBg="1"/>
      <p:bldP spid="904240" grpId="1" animBg="1"/>
      <p:bldP spid="904241" grpId="0" animBg="1"/>
      <p:bldP spid="904241" grpId="1" animBg="1"/>
      <p:bldP spid="904242" grpId="0" animBg="1"/>
      <p:bldP spid="904242" grpId="1" animBg="1"/>
      <p:bldP spid="904243" grpId="0" animBg="1"/>
      <p:bldP spid="904243" grpId="1" animBg="1"/>
      <p:bldP spid="904244" grpId="0" animBg="1"/>
      <p:bldP spid="904244" grpId="1" animBg="1"/>
      <p:bldP spid="904245" grpId="0" animBg="1"/>
      <p:bldP spid="9042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9554" name="Group 2"/>
          <p:cNvGrpSpPr>
            <a:grpSpLocks/>
          </p:cNvGrpSpPr>
          <p:nvPr/>
        </p:nvGrpSpPr>
        <p:grpSpPr bwMode="auto">
          <a:xfrm>
            <a:off x="612775" y="4086225"/>
            <a:ext cx="4489450" cy="1309688"/>
            <a:chOff x="616" y="2161"/>
            <a:chExt cx="1688" cy="1382"/>
          </a:xfrm>
        </p:grpSpPr>
        <p:sp>
          <p:nvSpPr>
            <p:cNvPr id="919555" name="Arc 3"/>
            <p:cNvSpPr>
              <a:spLocks/>
            </p:cNvSpPr>
            <p:nvPr/>
          </p:nvSpPr>
          <p:spPr bwMode="auto">
            <a:xfrm rot="5400000">
              <a:off x="1001" y="2240"/>
              <a:ext cx="918" cy="168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9556" name="Arc 4"/>
            <p:cNvSpPr>
              <a:spLocks/>
            </p:cNvSpPr>
            <p:nvPr/>
          </p:nvSpPr>
          <p:spPr bwMode="auto">
            <a:xfrm rot="16200000" flipV="1">
              <a:off x="1142" y="1644"/>
              <a:ext cx="642" cy="1676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19567" name="Freeform 15"/>
          <p:cNvSpPr>
            <a:spLocks/>
          </p:cNvSpPr>
          <p:nvPr/>
        </p:nvSpPr>
        <p:spPr bwMode="auto">
          <a:xfrm>
            <a:off x="633413" y="2122488"/>
            <a:ext cx="1311275" cy="2517775"/>
          </a:xfrm>
          <a:custGeom>
            <a:avLst/>
            <a:gdLst>
              <a:gd name="T0" fmla="*/ 493 w 493"/>
              <a:gd name="T1" fmla="*/ 0 h 1367"/>
              <a:gd name="T2" fmla="*/ 0 w 493"/>
              <a:gd name="T3" fmla="*/ 1367 h 13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3" h="1367">
                <a:moveTo>
                  <a:pt x="493" y="0"/>
                </a:moveTo>
                <a:lnTo>
                  <a:pt x="0" y="136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9572" name="Oval 20"/>
          <p:cNvSpPr>
            <a:spLocks noChangeArrowheads="1"/>
          </p:cNvSpPr>
          <p:nvPr/>
        </p:nvSpPr>
        <p:spPr bwMode="auto">
          <a:xfrm>
            <a:off x="1943100" y="1955800"/>
            <a:ext cx="1770063" cy="411163"/>
          </a:xfrm>
          <a:prstGeom prst="ellipse">
            <a:avLst/>
          </a:prstGeom>
          <a:gradFill rotWithShape="1">
            <a:gsLst>
              <a:gs pos="0">
                <a:srgbClr val="00FFFF">
                  <a:alpha val="55000"/>
                </a:srgbClr>
              </a:gs>
              <a:gs pos="100000">
                <a:srgbClr val="00C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19573" name="Group 21"/>
          <p:cNvGrpSpPr>
            <a:grpSpLocks/>
          </p:cNvGrpSpPr>
          <p:nvPr/>
        </p:nvGrpSpPr>
        <p:grpSpPr bwMode="auto">
          <a:xfrm>
            <a:off x="2420938" y="2138363"/>
            <a:ext cx="385762" cy="2933791"/>
            <a:chOff x="1525" y="1347"/>
            <a:chExt cx="243" cy="1850"/>
          </a:xfrm>
        </p:grpSpPr>
        <p:sp>
          <p:nvSpPr>
            <p:cNvPr id="919574" name="Text Box 22"/>
            <p:cNvSpPr txBox="1">
              <a:spLocks noChangeArrowheads="1"/>
            </p:cNvSpPr>
            <p:nvPr/>
          </p:nvSpPr>
          <p:spPr bwMode="auto">
            <a:xfrm>
              <a:off x="1525" y="2964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i="1" dirty="0">
                  <a:latin typeface="Arial" pitchFamily="34" charset="0"/>
                  <a:cs typeface="Arial" pitchFamily="34" charset="0"/>
                </a:rPr>
                <a:t>О</a:t>
              </a:r>
            </a:p>
          </p:txBody>
        </p:sp>
        <p:sp>
          <p:nvSpPr>
            <p:cNvPr id="919575" name="Freeform 23"/>
            <p:cNvSpPr>
              <a:spLocks/>
            </p:cNvSpPr>
            <p:nvPr/>
          </p:nvSpPr>
          <p:spPr bwMode="auto">
            <a:xfrm>
              <a:off x="1766" y="1347"/>
              <a:ext cx="2" cy="1653"/>
            </a:xfrm>
            <a:custGeom>
              <a:avLst/>
              <a:gdLst>
                <a:gd name="T0" fmla="*/ 0 w 1"/>
                <a:gd name="T1" fmla="*/ 0 h 1424"/>
                <a:gd name="T2" fmla="*/ 0 w 1"/>
                <a:gd name="T3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424">
                  <a:moveTo>
                    <a:pt x="0" y="0"/>
                  </a:moveTo>
                  <a:lnTo>
                    <a:pt x="0" y="142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9576" name="Freeform 24"/>
          <p:cNvSpPr>
            <a:spLocks/>
          </p:cNvSpPr>
          <p:nvPr/>
        </p:nvSpPr>
        <p:spPr bwMode="auto">
          <a:xfrm>
            <a:off x="3735388" y="2149475"/>
            <a:ext cx="1355725" cy="2490788"/>
          </a:xfrm>
          <a:custGeom>
            <a:avLst/>
            <a:gdLst>
              <a:gd name="T0" fmla="*/ 0 w 510"/>
              <a:gd name="T1" fmla="*/ 0 h 1352"/>
              <a:gd name="T2" fmla="*/ 510 w 510"/>
              <a:gd name="T3" fmla="*/ 1352 h 13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0" h="1352">
                <a:moveTo>
                  <a:pt x="0" y="0"/>
                </a:moveTo>
                <a:lnTo>
                  <a:pt x="510" y="135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19577" name="Group 25"/>
          <p:cNvGrpSpPr>
            <a:grpSpLocks/>
          </p:cNvGrpSpPr>
          <p:nvPr/>
        </p:nvGrpSpPr>
        <p:grpSpPr bwMode="auto">
          <a:xfrm>
            <a:off x="1931988" y="1962150"/>
            <a:ext cx="1785937" cy="396875"/>
            <a:chOff x="616" y="2161"/>
            <a:chExt cx="1688" cy="1382"/>
          </a:xfrm>
        </p:grpSpPr>
        <p:sp>
          <p:nvSpPr>
            <p:cNvPr id="919578" name="Arc 26"/>
            <p:cNvSpPr>
              <a:spLocks/>
            </p:cNvSpPr>
            <p:nvPr/>
          </p:nvSpPr>
          <p:spPr bwMode="auto">
            <a:xfrm rot="5400000">
              <a:off x="1001" y="2240"/>
              <a:ext cx="918" cy="168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9579" name="Arc 27"/>
            <p:cNvSpPr>
              <a:spLocks/>
            </p:cNvSpPr>
            <p:nvPr/>
          </p:nvSpPr>
          <p:spPr bwMode="auto">
            <a:xfrm rot="16200000" flipV="1">
              <a:off x="1142" y="1644"/>
              <a:ext cx="642" cy="1676"/>
            </a:xfrm>
            <a:custGeom>
              <a:avLst/>
              <a:gdLst>
                <a:gd name="G0" fmla="+- 96 0 0"/>
                <a:gd name="G1" fmla="+- 21600 0 0"/>
                <a:gd name="G2" fmla="+- 21600 0 0"/>
                <a:gd name="T0" fmla="*/ 96 w 21696"/>
                <a:gd name="T1" fmla="*/ 0 h 43200"/>
                <a:gd name="T2" fmla="*/ 0 w 21696"/>
                <a:gd name="T3" fmla="*/ 43200 h 43200"/>
                <a:gd name="T4" fmla="*/ 96 w 2169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6" h="43200" fill="none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</a:path>
                <a:path w="21696" h="43200" stroke="0" extrusionOk="0">
                  <a:moveTo>
                    <a:pt x="95" y="0"/>
                  </a:moveTo>
                  <a:cubicBezTo>
                    <a:pt x="12025" y="0"/>
                    <a:pt x="21696" y="9670"/>
                    <a:pt x="21696" y="21600"/>
                  </a:cubicBezTo>
                  <a:cubicBezTo>
                    <a:pt x="21696" y="33529"/>
                    <a:pt x="12025" y="43200"/>
                    <a:pt x="96" y="43200"/>
                  </a:cubicBezTo>
                  <a:cubicBezTo>
                    <a:pt x="64" y="43200"/>
                    <a:pt x="32" y="43199"/>
                    <a:pt x="0" y="43199"/>
                  </a:cubicBezTo>
                  <a:lnTo>
                    <a:pt x="9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19580" name="Oval 28"/>
          <p:cNvSpPr>
            <a:spLocks noChangeArrowheads="1"/>
          </p:cNvSpPr>
          <p:nvPr/>
        </p:nvSpPr>
        <p:spPr bwMode="auto">
          <a:xfrm>
            <a:off x="2768600" y="2108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9581" name="Text Box 29"/>
          <p:cNvSpPr txBox="1">
            <a:spLocks noChangeArrowheads="1"/>
          </p:cNvSpPr>
          <p:nvPr/>
        </p:nvSpPr>
        <p:spPr bwMode="auto">
          <a:xfrm>
            <a:off x="2819400" y="2160752"/>
            <a:ext cx="449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1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9582" name="Group 30"/>
          <p:cNvGrpSpPr>
            <a:grpSpLocks/>
          </p:cNvGrpSpPr>
          <p:nvPr/>
        </p:nvGrpSpPr>
        <p:grpSpPr bwMode="auto">
          <a:xfrm>
            <a:off x="3619500" y="2184400"/>
            <a:ext cx="1371600" cy="2819400"/>
            <a:chOff x="2280" y="1376"/>
            <a:chExt cx="864" cy="1776"/>
          </a:xfrm>
        </p:grpSpPr>
        <p:sp>
          <p:nvSpPr>
            <p:cNvPr id="919583" name="Oval 31"/>
            <p:cNvSpPr>
              <a:spLocks noChangeArrowheads="1"/>
            </p:cNvSpPr>
            <p:nvPr/>
          </p:nvSpPr>
          <p:spPr bwMode="auto">
            <a:xfrm>
              <a:off x="3095" y="3104"/>
              <a:ext cx="49" cy="4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9584" name="Oval 32"/>
            <p:cNvSpPr>
              <a:spLocks noChangeArrowheads="1"/>
            </p:cNvSpPr>
            <p:nvPr/>
          </p:nvSpPr>
          <p:spPr bwMode="auto">
            <a:xfrm>
              <a:off x="2280" y="1376"/>
              <a:ext cx="49" cy="4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19592" name="Rectangle 40"/>
          <p:cNvSpPr>
            <a:spLocks noChangeArrowheads="1"/>
          </p:cNvSpPr>
          <p:nvPr/>
        </p:nvSpPr>
        <p:spPr bwMode="auto">
          <a:xfrm>
            <a:off x="3702731" y="2062373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919593" name="Rectangle 41"/>
          <p:cNvSpPr>
            <a:spLocks noChangeArrowheads="1"/>
          </p:cNvSpPr>
          <p:nvPr/>
        </p:nvSpPr>
        <p:spPr bwMode="auto">
          <a:xfrm>
            <a:off x="4953000" y="48006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B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9594" name="Rectangle 42"/>
          <p:cNvSpPr>
            <a:spLocks noChangeArrowheads="1"/>
          </p:cNvSpPr>
          <p:nvPr/>
        </p:nvSpPr>
        <p:spPr bwMode="auto">
          <a:xfrm>
            <a:off x="385222" y="4205762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919595" name="Rectangle 43"/>
          <p:cNvSpPr>
            <a:spLocks noChangeArrowheads="1"/>
          </p:cNvSpPr>
          <p:nvPr/>
        </p:nvSpPr>
        <p:spPr bwMode="auto">
          <a:xfrm>
            <a:off x="1676400" y="1807811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D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25938" y="1745254"/>
            <a:ext cx="3546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Осевое сечение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усечённого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конуса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равнобедренная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трапеция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9568" name="Group 16"/>
          <p:cNvGrpSpPr>
            <a:grpSpLocks/>
          </p:cNvGrpSpPr>
          <p:nvPr/>
        </p:nvGrpSpPr>
        <p:grpSpPr bwMode="auto">
          <a:xfrm>
            <a:off x="736600" y="2057400"/>
            <a:ext cx="4241800" cy="2895600"/>
            <a:chOff x="464" y="1296"/>
            <a:chExt cx="2672" cy="1824"/>
          </a:xfrm>
        </p:grpSpPr>
        <p:sp>
          <p:nvSpPr>
            <p:cNvPr id="919569" name="Freeform 17"/>
            <p:cNvSpPr>
              <a:spLocks/>
            </p:cNvSpPr>
            <p:nvPr/>
          </p:nvSpPr>
          <p:spPr bwMode="auto">
            <a:xfrm>
              <a:off x="1776" y="1344"/>
              <a:ext cx="1344" cy="1776"/>
            </a:xfrm>
            <a:custGeom>
              <a:avLst/>
              <a:gdLst>
                <a:gd name="T0" fmla="*/ 0 w 1344"/>
                <a:gd name="T1" fmla="*/ 0 h 1776"/>
                <a:gd name="T2" fmla="*/ 528 w 1344"/>
                <a:gd name="T3" fmla="*/ 48 h 1776"/>
                <a:gd name="T4" fmla="*/ 1344 w 1344"/>
                <a:gd name="T5" fmla="*/ 1776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1776">
                  <a:moveTo>
                    <a:pt x="0" y="0"/>
                  </a:moveTo>
                  <a:lnTo>
                    <a:pt x="528" y="48"/>
                  </a:lnTo>
                  <a:lnTo>
                    <a:pt x="1344" y="177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9570" name="Freeform 18"/>
            <p:cNvSpPr>
              <a:spLocks/>
            </p:cNvSpPr>
            <p:nvPr/>
          </p:nvSpPr>
          <p:spPr bwMode="auto">
            <a:xfrm>
              <a:off x="1760" y="2984"/>
              <a:ext cx="1376" cy="136"/>
            </a:xfrm>
            <a:custGeom>
              <a:avLst/>
              <a:gdLst>
                <a:gd name="T0" fmla="*/ 0 w 1376"/>
                <a:gd name="T1" fmla="*/ 0 h 136"/>
                <a:gd name="T2" fmla="*/ 1376 w 1376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76" h="136">
                  <a:moveTo>
                    <a:pt x="0" y="0"/>
                  </a:moveTo>
                  <a:lnTo>
                    <a:pt x="1376" y="13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9571" name="Freeform 19"/>
            <p:cNvSpPr>
              <a:spLocks/>
            </p:cNvSpPr>
            <p:nvPr/>
          </p:nvSpPr>
          <p:spPr bwMode="auto">
            <a:xfrm>
              <a:off x="464" y="1296"/>
              <a:ext cx="2656" cy="1824"/>
            </a:xfrm>
            <a:custGeom>
              <a:avLst/>
              <a:gdLst>
                <a:gd name="T0" fmla="*/ 824 w 2656"/>
                <a:gd name="T1" fmla="*/ 0 h 1824"/>
                <a:gd name="T2" fmla="*/ 1840 w 2656"/>
                <a:gd name="T3" fmla="*/ 96 h 1824"/>
                <a:gd name="T4" fmla="*/ 2656 w 2656"/>
                <a:gd name="T5" fmla="*/ 1824 h 1824"/>
                <a:gd name="T6" fmla="*/ 0 w 2656"/>
                <a:gd name="T7" fmla="*/ 1560 h 1824"/>
                <a:gd name="T8" fmla="*/ 824 w 2656"/>
                <a:gd name="T9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6" h="1824">
                  <a:moveTo>
                    <a:pt x="824" y="0"/>
                  </a:moveTo>
                  <a:lnTo>
                    <a:pt x="1840" y="96"/>
                  </a:lnTo>
                  <a:lnTo>
                    <a:pt x="2656" y="1824"/>
                  </a:lnTo>
                  <a:lnTo>
                    <a:pt x="0" y="1560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F0000">
                <a:alpha val="5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9591" name="Freeform 39"/>
          <p:cNvSpPr>
            <a:spLocks/>
          </p:cNvSpPr>
          <p:nvPr/>
        </p:nvSpPr>
        <p:spPr bwMode="auto">
          <a:xfrm>
            <a:off x="609600" y="2103438"/>
            <a:ext cx="4497388" cy="3292475"/>
          </a:xfrm>
          <a:custGeom>
            <a:avLst/>
            <a:gdLst>
              <a:gd name="T0" fmla="*/ 985 w 1691"/>
              <a:gd name="T1" fmla="*/ 131 h 1787"/>
              <a:gd name="T2" fmla="*/ 1139 w 1691"/>
              <a:gd name="T3" fmla="*/ 83 h 1787"/>
              <a:gd name="T4" fmla="*/ 1175 w 1691"/>
              <a:gd name="T5" fmla="*/ 43 h 1787"/>
              <a:gd name="T6" fmla="*/ 1203 w 1691"/>
              <a:gd name="T7" fmla="*/ 113 h 1787"/>
              <a:gd name="T8" fmla="*/ 1429 w 1691"/>
              <a:gd name="T9" fmla="*/ 719 h 1787"/>
              <a:gd name="T10" fmla="*/ 1623 w 1691"/>
              <a:gd name="T11" fmla="*/ 1223 h 1787"/>
              <a:gd name="T12" fmla="*/ 1677 w 1691"/>
              <a:gd name="T13" fmla="*/ 1385 h 1787"/>
              <a:gd name="T14" fmla="*/ 1681 w 1691"/>
              <a:gd name="T15" fmla="*/ 1455 h 1787"/>
              <a:gd name="T16" fmla="*/ 1617 w 1691"/>
              <a:gd name="T17" fmla="*/ 1563 h 1787"/>
              <a:gd name="T18" fmla="*/ 1473 w 1691"/>
              <a:gd name="T19" fmla="*/ 1659 h 1787"/>
              <a:gd name="T20" fmla="*/ 1273 w 1691"/>
              <a:gd name="T21" fmla="*/ 1739 h 1787"/>
              <a:gd name="T22" fmla="*/ 1031 w 1691"/>
              <a:gd name="T23" fmla="*/ 1771 h 1787"/>
              <a:gd name="T24" fmla="*/ 710 w 1691"/>
              <a:gd name="T25" fmla="*/ 1780 h 1787"/>
              <a:gd name="T26" fmla="*/ 405 w 1691"/>
              <a:gd name="T27" fmla="*/ 1730 h 1787"/>
              <a:gd name="T28" fmla="*/ 169 w 1691"/>
              <a:gd name="T29" fmla="*/ 1635 h 1787"/>
              <a:gd name="T30" fmla="*/ 17 w 1691"/>
              <a:gd name="T31" fmla="*/ 1419 h 1787"/>
              <a:gd name="T32" fmla="*/ 273 w 1691"/>
              <a:gd name="T33" fmla="*/ 659 h 1787"/>
              <a:gd name="T34" fmla="*/ 465 w 1691"/>
              <a:gd name="T35" fmla="*/ 119 h 1787"/>
              <a:gd name="T36" fmla="*/ 495 w 1691"/>
              <a:gd name="T37" fmla="*/ 51 h 1787"/>
              <a:gd name="T38" fmla="*/ 539 w 1691"/>
              <a:gd name="T39" fmla="*/ 91 h 1787"/>
              <a:gd name="T40" fmla="*/ 653 w 1691"/>
              <a:gd name="T41" fmla="*/ 125 h 1787"/>
              <a:gd name="T42" fmla="*/ 825 w 1691"/>
              <a:gd name="T43" fmla="*/ 139 h 1787"/>
              <a:gd name="T44" fmla="*/ 985 w 1691"/>
              <a:gd name="T45" fmla="*/ 131 h 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1" h="1787">
                <a:moveTo>
                  <a:pt x="985" y="131"/>
                </a:moveTo>
                <a:cubicBezTo>
                  <a:pt x="1037" y="122"/>
                  <a:pt x="1107" y="98"/>
                  <a:pt x="1139" y="83"/>
                </a:cubicBezTo>
                <a:cubicBezTo>
                  <a:pt x="1171" y="68"/>
                  <a:pt x="1164" y="38"/>
                  <a:pt x="1175" y="43"/>
                </a:cubicBezTo>
                <a:cubicBezTo>
                  <a:pt x="1186" y="48"/>
                  <a:pt x="1161" y="0"/>
                  <a:pt x="1203" y="113"/>
                </a:cubicBezTo>
                <a:cubicBezTo>
                  <a:pt x="1245" y="226"/>
                  <a:pt x="1359" y="534"/>
                  <a:pt x="1429" y="719"/>
                </a:cubicBezTo>
                <a:cubicBezTo>
                  <a:pt x="1499" y="904"/>
                  <a:pt x="1582" y="1112"/>
                  <a:pt x="1623" y="1223"/>
                </a:cubicBezTo>
                <a:cubicBezTo>
                  <a:pt x="1664" y="1334"/>
                  <a:pt x="1667" y="1346"/>
                  <a:pt x="1677" y="1385"/>
                </a:cubicBezTo>
                <a:cubicBezTo>
                  <a:pt x="1687" y="1424"/>
                  <a:pt x="1691" y="1425"/>
                  <a:pt x="1681" y="1455"/>
                </a:cubicBezTo>
                <a:cubicBezTo>
                  <a:pt x="1671" y="1485"/>
                  <a:pt x="1652" y="1529"/>
                  <a:pt x="1617" y="1563"/>
                </a:cubicBezTo>
                <a:cubicBezTo>
                  <a:pt x="1582" y="1597"/>
                  <a:pt x="1530" y="1630"/>
                  <a:pt x="1473" y="1659"/>
                </a:cubicBezTo>
                <a:cubicBezTo>
                  <a:pt x="1416" y="1688"/>
                  <a:pt x="1347" y="1720"/>
                  <a:pt x="1273" y="1739"/>
                </a:cubicBezTo>
                <a:cubicBezTo>
                  <a:pt x="1199" y="1758"/>
                  <a:pt x="1125" y="1764"/>
                  <a:pt x="1031" y="1771"/>
                </a:cubicBezTo>
                <a:cubicBezTo>
                  <a:pt x="937" y="1778"/>
                  <a:pt x="814" y="1787"/>
                  <a:pt x="710" y="1780"/>
                </a:cubicBezTo>
                <a:cubicBezTo>
                  <a:pt x="606" y="1773"/>
                  <a:pt x="495" y="1754"/>
                  <a:pt x="405" y="1730"/>
                </a:cubicBezTo>
                <a:cubicBezTo>
                  <a:pt x="315" y="1706"/>
                  <a:pt x="234" y="1687"/>
                  <a:pt x="169" y="1635"/>
                </a:cubicBezTo>
                <a:cubicBezTo>
                  <a:pt x="104" y="1583"/>
                  <a:pt x="0" y="1582"/>
                  <a:pt x="17" y="1419"/>
                </a:cubicBezTo>
                <a:cubicBezTo>
                  <a:pt x="34" y="1256"/>
                  <a:pt x="198" y="876"/>
                  <a:pt x="273" y="659"/>
                </a:cubicBezTo>
                <a:cubicBezTo>
                  <a:pt x="348" y="442"/>
                  <a:pt x="428" y="220"/>
                  <a:pt x="465" y="119"/>
                </a:cubicBezTo>
                <a:cubicBezTo>
                  <a:pt x="502" y="18"/>
                  <a:pt x="483" y="56"/>
                  <a:pt x="495" y="51"/>
                </a:cubicBezTo>
                <a:cubicBezTo>
                  <a:pt x="507" y="46"/>
                  <a:pt x="513" y="79"/>
                  <a:pt x="539" y="91"/>
                </a:cubicBezTo>
                <a:cubicBezTo>
                  <a:pt x="565" y="103"/>
                  <a:pt x="605" y="117"/>
                  <a:pt x="653" y="125"/>
                </a:cubicBezTo>
                <a:cubicBezTo>
                  <a:pt x="701" y="133"/>
                  <a:pt x="770" y="138"/>
                  <a:pt x="825" y="139"/>
                </a:cubicBezTo>
                <a:cubicBezTo>
                  <a:pt x="880" y="140"/>
                  <a:pt x="936" y="142"/>
                  <a:pt x="985" y="131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50000">
                <a:srgbClr val="F1F8F9">
                  <a:alpha val="27000"/>
                </a:srgbClr>
              </a:gs>
              <a:gs pos="100000">
                <a:schemeClr val="accent1">
                  <a:alpha val="3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53772" y="388414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Осевое сечение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4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9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95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92" grpId="0"/>
      <p:bldP spid="919593" grpId="0"/>
      <p:bldP spid="919594" grpId="0"/>
      <p:bldP spid="9195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8899" name="Freeform 3"/>
          <p:cNvSpPr>
            <a:spLocks/>
          </p:cNvSpPr>
          <p:nvPr/>
        </p:nvSpPr>
        <p:spPr bwMode="auto">
          <a:xfrm>
            <a:off x="1333500" y="1981200"/>
            <a:ext cx="1562100" cy="3073400"/>
          </a:xfrm>
          <a:custGeom>
            <a:avLst/>
            <a:gdLst>
              <a:gd name="T0" fmla="*/ 968 w 984"/>
              <a:gd name="T1" fmla="*/ 1704 h 1936"/>
              <a:gd name="T2" fmla="*/ 984 w 984"/>
              <a:gd name="T3" fmla="*/ 0 h 1936"/>
              <a:gd name="T4" fmla="*/ 984 w 984"/>
              <a:gd name="T5" fmla="*/ 0 h 1936"/>
              <a:gd name="T6" fmla="*/ 0 w 984"/>
              <a:gd name="T7" fmla="*/ 1936 h 1936"/>
              <a:gd name="T8" fmla="*/ 968 w 984"/>
              <a:gd name="T9" fmla="*/ 1704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1936">
                <a:moveTo>
                  <a:pt x="968" y="1704"/>
                </a:moveTo>
                <a:lnTo>
                  <a:pt x="984" y="0"/>
                </a:lnTo>
                <a:lnTo>
                  <a:pt x="984" y="0"/>
                </a:lnTo>
                <a:lnTo>
                  <a:pt x="0" y="1936"/>
                </a:lnTo>
                <a:lnTo>
                  <a:pt x="968" y="1704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00C5C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00" name="Freeform 4"/>
          <p:cNvSpPr>
            <a:spLocks/>
          </p:cNvSpPr>
          <p:nvPr/>
        </p:nvSpPr>
        <p:spPr bwMode="auto">
          <a:xfrm>
            <a:off x="1333500" y="4686300"/>
            <a:ext cx="1536700" cy="368300"/>
          </a:xfrm>
          <a:custGeom>
            <a:avLst/>
            <a:gdLst>
              <a:gd name="T0" fmla="*/ 0 w 968"/>
              <a:gd name="T1" fmla="*/ 232 h 232"/>
              <a:gd name="T2" fmla="*/ 968 w 968"/>
              <a:gd name="T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8" h="232">
                <a:moveTo>
                  <a:pt x="0" y="232"/>
                </a:moveTo>
                <a:lnTo>
                  <a:pt x="9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01" name="Freeform 5"/>
          <p:cNvSpPr>
            <a:spLocks/>
          </p:cNvSpPr>
          <p:nvPr/>
        </p:nvSpPr>
        <p:spPr bwMode="auto">
          <a:xfrm>
            <a:off x="1320800" y="1981200"/>
            <a:ext cx="1574800" cy="3086100"/>
          </a:xfrm>
          <a:custGeom>
            <a:avLst/>
            <a:gdLst>
              <a:gd name="T0" fmla="*/ 0 w 992"/>
              <a:gd name="T1" fmla="*/ 1944 h 1944"/>
              <a:gd name="T2" fmla="*/ 992 w 992"/>
              <a:gd name="T3" fmla="*/ 0 h 1944"/>
              <a:gd name="T4" fmla="*/ 992 w 992"/>
              <a:gd name="T5" fmla="*/ 8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2" h="1944">
                <a:moveTo>
                  <a:pt x="0" y="1944"/>
                </a:moveTo>
                <a:lnTo>
                  <a:pt x="992" y="0"/>
                </a:lnTo>
                <a:lnTo>
                  <a:pt x="992" y="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11" name="Text Box 15"/>
          <p:cNvSpPr txBox="1">
            <a:spLocks noChangeArrowheads="1"/>
          </p:cNvSpPr>
          <p:nvPr/>
        </p:nvSpPr>
        <p:spPr bwMode="auto">
          <a:xfrm>
            <a:off x="977900" y="495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848912" name="Text Box 16"/>
          <p:cNvSpPr txBox="1">
            <a:spLocks noChangeArrowheads="1"/>
          </p:cNvSpPr>
          <p:nvPr/>
        </p:nvSpPr>
        <p:spPr bwMode="auto">
          <a:xfrm>
            <a:off x="2882900" y="449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848913" name="Freeform 17"/>
          <p:cNvSpPr>
            <a:spLocks/>
          </p:cNvSpPr>
          <p:nvPr/>
        </p:nvSpPr>
        <p:spPr bwMode="auto">
          <a:xfrm>
            <a:off x="2881313" y="1981200"/>
            <a:ext cx="14287" cy="2717800"/>
          </a:xfrm>
          <a:custGeom>
            <a:avLst/>
            <a:gdLst>
              <a:gd name="T0" fmla="*/ 7 w 7"/>
              <a:gd name="T1" fmla="*/ 0 h 1456"/>
              <a:gd name="T2" fmla="*/ 0 w 7"/>
              <a:gd name="T3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456">
                <a:moveTo>
                  <a:pt x="7" y="0"/>
                </a:moveTo>
                <a:lnTo>
                  <a:pt x="0" y="145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15" name="Arc 19"/>
          <p:cNvSpPr>
            <a:spLocks/>
          </p:cNvSpPr>
          <p:nvPr/>
        </p:nvSpPr>
        <p:spPr bwMode="auto">
          <a:xfrm rot="5400000">
            <a:off x="2463007" y="2974181"/>
            <a:ext cx="939800" cy="3859213"/>
          </a:xfrm>
          <a:custGeom>
            <a:avLst/>
            <a:gdLst>
              <a:gd name="G0" fmla="+- 6756 0 0"/>
              <a:gd name="G1" fmla="+- 21600 0 0"/>
              <a:gd name="G2" fmla="+- 21600 0 0"/>
              <a:gd name="T0" fmla="*/ 0 w 28356"/>
              <a:gd name="T1" fmla="*/ 1084 h 43200"/>
              <a:gd name="T2" fmla="*/ 1744 w 28356"/>
              <a:gd name="T3" fmla="*/ 42611 h 43200"/>
              <a:gd name="T4" fmla="*/ 6756 w 283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56" h="43200" fill="none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</a:path>
              <a:path w="28356" h="43200" stroke="0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  <a:lnTo>
                  <a:pt x="675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8916" name="Arc 20"/>
          <p:cNvSpPr>
            <a:spLocks/>
          </p:cNvSpPr>
          <p:nvPr/>
        </p:nvSpPr>
        <p:spPr bwMode="auto">
          <a:xfrm rot="16200000" flipV="1">
            <a:off x="2568575" y="2363788"/>
            <a:ext cx="719138" cy="3859212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96 w 21696"/>
              <a:gd name="T1" fmla="*/ 0 h 43200"/>
              <a:gd name="T2" fmla="*/ 0 w 21696"/>
              <a:gd name="T3" fmla="*/ 43200 h 43200"/>
              <a:gd name="T4" fmla="*/ 96 w 2169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43200" fill="none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</a:path>
              <a:path w="21696" h="43200" stroke="0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  <a:lnTo>
                  <a:pt x="9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8919" name="Text Box 23"/>
          <p:cNvSpPr txBox="1">
            <a:spLocks noChangeArrowheads="1"/>
          </p:cNvSpPr>
          <p:nvPr/>
        </p:nvSpPr>
        <p:spPr bwMode="auto">
          <a:xfrm>
            <a:off x="5158408" y="2100805"/>
            <a:ext cx="35283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Конус может быть получен путем вращения прямоугольного треугольника вокруг одного из его катетов.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8920" name="Freeform 24"/>
          <p:cNvSpPr>
            <a:spLocks/>
          </p:cNvSpPr>
          <p:nvPr/>
        </p:nvSpPr>
        <p:spPr bwMode="auto">
          <a:xfrm>
            <a:off x="1663700" y="1974850"/>
            <a:ext cx="1222375" cy="3232150"/>
          </a:xfrm>
          <a:custGeom>
            <a:avLst/>
            <a:gdLst>
              <a:gd name="T0" fmla="*/ 0 w 770"/>
              <a:gd name="T1" fmla="*/ 2020 h 2036"/>
              <a:gd name="T2" fmla="*/ 770 w 770"/>
              <a:gd name="T3" fmla="*/ 0 h 2036"/>
              <a:gd name="T4" fmla="*/ 768 w 770"/>
              <a:gd name="T5" fmla="*/ 4 h 2036"/>
              <a:gd name="T6" fmla="*/ 752 w 770"/>
              <a:gd name="T7" fmla="*/ 1708 h 2036"/>
              <a:gd name="T8" fmla="*/ 16 w 770"/>
              <a:gd name="T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0" h="2036">
                <a:moveTo>
                  <a:pt x="0" y="2020"/>
                </a:moveTo>
                <a:lnTo>
                  <a:pt x="770" y="0"/>
                </a:lnTo>
                <a:lnTo>
                  <a:pt x="768" y="4"/>
                </a:lnTo>
                <a:lnTo>
                  <a:pt x="752" y="1708"/>
                </a:lnTo>
                <a:lnTo>
                  <a:pt x="16" y="203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21" name="Freeform 25"/>
          <p:cNvSpPr>
            <a:spLocks/>
          </p:cNvSpPr>
          <p:nvPr/>
        </p:nvSpPr>
        <p:spPr bwMode="auto">
          <a:xfrm>
            <a:off x="2057400" y="1981200"/>
            <a:ext cx="850900" cy="3340100"/>
          </a:xfrm>
          <a:custGeom>
            <a:avLst/>
            <a:gdLst>
              <a:gd name="T0" fmla="*/ 0 w 536"/>
              <a:gd name="T1" fmla="*/ 2104 h 2104"/>
              <a:gd name="T2" fmla="*/ 526 w 536"/>
              <a:gd name="T3" fmla="*/ 0 h 2104"/>
              <a:gd name="T4" fmla="*/ 536 w 536"/>
              <a:gd name="T5" fmla="*/ 0 h 2104"/>
              <a:gd name="T6" fmla="*/ 528 w 536"/>
              <a:gd name="T7" fmla="*/ 1704 h 2104"/>
              <a:gd name="T8" fmla="*/ 8 w 536"/>
              <a:gd name="T9" fmla="*/ 2104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2104">
                <a:moveTo>
                  <a:pt x="0" y="2104"/>
                </a:moveTo>
                <a:lnTo>
                  <a:pt x="526" y="0"/>
                </a:lnTo>
                <a:lnTo>
                  <a:pt x="536" y="0"/>
                </a:lnTo>
                <a:lnTo>
                  <a:pt x="528" y="1704"/>
                </a:lnTo>
                <a:lnTo>
                  <a:pt x="8" y="210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22" name="Freeform 26"/>
          <p:cNvSpPr>
            <a:spLocks/>
          </p:cNvSpPr>
          <p:nvPr/>
        </p:nvSpPr>
        <p:spPr bwMode="auto">
          <a:xfrm>
            <a:off x="2527300" y="1993900"/>
            <a:ext cx="393700" cy="3378200"/>
          </a:xfrm>
          <a:custGeom>
            <a:avLst/>
            <a:gdLst>
              <a:gd name="T0" fmla="*/ 8 w 248"/>
              <a:gd name="T1" fmla="*/ 2104 h 2128"/>
              <a:gd name="T2" fmla="*/ 232 w 248"/>
              <a:gd name="T3" fmla="*/ 0 h 2128"/>
              <a:gd name="T4" fmla="*/ 208 w 248"/>
              <a:gd name="T5" fmla="*/ 8 h 2128"/>
              <a:gd name="T6" fmla="*/ 248 w 248"/>
              <a:gd name="T7" fmla="*/ 1720 h 2128"/>
              <a:gd name="T8" fmla="*/ 0 w 248"/>
              <a:gd name="T9" fmla="*/ 2128 h 2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2128">
                <a:moveTo>
                  <a:pt x="8" y="2104"/>
                </a:moveTo>
                <a:lnTo>
                  <a:pt x="232" y="0"/>
                </a:lnTo>
                <a:lnTo>
                  <a:pt x="208" y="8"/>
                </a:lnTo>
                <a:lnTo>
                  <a:pt x="248" y="1720"/>
                </a:lnTo>
                <a:lnTo>
                  <a:pt x="0" y="2128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23" name="Freeform 27"/>
          <p:cNvSpPr>
            <a:spLocks/>
          </p:cNvSpPr>
          <p:nvPr/>
        </p:nvSpPr>
        <p:spPr bwMode="auto">
          <a:xfrm>
            <a:off x="2857500" y="1955800"/>
            <a:ext cx="190500" cy="3429000"/>
          </a:xfrm>
          <a:custGeom>
            <a:avLst/>
            <a:gdLst>
              <a:gd name="T0" fmla="*/ 120 w 120"/>
              <a:gd name="T1" fmla="*/ 2160 h 2160"/>
              <a:gd name="T2" fmla="*/ 24 w 120"/>
              <a:gd name="T3" fmla="*/ 0 h 2160"/>
              <a:gd name="T4" fmla="*/ 32 w 120"/>
              <a:gd name="T5" fmla="*/ 8 h 2160"/>
              <a:gd name="T6" fmla="*/ 0 w 120"/>
              <a:gd name="T7" fmla="*/ 1736 h 2160"/>
              <a:gd name="T8" fmla="*/ 120 w 120"/>
              <a:gd name="T9" fmla="*/ 2144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2160">
                <a:moveTo>
                  <a:pt x="120" y="2160"/>
                </a:moveTo>
                <a:lnTo>
                  <a:pt x="24" y="0"/>
                </a:lnTo>
                <a:lnTo>
                  <a:pt x="32" y="8"/>
                </a:lnTo>
                <a:lnTo>
                  <a:pt x="0" y="1736"/>
                </a:lnTo>
                <a:lnTo>
                  <a:pt x="120" y="214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24" name="Freeform 28"/>
          <p:cNvSpPr>
            <a:spLocks/>
          </p:cNvSpPr>
          <p:nvPr/>
        </p:nvSpPr>
        <p:spPr bwMode="auto">
          <a:xfrm>
            <a:off x="2882900" y="1930400"/>
            <a:ext cx="571500" cy="3479800"/>
          </a:xfrm>
          <a:custGeom>
            <a:avLst/>
            <a:gdLst>
              <a:gd name="T0" fmla="*/ 360 w 360"/>
              <a:gd name="T1" fmla="*/ 2192 h 2192"/>
              <a:gd name="T2" fmla="*/ 8 w 360"/>
              <a:gd name="T3" fmla="*/ 0 h 2192"/>
              <a:gd name="T4" fmla="*/ 8 w 360"/>
              <a:gd name="T5" fmla="*/ 24 h 2192"/>
              <a:gd name="T6" fmla="*/ 0 w 360"/>
              <a:gd name="T7" fmla="*/ 1736 h 2192"/>
              <a:gd name="T8" fmla="*/ 360 w 360"/>
              <a:gd name="T9" fmla="*/ 2176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2192">
                <a:moveTo>
                  <a:pt x="360" y="2192"/>
                </a:moveTo>
                <a:lnTo>
                  <a:pt x="8" y="0"/>
                </a:lnTo>
                <a:lnTo>
                  <a:pt x="8" y="24"/>
                </a:lnTo>
                <a:lnTo>
                  <a:pt x="0" y="1736"/>
                </a:lnTo>
                <a:lnTo>
                  <a:pt x="360" y="217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25" name="Freeform 29"/>
          <p:cNvSpPr>
            <a:spLocks/>
          </p:cNvSpPr>
          <p:nvPr/>
        </p:nvSpPr>
        <p:spPr bwMode="auto">
          <a:xfrm>
            <a:off x="2882900" y="1981200"/>
            <a:ext cx="952500" cy="3352800"/>
          </a:xfrm>
          <a:custGeom>
            <a:avLst/>
            <a:gdLst>
              <a:gd name="T0" fmla="*/ 600 w 600"/>
              <a:gd name="T1" fmla="*/ 2112 h 2112"/>
              <a:gd name="T2" fmla="*/ 10 w 600"/>
              <a:gd name="T3" fmla="*/ 0 h 2112"/>
              <a:gd name="T4" fmla="*/ 0 w 600"/>
              <a:gd name="T5" fmla="*/ 0 h 2112"/>
              <a:gd name="T6" fmla="*/ 8 w 600"/>
              <a:gd name="T7" fmla="*/ 1728 h 2112"/>
              <a:gd name="T8" fmla="*/ 600 w 600"/>
              <a:gd name="T9" fmla="*/ 2096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2112">
                <a:moveTo>
                  <a:pt x="600" y="2112"/>
                </a:moveTo>
                <a:lnTo>
                  <a:pt x="10" y="0"/>
                </a:lnTo>
                <a:lnTo>
                  <a:pt x="0" y="0"/>
                </a:lnTo>
                <a:lnTo>
                  <a:pt x="8" y="1728"/>
                </a:lnTo>
                <a:lnTo>
                  <a:pt x="600" y="209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26" name="Freeform 30"/>
          <p:cNvSpPr>
            <a:spLocks/>
          </p:cNvSpPr>
          <p:nvPr/>
        </p:nvSpPr>
        <p:spPr bwMode="auto">
          <a:xfrm>
            <a:off x="2882900" y="1987550"/>
            <a:ext cx="1333500" cy="3206750"/>
          </a:xfrm>
          <a:custGeom>
            <a:avLst/>
            <a:gdLst>
              <a:gd name="T0" fmla="*/ 840 w 840"/>
              <a:gd name="T1" fmla="*/ 2012 h 2020"/>
              <a:gd name="T2" fmla="*/ 8 w 840"/>
              <a:gd name="T3" fmla="*/ 0 h 2020"/>
              <a:gd name="T4" fmla="*/ 8 w 840"/>
              <a:gd name="T5" fmla="*/ 4 h 2020"/>
              <a:gd name="T6" fmla="*/ 0 w 840"/>
              <a:gd name="T7" fmla="*/ 1724 h 2020"/>
              <a:gd name="T8" fmla="*/ 832 w 840"/>
              <a:gd name="T9" fmla="*/ 2020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2020">
                <a:moveTo>
                  <a:pt x="840" y="2012"/>
                </a:moveTo>
                <a:lnTo>
                  <a:pt x="8" y="0"/>
                </a:lnTo>
                <a:lnTo>
                  <a:pt x="8" y="4"/>
                </a:lnTo>
                <a:lnTo>
                  <a:pt x="0" y="1724"/>
                </a:lnTo>
                <a:lnTo>
                  <a:pt x="832" y="2020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27" name="Freeform 31"/>
          <p:cNvSpPr>
            <a:spLocks/>
          </p:cNvSpPr>
          <p:nvPr/>
        </p:nvSpPr>
        <p:spPr bwMode="auto">
          <a:xfrm>
            <a:off x="2870200" y="1971675"/>
            <a:ext cx="1727200" cy="3070225"/>
          </a:xfrm>
          <a:custGeom>
            <a:avLst/>
            <a:gdLst>
              <a:gd name="T0" fmla="*/ 1088 w 1088"/>
              <a:gd name="T1" fmla="*/ 1926 h 1934"/>
              <a:gd name="T2" fmla="*/ 8 w 1088"/>
              <a:gd name="T3" fmla="*/ 0 h 1934"/>
              <a:gd name="T4" fmla="*/ 0 w 1088"/>
              <a:gd name="T5" fmla="*/ 14 h 1934"/>
              <a:gd name="T6" fmla="*/ 8 w 1088"/>
              <a:gd name="T7" fmla="*/ 1718 h 1934"/>
              <a:gd name="T8" fmla="*/ 1080 w 1088"/>
              <a:gd name="T9" fmla="*/ 1934 h 1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8" h="1934">
                <a:moveTo>
                  <a:pt x="1088" y="1926"/>
                </a:moveTo>
                <a:lnTo>
                  <a:pt x="8" y="0"/>
                </a:lnTo>
                <a:lnTo>
                  <a:pt x="0" y="14"/>
                </a:lnTo>
                <a:lnTo>
                  <a:pt x="8" y="1718"/>
                </a:lnTo>
                <a:lnTo>
                  <a:pt x="1080" y="193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28" name="Freeform 32"/>
          <p:cNvSpPr>
            <a:spLocks/>
          </p:cNvSpPr>
          <p:nvPr/>
        </p:nvSpPr>
        <p:spPr bwMode="auto">
          <a:xfrm>
            <a:off x="2889250" y="1971675"/>
            <a:ext cx="1974850" cy="2752725"/>
          </a:xfrm>
          <a:custGeom>
            <a:avLst/>
            <a:gdLst>
              <a:gd name="T0" fmla="*/ 1244 w 1244"/>
              <a:gd name="T1" fmla="*/ 1726 h 1734"/>
              <a:gd name="T2" fmla="*/ 0 w 1244"/>
              <a:gd name="T3" fmla="*/ 0 h 1734"/>
              <a:gd name="T4" fmla="*/ 12 w 1244"/>
              <a:gd name="T5" fmla="*/ 6 h 1734"/>
              <a:gd name="T6" fmla="*/ 4 w 1244"/>
              <a:gd name="T7" fmla="*/ 1710 h 1734"/>
              <a:gd name="T8" fmla="*/ 1236 w 1244"/>
              <a:gd name="T9" fmla="*/ 1734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4" h="1734">
                <a:moveTo>
                  <a:pt x="1244" y="1726"/>
                </a:moveTo>
                <a:lnTo>
                  <a:pt x="0" y="0"/>
                </a:lnTo>
                <a:lnTo>
                  <a:pt x="12" y="6"/>
                </a:lnTo>
                <a:lnTo>
                  <a:pt x="4" y="1710"/>
                </a:lnTo>
                <a:lnTo>
                  <a:pt x="1236" y="173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29" name="Freeform 33"/>
          <p:cNvSpPr>
            <a:spLocks/>
          </p:cNvSpPr>
          <p:nvPr/>
        </p:nvSpPr>
        <p:spPr bwMode="auto">
          <a:xfrm>
            <a:off x="2889250" y="1981200"/>
            <a:ext cx="1657350" cy="2717800"/>
          </a:xfrm>
          <a:custGeom>
            <a:avLst/>
            <a:gdLst>
              <a:gd name="T0" fmla="*/ 1044 w 1044"/>
              <a:gd name="T1" fmla="*/ 1432 h 1712"/>
              <a:gd name="T2" fmla="*/ 0 w 1044"/>
              <a:gd name="T3" fmla="*/ 0 h 1712"/>
              <a:gd name="T4" fmla="*/ 4 w 1044"/>
              <a:gd name="T5" fmla="*/ 0 h 1712"/>
              <a:gd name="T6" fmla="*/ 4 w 1044"/>
              <a:gd name="T7" fmla="*/ 1712 h 1712"/>
              <a:gd name="T8" fmla="*/ 1036 w 1044"/>
              <a:gd name="T9" fmla="*/ 144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1712">
                <a:moveTo>
                  <a:pt x="1044" y="1432"/>
                </a:moveTo>
                <a:lnTo>
                  <a:pt x="0" y="0"/>
                </a:lnTo>
                <a:lnTo>
                  <a:pt x="4" y="0"/>
                </a:lnTo>
                <a:lnTo>
                  <a:pt x="4" y="1712"/>
                </a:lnTo>
                <a:lnTo>
                  <a:pt x="1036" y="1440"/>
                </a:lnTo>
              </a:path>
            </a:pathLst>
          </a:cu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0033CC">
                  <a:alpha val="32001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30" name="Freeform 34"/>
          <p:cNvSpPr>
            <a:spLocks/>
          </p:cNvSpPr>
          <p:nvPr/>
        </p:nvSpPr>
        <p:spPr bwMode="auto">
          <a:xfrm>
            <a:off x="2895600" y="1974850"/>
            <a:ext cx="952500" cy="2736850"/>
          </a:xfrm>
          <a:custGeom>
            <a:avLst/>
            <a:gdLst>
              <a:gd name="T0" fmla="*/ 600 w 600"/>
              <a:gd name="T1" fmla="*/ 1284 h 1724"/>
              <a:gd name="T2" fmla="*/ 0 w 600"/>
              <a:gd name="T3" fmla="*/ 0 h 1724"/>
              <a:gd name="T4" fmla="*/ 0 w 600"/>
              <a:gd name="T5" fmla="*/ 4 h 1724"/>
              <a:gd name="T6" fmla="*/ 0 w 600"/>
              <a:gd name="T7" fmla="*/ 1724 h 1724"/>
              <a:gd name="T8" fmla="*/ 592 w 600"/>
              <a:gd name="T9" fmla="*/ 1292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1724">
                <a:moveTo>
                  <a:pt x="600" y="1284"/>
                </a:moveTo>
                <a:lnTo>
                  <a:pt x="0" y="0"/>
                </a:lnTo>
                <a:lnTo>
                  <a:pt x="0" y="4"/>
                </a:lnTo>
                <a:lnTo>
                  <a:pt x="0" y="1724"/>
                </a:lnTo>
                <a:lnTo>
                  <a:pt x="592" y="129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31" name="Freeform 35"/>
          <p:cNvSpPr>
            <a:spLocks/>
          </p:cNvSpPr>
          <p:nvPr/>
        </p:nvSpPr>
        <p:spPr bwMode="auto">
          <a:xfrm>
            <a:off x="2870200" y="1974850"/>
            <a:ext cx="355600" cy="2711450"/>
          </a:xfrm>
          <a:custGeom>
            <a:avLst/>
            <a:gdLst>
              <a:gd name="T0" fmla="*/ 224 w 224"/>
              <a:gd name="T1" fmla="*/ 1236 h 1708"/>
              <a:gd name="T2" fmla="*/ 14 w 224"/>
              <a:gd name="T3" fmla="*/ 0 h 1708"/>
              <a:gd name="T4" fmla="*/ 0 w 224"/>
              <a:gd name="T5" fmla="*/ 4 h 1708"/>
              <a:gd name="T6" fmla="*/ 24 w 224"/>
              <a:gd name="T7" fmla="*/ 1708 h 1708"/>
              <a:gd name="T8" fmla="*/ 216 w 224"/>
              <a:gd name="T9" fmla="*/ 1244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708">
                <a:moveTo>
                  <a:pt x="224" y="1236"/>
                </a:moveTo>
                <a:lnTo>
                  <a:pt x="14" y="0"/>
                </a:lnTo>
                <a:lnTo>
                  <a:pt x="0" y="4"/>
                </a:lnTo>
                <a:lnTo>
                  <a:pt x="24" y="1708"/>
                </a:lnTo>
                <a:lnTo>
                  <a:pt x="216" y="124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32" name="Freeform 36"/>
          <p:cNvSpPr>
            <a:spLocks/>
          </p:cNvSpPr>
          <p:nvPr/>
        </p:nvSpPr>
        <p:spPr bwMode="auto">
          <a:xfrm>
            <a:off x="2540000" y="1968500"/>
            <a:ext cx="355600" cy="2755900"/>
          </a:xfrm>
          <a:custGeom>
            <a:avLst/>
            <a:gdLst>
              <a:gd name="T0" fmla="*/ 8 w 224"/>
              <a:gd name="T1" fmla="*/ 1240 h 1736"/>
              <a:gd name="T2" fmla="*/ 222 w 224"/>
              <a:gd name="T3" fmla="*/ 0 h 1736"/>
              <a:gd name="T4" fmla="*/ 224 w 224"/>
              <a:gd name="T5" fmla="*/ 8 h 1736"/>
              <a:gd name="T6" fmla="*/ 216 w 224"/>
              <a:gd name="T7" fmla="*/ 1736 h 1736"/>
              <a:gd name="T8" fmla="*/ 0 w 224"/>
              <a:gd name="T9" fmla="*/ 1248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736">
                <a:moveTo>
                  <a:pt x="8" y="1240"/>
                </a:moveTo>
                <a:lnTo>
                  <a:pt x="222" y="0"/>
                </a:lnTo>
                <a:lnTo>
                  <a:pt x="224" y="8"/>
                </a:lnTo>
                <a:lnTo>
                  <a:pt x="216" y="1736"/>
                </a:lnTo>
                <a:lnTo>
                  <a:pt x="0" y="1248"/>
                </a:lnTo>
              </a:path>
            </a:pathLst>
          </a:custGeom>
          <a:gradFill rotWithShape="1">
            <a:gsLst>
              <a:gs pos="0">
                <a:schemeClr val="bg1">
                  <a:alpha val="32001"/>
                </a:schemeClr>
              </a:gs>
              <a:gs pos="100000">
                <a:srgbClr val="0033CC">
                  <a:alpha val="32001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33" name="Freeform 37"/>
          <p:cNvSpPr>
            <a:spLocks/>
          </p:cNvSpPr>
          <p:nvPr/>
        </p:nvSpPr>
        <p:spPr bwMode="auto">
          <a:xfrm>
            <a:off x="2057400" y="1981200"/>
            <a:ext cx="838200" cy="2730500"/>
          </a:xfrm>
          <a:custGeom>
            <a:avLst/>
            <a:gdLst>
              <a:gd name="T0" fmla="*/ 8 w 528"/>
              <a:gd name="T1" fmla="*/ 1280 h 1720"/>
              <a:gd name="T2" fmla="*/ 524 w 528"/>
              <a:gd name="T3" fmla="*/ 0 h 1720"/>
              <a:gd name="T4" fmla="*/ 528 w 528"/>
              <a:gd name="T5" fmla="*/ 2 h 1720"/>
              <a:gd name="T6" fmla="*/ 520 w 528"/>
              <a:gd name="T7" fmla="*/ 1720 h 1720"/>
              <a:gd name="T8" fmla="*/ 0 w 528"/>
              <a:gd name="T9" fmla="*/ 1288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1720">
                <a:moveTo>
                  <a:pt x="8" y="1280"/>
                </a:moveTo>
                <a:lnTo>
                  <a:pt x="524" y="0"/>
                </a:lnTo>
                <a:lnTo>
                  <a:pt x="528" y="2"/>
                </a:lnTo>
                <a:lnTo>
                  <a:pt x="520" y="1720"/>
                </a:lnTo>
                <a:lnTo>
                  <a:pt x="0" y="1288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34" name="Freeform 38"/>
          <p:cNvSpPr>
            <a:spLocks/>
          </p:cNvSpPr>
          <p:nvPr/>
        </p:nvSpPr>
        <p:spPr bwMode="auto">
          <a:xfrm>
            <a:off x="1524000" y="1984375"/>
            <a:ext cx="1376363" cy="2727325"/>
          </a:xfrm>
          <a:custGeom>
            <a:avLst/>
            <a:gdLst>
              <a:gd name="T0" fmla="*/ 8 w 867"/>
              <a:gd name="T1" fmla="*/ 1374 h 1718"/>
              <a:gd name="T2" fmla="*/ 860 w 867"/>
              <a:gd name="T3" fmla="*/ 0 h 1718"/>
              <a:gd name="T4" fmla="*/ 867 w 867"/>
              <a:gd name="T5" fmla="*/ 1 h 1718"/>
              <a:gd name="T6" fmla="*/ 864 w 867"/>
              <a:gd name="T7" fmla="*/ 1718 h 1718"/>
              <a:gd name="T8" fmla="*/ 0 w 867"/>
              <a:gd name="T9" fmla="*/ 1382 h 1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7" h="1718">
                <a:moveTo>
                  <a:pt x="8" y="1374"/>
                </a:moveTo>
                <a:lnTo>
                  <a:pt x="860" y="0"/>
                </a:lnTo>
                <a:lnTo>
                  <a:pt x="867" y="1"/>
                </a:lnTo>
                <a:lnTo>
                  <a:pt x="864" y="1718"/>
                </a:lnTo>
                <a:lnTo>
                  <a:pt x="0" y="1382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35" name="Freeform 39"/>
          <p:cNvSpPr>
            <a:spLocks/>
          </p:cNvSpPr>
          <p:nvPr/>
        </p:nvSpPr>
        <p:spPr bwMode="auto">
          <a:xfrm>
            <a:off x="1143000" y="1968500"/>
            <a:ext cx="1754188" cy="2778125"/>
          </a:xfrm>
          <a:custGeom>
            <a:avLst/>
            <a:gdLst>
              <a:gd name="T0" fmla="*/ 8 w 1105"/>
              <a:gd name="T1" fmla="*/ 1528 h 1750"/>
              <a:gd name="T2" fmla="*/ 1096 w 1105"/>
              <a:gd name="T3" fmla="*/ 0 h 1750"/>
              <a:gd name="T4" fmla="*/ 1105 w 1105"/>
              <a:gd name="T5" fmla="*/ 3 h 1750"/>
              <a:gd name="T6" fmla="*/ 1096 w 1105"/>
              <a:gd name="T7" fmla="*/ 1750 h 1750"/>
              <a:gd name="T8" fmla="*/ 0 w 1105"/>
              <a:gd name="T9" fmla="*/ 1536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5" h="1750">
                <a:moveTo>
                  <a:pt x="8" y="1528"/>
                </a:moveTo>
                <a:lnTo>
                  <a:pt x="1096" y="0"/>
                </a:lnTo>
                <a:lnTo>
                  <a:pt x="1105" y="3"/>
                </a:lnTo>
                <a:lnTo>
                  <a:pt x="1096" y="1750"/>
                </a:lnTo>
                <a:lnTo>
                  <a:pt x="0" y="153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39" name="Text Box 43"/>
          <p:cNvSpPr txBox="1">
            <a:spLocks noChangeArrowheads="1"/>
          </p:cNvSpPr>
          <p:nvPr/>
        </p:nvSpPr>
        <p:spPr bwMode="auto">
          <a:xfrm>
            <a:off x="28829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848940" name="Freeform 44"/>
          <p:cNvSpPr>
            <a:spLocks/>
          </p:cNvSpPr>
          <p:nvPr/>
        </p:nvSpPr>
        <p:spPr bwMode="auto">
          <a:xfrm>
            <a:off x="990600" y="1981200"/>
            <a:ext cx="3900488" cy="3403600"/>
          </a:xfrm>
          <a:custGeom>
            <a:avLst/>
            <a:gdLst>
              <a:gd name="T0" fmla="*/ 1189 w 2457"/>
              <a:gd name="T1" fmla="*/ 5 h 2144"/>
              <a:gd name="T2" fmla="*/ 1258 w 2457"/>
              <a:gd name="T3" fmla="*/ 86 h 2144"/>
              <a:gd name="T4" fmla="*/ 1417 w 2457"/>
              <a:gd name="T5" fmla="*/ 302 h 2144"/>
              <a:gd name="T6" fmla="*/ 2293 w 2457"/>
              <a:gd name="T7" fmla="*/ 1445 h 2144"/>
              <a:gd name="T8" fmla="*/ 2401 w 2457"/>
              <a:gd name="T9" fmla="*/ 1586 h 2144"/>
              <a:gd name="T10" fmla="*/ 2440 w 2457"/>
              <a:gd name="T11" fmla="*/ 1706 h 2144"/>
              <a:gd name="T12" fmla="*/ 2323 w 2457"/>
              <a:gd name="T13" fmla="*/ 1877 h 2144"/>
              <a:gd name="T14" fmla="*/ 2053 w 2457"/>
              <a:gd name="T15" fmla="*/ 2021 h 2144"/>
              <a:gd name="T16" fmla="*/ 1573 w 2457"/>
              <a:gd name="T17" fmla="*/ 2117 h 2144"/>
              <a:gd name="T18" fmla="*/ 1087 w 2457"/>
              <a:gd name="T19" fmla="*/ 2141 h 2144"/>
              <a:gd name="T20" fmla="*/ 658 w 2457"/>
              <a:gd name="T21" fmla="*/ 2096 h 2144"/>
              <a:gd name="T22" fmla="*/ 277 w 2457"/>
              <a:gd name="T23" fmla="*/ 1973 h 2144"/>
              <a:gd name="T24" fmla="*/ 64 w 2457"/>
              <a:gd name="T25" fmla="*/ 1838 h 2144"/>
              <a:gd name="T26" fmla="*/ 7 w 2457"/>
              <a:gd name="T27" fmla="*/ 1670 h 2144"/>
              <a:gd name="T28" fmla="*/ 37 w 2457"/>
              <a:gd name="T29" fmla="*/ 1577 h 2144"/>
              <a:gd name="T30" fmla="*/ 229 w 2457"/>
              <a:gd name="T31" fmla="*/ 1301 h 2144"/>
              <a:gd name="T32" fmla="*/ 739 w 2457"/>
              <a:gd name="T33" fmla="*/ 632 h 2144"/>
              <a:gd name="T34" fmla="*/ 1111 w 2457"/>
              <a:gd name="T35" fmla="*/ 104 h 2144"/>
              <a:gd name="T36" fmla="*/ 1189 w 2457"/>
              <a:gd name="T37" fmla="*/ 5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57" h="2144">
                <a:moveTo>
                  <a:pt x="1189" y="5"/>
                </a:moveTo>
                <a:cubicBezTo>
                  <a:pt x="1213" y="2"/>
                  <a:pt x="1220" y="37"/>
                  <a:pt x="1258" y="86"/>
                </a:cubicBezTo>
                <a:cubicBezTo>
                  <a:pt x="1296" y="135"/>
                  <a:pt x="1245" y="76"/>
                  <a:pt x="1417" y="302"/>
                </a:cubicBezTo>
                <a:cubicBezTo>
                  <a:pt x="1589" y="528"/>
                  <a:pt x="2129" y="1231"/>
                  <a:pt x="2293" y="1445"/>
                </a:cubicBezTo>
                <a:cubicBezTo>
                  <a:pt x="2457" y="1659"/>
                  <a:pt x="2377" y="1543"/>
                  <a:pt x="2401" y="1586"/>
                </a:cubicBezTo>
                <a:cubicBezTo>
                  <a:pt x="2425" y="1629"/>
                  <a:pt x="2453" y="1658"/>
                  <a:pt x="2440" y="1706"/>
                </a:cubicBezTo>
                <a:cubicBezTo>
                  <a:pt x="2427" y="1754"/>
                  <a:pt x="2387" y="1825"/>
                  <a:pt x="2323" y="1877"/>
                </a:cubicBezTo>
                <a:cubicBezTo>
                  <a:pt x="2259" y="1929"/>
                  <a:pt x="2178" y="1981"/>
                  <a:pt x="2053" y="2021"/>
                </a:cubicBezTo>
                <a:cubicBezTo>
                  <a:pt x="1928" y="2061"/>
                  <a:pt x="1734" y="2097"/>
                  <a:pt x="1573" y="2117"/>
                </a:cubicBezTo>
                <a:cubicBezTo>
                  <a:pt x="1412" y="2137"/>
                  <a:pt x="1239" y="2144"/>
                  <a:pt x="1087" y="2141"/>
                </a:cubicBezTo>
                <a:cubicBezTo>
                  <a:pt x="935" y="2138"/>
                  <a:pt x="793" y="2124"/>
                  <a:pt x="658" y="2096"/>
                </a:cubicBezTo>
                <a:cubicBezTo>
                  <a:pt x="523" y="2068"/>
                  <a:pt x="376" y="2016"/>
                  <a:pt x="277" y="1973"/>
                </a:cubicBezTo>
                <a:cubicBezTo>
                  <a:pt x="178" y="1930"/>
                  <a:pt x="109" y="1889"/>
                  <a:pt x="64" y="1838"/>
                </a:cubicBezTo>
                <a:cubicBezTo>
                  <a:pt x="19" y="1787"/>
                  <a:pt x="11" y="1713"/>
                  <a:pt x="7" y="1670"/>
                </a:cubicBezTo>
                <a:cubicBezTo>
                  <a:pt x="3" y="1627"/>
                  <a:pt x="0" y="1638"/>
                  <a:pt x="37" y="1577"/>
                </a:cubicBezTo>
                <a:cubicBezTo>
                  <a:pt x="74" y="1516"/>
                  <a:pt x="112" y="1458"/>
                  <a:pt x="229" y="1301"/>
                </a:cubicBezTo>
                <a:cubicBezTo>
                  <a:pt x="346" y="1144"/>
                  <a:pt x="592" y="831"/>
                  <a:pt x="739" y="632"/>
                </a:cubicBezTo>
                <a:cubicBezTo>
                  <a:pt x="886" y="433"/>
                  <a:pt x="1036" y="208"/>
                  <a:pt x="1111" y="104"/>
                </a:cubicBezTo>
                <a:cubicBezTo>
                  <a:pt x="1186" y="0"/>
                  <a:pt x="1173" y="26"/>
                  <a:pt x="1189" y="5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47000"/>
                </a:schemeClr>
              </a:gs>
              <a:gs pos="50000">
                <a:schemeClr val="bg1">
                  <a:alpha val="46001"/>
                </a:schemeClr>
              </a:gs>
              <a:gs pos="100000">
                <a:schemeClr val="accent1">
                  <a:alpha val="4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8941" name="Freeform 45"/>
          <p:cNvSpPr>
            <a:spLocks/>
          </p:cNvSpPr>
          <p:nvPr/>
        </p:nvSpPr>
        <p:spPr bwMode="auto">
          <a:xfrm>
            <a:off x="1041400" y="1981200"/>
            <a:ext cx="3771900" cy="2527300"/>
          </a:xfrm>
          <a:custGeom>
            <a:avLst/>
            <a:gdLst>
              <a:gd name="T0" fmla="*/ 2376 w 2376"/>
              <a:gd name="T1" fmla="*/ 1592 h 1592"/>
              <a:gd name="T2" fmla="*/ 1160 w 2376"/>
              <a:gd name="T3" fmla="*/ 0 h 1592"/>
              <a:gd name="T4" fmla="*/ 0 w 2376"/>
              <a:gd name="T5" fmla="*/ 1584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6" h="1592">
                <a:moveTo>
                  <a:pt x="2376" y="1592"/>
                </a:moveTo>
                <a:lnTo>
                  <a:pt x="1160" y="0"/>
                </a:lnTo>
                <a:lnTo>
                  <a:pt x="0" y="158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57200" y="460985"/>
            <a:ext cx="822960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Тело вращения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4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3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4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4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4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4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4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4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48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48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4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4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4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4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4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4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4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4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4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9" grpId="0"/>
      <p:bldP spid="848920" grpId="0" animBg="1"/>
      <p:bldP spid="848920" grpId="1" animBg="1"/>
      <p:bldP spid="848921" grpId="0" animBg="1"/>
      <p:bldP spid="848921" grpId="1" animBg="1"/>
      <p:bldP spid="848922" grpId="0" animBg="1"/>
      <p:bldP spid="848922" grpId="1" animBg="1"/>
      <p:bldP spid="848923" grpId="0" animBg="1"/>
      <p:bldP spid="848923" grpId="1" animBg="1"/>
      <p:bldP spid="848924" grpId="0" animBg="1"/>
      <p:bldP spid="848924" grpId="1" animBg="1"/>
      <p:bldP spid="848925" grpId="0" animBg="1"/>
      <p:bldP spid="848925" grpId="1" animBg="1"/>
      <p:bldP spid="848926" grpId="0" animBg="1"/>
      <p:bldP spid="848926" grpId="1" animBg="1"/>
      <p:bldP spid="848927" grpId="0" animBg="1"/>
      <p:bldP spid="848927" grpId="1" animBg="1"/>
      <p:bldP spid="848928" grpId="0" animBg="1"/>
      <p:bldP spid="848928" grpId="1" animBg="1"/>
      <p:bldP spid="848929" grpId="0" animBg="1"/>
      <p:bldP spid="848929" grpId="1" animBg="1"/>
      <p:bldP spid="848930" grpId="0" animBg="1"/>
      <p:bldP spid="848930" grpId="1" animBg="1"/>
      <p:bldP spid="848931" grpId="0" animBg="1"/>
      <p:bldP spid="848931" grpId="1" animBg="1"/>
      <p:bldP spid="848932" grpId="0" animBg="1"/>
      <p:bldP spid="848932" grpId="1" animBg="1"/>
      <p:bldP spid="848933" grpId="0" animBg="1"/>
      <p:bldP spid="848933" grpId="1" animBg="1"/>
      <p:bldP spid="848934" grpId="0" animBg="1"/>
      <p:bldP spid="848934" grpId="1" animBg="1"/>
      <p:bldP spid="848935" grpId="0" animBg="1"/>
      <p:bldP spid="8489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981" name="Freeform 37"/>
          <p:cNvSpPr>
            <a:spLocks/>
          </p:cNvSpPr>
          <p:nvPr/>
        </p:nvSpPr>
        <p:spPr bwMode="auto">
          <a:xfrm>
            <a:off x="990600" y="1981200"/>
            <a:ext cx="3900488" cy="3403600"/>
          </a:xfrm>
          <a:custGeom>
            <a:avLst/>
            <a:gdLst>
              <a:gd name="T0" fmla="*/ 1189 w 2457"/>
              <a:gd name="T1" fmla="*/ 5 h 2144"/>
              <a:gd name="T2" fmla="*/ 1258 w 2457"/>
              <a:gd name="T3" fmla="*/ 86 h 2144"/>
              <a:gd name="T4" fmla="*/ 1417 w 2457"/>
              <a:gd name="T5" fmla="*/ 302 h 2144"/>
              <a:gd name="T6" fmla="*/ 2293 w 2457"/>
              <a:gd name="T7" fmla="*/ 1445 h 2144"/>
              <a:gd name="T8" fmla="*/ 2401 w 2457"/>
              <a:gd name="T9" fmla="*/ 1586 h 2144"/>
              <a:gd name="T10" fmla="*/ 2440 w 2457"/>
              <a:gd name="T11" fmla="*/ 1706 h 2144"/>
              <a:gd name="T12" fmla="*/ 2323 w 2457"/>
              <a:gd name="T13" fmla="*/ 1877 h 2144"/>
              <a:gd name="T14" fmla="*/ 2053 w 2457"/>
              <a:gd name="T15" fmla="*/ 2021 h 2144"/>
              <a:gd name="T16" fmla="*/ 1573 w 2457"/>
              <a:gd name="T17" fmla="*/ 2117 h 2144"/>
              <a:gd name="T18" fmla="*/ 1087 w 2457"/>
              <a:gd name="T19" fmla="*/ 2141 h 2144"/>
              <a:gd name="T20" fmla="*/ 658 w 2457"/>
              <a:gd name="T21" fmla="*/ 2096 h 2144"/>
              <a:gd name="T22" fmla="*/ 277 w 2457"/>
              <a:gd name="T23" fmla="*/ 1973 h 2144"/>
              <a:gd name="T24" fmla="*/ 64 w 2457"/>
              <a:gd name="T25" fmla="*/ 1838 h 2144"/>
              <a:gd name="T26" fmla="*/ 7 w 2457"/>
              <a:gd name="T27" fmla="*/ 1670 h 2144"/>
              <a:gd name="T28" fmla="*/ 37 w 2457"/>
              <a:gd name="T29" fmla="*/ 1577 h 2144"/>
              <a:gd name="T30" fmla="*/ 229 w 2457"/>
              <a:gd name="T31" fmla="*/ 1301 h 2144"/>
              <a:gd name="T32" fmla="*/ 739 w 2457"/>
              <a:gd name="T33" fmla="*/ 632 h 2144"/>
              <a:gd name="T34" fmla="*/ 1111 w 2457"/>
              <a:gd name="T35" fmla="*/ 104 h 2144"/>
              <a:gd name="T36" fmla="*/ 1189 w 2457"/>
              <a:gd name="T37" fmla="*/ 5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57" h="2144">
                <a:moveTo>
                  <a:pt x="1189" y="5"/>
                </a:moveTo>
                <a:cubicBezTo>
                  <a:pt x="1213" y="2"/>
                  <a:pt x="1220" y="37"/>
                  <a:pt x="1258" y="86"/>
                </a:cubicBezTo>
                <a:cubicBezTo>
                  <a:pt x="1296" y="135"/>
                  <a:pt x="1245" y="76"/>
                  <a:pt x="1417" y="302"/>
                </a:cubicBezTo>
                <a:cubicBezTo>
                  <a:pt x="1589" y="528"/>
                  <a:pt x="2129" y="1231"/>
                  <a:pt x="2293" y="1445"/>
                </a:cubicBezTo>
                <a:cubicBezTo>
                  <a:pt x="2457" y="1659"/>
                  <a:pt x="2377" y="1543"/>
                  <a:pt x="2401" y="1586"/>
                </a:cubicBezTo>
                <a:cubicBezTo>
                  <a:pt x="2425" y="1629"/>
                  <a:pt x="2453" y="1658"/>
                  <a:pt x="2440" y="1706"/>
                </a:cubicBezTo>
                <a:cubicBezTo>
                  <a:pt x="2427" y="1754"/>
                  <a:pt x="2387" y="1825"/>
                  <a:pt x="2323" y="1877"/>
                </a:cubicBezTo>
                <a:cubicBezTo>
                  <a:pt x="2259" y="1929"/>
                  <a:pt x="2178" y="1981"/>
                  <a:pt x="2053" y="2021"/>
                </a:cubicBezTo>
                <a:cubicBezTo>
                  <a:pt x="1928" y="2061"/>
                  <a:pt x="1734" y="2097"/>
                  <a:pt x="1573" y="2117"/>
                </a:cubicBezTo>
                <a:cubicBezTo>
                  <a:pt x="1412" y="2137"/>
                  <a:pt x="1239" y="2144"/>
                  <a:pt x="1087" y="2141"/>
                </a:cubicBezTo>
                <a:cubicBezTo>
                  <a:pt x="935" y="2138"/>
                  <a:pt x="793" y="2124"/>
                  <a:pt x="658" y="2096"/>
                </a:cubicBezTo>
                <a:cubicBezTo>
                  <a:pt x="523" y="2068"/>
                  <a:pt x="376" y="2016"/>
                  <a:pt x="277" y="1973"/>
                </a:cubicBezTo>
                <a:cubicBezTo>
                  <a:pt x="178" y="1930"/>
                  <a:pt x="109" y="1889"/>
                  <a:pt x="64" y="1838"/>
                </a:cubicBezTo>
                <a:cubicBezTo>
                  <a:pt x="19" y="1787"/>
                  <a:pt x="11" y="1713"/>
                  <a:pt x="7" y="1670"/>
                </a:cubicBezTo>
                <a:cubicBezTo>
                  <a:pt x="3" y="1627"/>
                  <a:pt x="0" y="1638"/>
                  <a:pt x="37" y="1577"/>
                </a:cubicBezTo>
                <a:cubicBezTo>
                  <a:pt x="74" y="1516"/>
                  <a:pt x="112" y="1458"/>
                  <a:pt x="229" y="1301"/>
                </a:cubicBezTo>
                <a:cubicBezTo>
                  <a:pt x="346" y="1144"/>
                  <a:pt x="592" y="831"/>
                  <a:pt x="739" y="632"/>
                </a:cubicBezTo>
                <a:cubicBezTo>
                  <a:pt x="886" y="433"/>
                  <a:pt x="1036" y="208"/>
                  <a:pt x="1111" y="104"/>
                </a:cubicBezTo>
                <a:cubicBezTo>
                  <a:pt x="1186" y="0"/>
                  <a:pt x="1173" y="26"/>
                  <a:pt x="1189" y="5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47000"/>
                </a:schemeClr>
              </a:gs>
              <a:gs pos="50000">
                <a:schemeClr val="bg1">
                  <a:alpha val="46001"/>
                </a:schemeClr>
              </a:gs>
              <a:gs pos="100000">
                <a:schemeClr val="accent1">
                  <a:alpha val="4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46" name="Freeform 2"/>
          <p:cNvSpPr>
            <a:spLocks/>
          </p:cNvSpPr>
          <p:nvPr/>
        </p:nvSpPr>
        <p:spPr bwMode="auto">
          <a:xfrm>
            <a:off x="1333500" y="1981200"/>
            <a:ext cx="3225800" cy="3073400"/>
          </a:xfrm>
          <a:custGeom>
            <a:avLst/>
            <a:gdLst>
              <a:gd name="T0" fmla="*/ 2032 w 2032"/>
              <a:gd name="T1" fmla="*/ 1440 h 1936"/>
              <a:gd name="T2" fmla="*/ 984 w 2032"/>
              <a:gd name="T3" fmla="*/ 0 h 1936"/>
              <a:gd name="T4" fmla="*/ 984 w 2032"/>
              <a:gd name="T5" fmla="*/ 0 h 1936"/>
              <a:gd name="T6" fmla="*/ 0 w 2032"/>
              <a:gd name="T7" fmla="*/ 1936 h 1936"/>
              <a:gd name="T8" fmla="*/ 2032 w 2032"/>
              <a:gd name="T9" fmla="*/ 144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2" h="1936">
                <a:moveTo>
                  <a:pt x="2032" y="1440"/>
                </a:moveTo>
                <a:lnTo>
                  <a:pt x="984" y="0"/>
                </a:lnTo>
                <a:lnTo>
                  <a:pt x="984" y="0"/>
                </a:lnTo>
                <a:lnTo>
                  <a:pt x="0" y="1936"/>
                </a:lnTo>
                <a:lnTo>
                  <a:pt x="2032" y="1440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00C5C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47" name="Freeform 3"/>
          <p:cNvSpPr>
            <a:spLocks/>
          </p:cNvSpPr>
          <p:nvPr/>
        </p:nvSpPr>
        <p:spPr bwMode="auto">
          <a:xfrm>
            <a:off x="1333500" y="1993900"/>
            <a:ext cx="3238500" cy="3060700"/>
          </a:xfrm>
          <a:custGeom>
            <a:avLst/>
            <a:gdLst>
              <a:gd name="T0" fmla="*/ 0 w 2040"/>
              <a:gd name="T1" fmla="*/ 1928 h 1928"/>
              <a:gd name="T2" fmla="*/ 2040 w 2040"/>
              <a:gd name="T3" fmla="*/ 1440 h 1928"/>
              <a:gd name="T4" fmla="*/ 976 w 2040"/>
              <a:gd name="T5" fmla="*/ 0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0" h="1928">
                <a:moveTo>
                  <a:pt x="0" y="1928"/>
                </a:moveTo>
                <a:lnTo>
                  <a:pt x="2040" y="1440"/>
                </a:lnTo>
                <a:lnTo>
                  <a:pt x="97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48" name="Freeform 4"/>
          <p:cNvSpPr>
            <a:spLocks/>
          </p:cNvSpPr>
          <p:nvPr/>
        </p:nvSpPr>
        <p:spPr bwMode="auto">
          <a:xfrm>
            <a:off x="1320800" y="1981200"/>
            <a:ext cx="1574800" cy="3086100"/>
          </a:xfrm>
          <a:custGeom>
            <a:avLst/>
            <a:gdLst>
              <a:gd name="T0" fmla="*/ 0 w 992"/>
              <a:gd name="T1" fmla="*/ 1944 h 1944"/>
              <a:gd name="T2" fmla="*/ 992 w 992"/>
              <a:gd name="T3" fmla="*/ 0 h 1944"/>
              <a:gd name="T4" fmla="*/ 992 w 992"/>
              <a:gd name="T5" fmla="*/ 8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2" h="1944">
                <a:moveTo>
                  <a:pt x="0" y="1944"/>
                </a:moveTo>
                <a:lnTo>
                  <a:pt x="992" y="0"/>
                </a:lnTo>
                <a:lnTo>
                  <a:pt x="992" y="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58" name="Text Box 14"/>
          <p:cNvSpPr txBox="1">
            <a:spLocks noChangeArrowheads="1"/>
          </p:cNvSpPr>
          <p:nvPr/>
        </p:nvSpPr>
        <p:spPr bwMode="auto">
          <a:xfrm>
            <a:off x="977900" y="495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850959" name="Text Box 15"/>
          <p:cNvSpPr txBox="1">
            <a:spLocks noChangeArrowheads="1"/>
          </p:cNvSpPr>
          <p:nvPr/>
        </p:nvSpPr>
        <p:spPr bwMode="auto">
          <a:xfrm>
            <a:off x="4572000" y="3886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850960" name="Freeform 16"/>
          <p:cNvSpPr>
            <a:spLocks/>
          </p:cNvSpPr>
          <p:nvPr/>
        </p:nvSpPr>
        <p:spPr bwMode="auto">
          <a:xfrm>
            <a:off x="2881313" y="1981200"/>
            <a:ext cx="14287" cy="2717800"/>
          </a:xfrm>
          <a:custGeom>
            <a:avLst/>
            <a:gdLst>
              <a:gd name="T0" fmla="*/ 7 w 7"/>
              <a:gd name="T1" fmla="*/ 0 h 1456"/>
              <a:gd name="T2" fmla="*/ 0 w 7"/>
              <a:gd name="T3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456">
                <a:moveTo>
                  <a:pt x="7" y="0"/>
                </a:moveTo>
                <a:lnTo>
                  <a:pt x="0" y="145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61" name="Arc 17"/>
          <p:cNvSpPr>
            <a:spLocks/>
          </p:cNvSpPr>
          <p:nvPr/>
        </p:nvSpPr>
        <p:spPr bwMode="auto">
          <a:xfrm rot="5400000">
            <a:off x="2463007" y="2974181"/>
            <a:ext cx="939800" cy="3859213"/>
          </a:xfrm>
          <a:custGeom>
            <a:avLst/>
            <a:gdLst>
              <a:gd name="G0" fmla="+- 6756 0 0"/>
              <a:gd name="G1" fmla="+- 21600 0 0"/>
              <a:gd name="G2" fmla="+- 21600 0 0"/>
              <a:gd name="T0" fmla="*/ 0 w 28356"/>
              <a:gd name="T1" fmla="*/ 1084 h 43200"/>
              <a:gd name="T2" fmla="*/ 1744 w 28356"/>
              <a:gd name="T3" fmla="*/ 42611 h 43200"/>
              <a:gd name="T4" fmla="*/ 6756 w 283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56" h="43200" fill="none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</a:path>
              <a:path w="28356" h="43200" stroke="0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  <a:lnTo>
                  <a:pt x="675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50962" name="Arc 18"/>
          <p:cNvSpPr>
            <a:spLocks/>
          </p:cNvSpPr>
          <p:nvPr/>
        </p:nvSpPr>
        <p:spPr bwMode="auto">
          <a:xfrm rot="16200000" flipV="1">
            <a:off x="2568575" y="2363788"/>
            <a:ext cx="719138" cy="3859212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96 w 21696"/>
              <a:gd name="T1" fmla="*/ 0 h 43200"/>
              <a:gd name="T2" fmla="*/ 0 w 21696"/>
              <a:gd name="T3" fmla="*/ 43200 h 43200"/>
              <a:gd name="T4" fmla="*/ 96 w 2169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43200" fill="none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</a:path>
              <a:path w="21696" h="43200" stroke="0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  <a:lnTo>
                  <a:pt x="9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50963" name="Text Box 19"/>
          <p:cNvSpPr txBox="1">
            <a:spLocks noChangeArrowheads="1"/>
          </p:cNvSpPr>
          <p:nvPr/>
        </p:nvSpPr>
        <p:spPr bwMode="auto">
          <a:xfrm>
            <a:off x="5220072" y="2046744"/>
            <a:ext cx="367240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Конус может быть получен путем вращения равнобедренного треугольника вокруг его высоты, опущенной на основание.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0964" name="Freeform 20"/>
          <p:cNvSpPr>
            <a:spLocks/>
          </p:cNvSpPr>
          <p:nvPr/>
        </p:nvSpPr>
        <p:spPr bwMode="auto">
          <a:xfrm>
            <a:off x="1663700" y="1974850"/>
            <a:ext cx="2413000" cy="3232150"/>
          </a:xfrm>
          <a:custGeom>
            <a:avLst/>
            <a:gdLst>
              <a:gd name="T0" fmla="*/ 0 w 1520"/>
              <a:gd name="T1" fmla="*/ 2020 h 2036"/>
              <a:gd name="T2" fmla="*/ 770 w 1520"/>
              <a:gd name="T3" fmla="*/ 0 h 2036"/>
              <a:gd name="T4" fmla="*/ 768 w 1520"/>
              <a:gd name="T5" fmla="*/ 4 h 2036"/>
              <a:gd name="T6" fmla="*/ 1520 w 1520"/>
              <a:gd name="T7" fmla="*/ 1324 h 2036"/>
              <a:gd name="T8" fmla="*/ 16 w 1520"/>
              <a:gd name="T9" fmla="*/ 2036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2036">
                <a:moveTo>
                  <a:pt x="0" y="2020"/>
                </a:moveTo>
                <a:lnTo>
                  <a:pt x="770" y="0"/>
                </a:lnTo>
                <a:lnTo>
                  <a:pt x="768" y="4"/>
                </a:lnTo>
                <a:lnTo>
                  <a:pt x="1520" y="1324"/>
                </a:lnTo>
                <a:lnTo>
                  <a:pt x="16" y="203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65" name="Freeform 21"/>
          <p:cNvSpPr>
            <a:spLocks/>
          </p:cNvSpPr>
          <p:nvPr/>
        </p:nvSpPr>
        <p:spPr bwMode="auto">
          <a:xfrm>
            <a:off x="2057400" y="1981200"/>
            <a:ext cx="1676400" cy="3340100"/>
          </a:xfrm>
          <a:custGeom>
            <a:avLst/>
            <a:gdLst>
              <a:gd name="T0" fmla="*/ 0 w 1056"/>
              <a:gd name="T1" fmla="*/ 2104 h 2104"/>
              <a:gd name="T2" fmla="*/ 526 w 1056"/>
              <a:gd name="T3" fmla="*/ 0 h 2104"/>
              <a:gd name="T4" fmla="*/ 536 w 1056"/>
              <a:gd name="T5" fmla="*/ 0 h 2104"/>
              <a:gd name="T6" fmla="*/ 1056 w 1056"/>
              <a:gd name="T7" fmla="*/ 1272 h 2104"/>
              <a:gd name="T8" fmla="*/ 8 w 1056"/>
              <a:gd name="T9" fmla="*/ 2104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2104">
                <a:moveTo>
                  <a:pt x="0" y="2104"/>
                </a:moveTo>
                <a:lnTo>
                  <a:pt x="526" y="0"/>
                </a:lnTo>
                <a:lnTo>
                  <a:pt x="536" y="0"/>
                </a:lnTo>
                <a:lnTo>
                  <a:pt x="1056" y="1272"/>
                </a:lnTo>
                <a:lnTo>
                  <a:pt x="8" y="210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66" name="Freeform 22"/>
          <p:cNvSpPr>
            <a:spLocks/>
          </p:cNvSpPr>
          <p:nvPr/>
        </p:nvSpPr>
        <p:spPr bwMode="auto">
          <a:xfrm>
            <a:off x="2527300" y="1993900"/>
            <a:ext cx="736600" cy="3378200"/>
          </a:xfrm>
          <a:custGeom>
            <a:avLst/>
            <a:gdLst>
              <a:gd name="T0" fmla="*/ 8 w 464"/>
              <a:gd name="T1" fmla="*/ 2104 h 2128"/>
              <a:gd name="T2" fmla="*/ 232 w 464"/>
              <a:gd name="T3" fmla="*/ 0 h 2128"/>
              <a:gd name="T4" fmla="*/ 208 w 464"/>
              <a:gd name="T5" fmla="*/ 8 h 2128"/>
              <a:gd name="T6" fmla="*/ 464 w 464"/>
              <a:gd name="T7" fmla="*/ 1224 h 2128"/>
              <a:gd name="T8" fmla="*/ 0 w 464"/>
              <a:gd name="T9" fmla="*/ 2128 h 2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2128">
                <a:moveTo>
                  <a:pt x="8" y="2104"/>
                </a:moveTo>
                <a:lnTo>
                  <a:pt x="232" y="0"/>
                </a:lnTo>
                <a:lnTo>
                  <a:pt x="208" y="8"/>
                </a:lnTo>
                <a:lnTo>
                  <a:pt x="464" y="1224"/>
                </a:lnTo>
                <a:lnTo>
                  <a:pt x="0" y="2128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67" name="Freeform 23"/>
          <p:cNvSpPr>
            <a:spLocks/>
          </p:cNvSpPr>
          <p:nvPr/>
        </p:nvSpPr>
        <p:spPr bwMode="auto">
          <a:xfrm>
            <a:off x="2628900" y="1955800"/>
            <a:ext cx="419100" cy="3429000"/>
          </a:xfrm>
          <a:custGeom>
            <a:avLst/>
            <a:gdLst>
              <a:gd name="T0" fmla="*/ 264 w 264"/>
              <a:gd name="T1" fmla="*/ 2160 h 2160"/>
              <a:gd name="T2" fmla="*/ 168 w 264"/>
              <a:gd name="T3" fmla="*/ 0 h 2160"/>
              <a:gd name="T4" fmla="*/ 176 w 264"/>
              <a:gd name="T5" fmla="*/ 8 h 2160"/>
              <a:gd name="T6" fmla="*/ 0 w 264"/>
              <a:gd name="T7" fmla="*/ 1176 h 2160"/>
              <a:gd name="T8" fmla="*/ 256 w 264"/>
              <a:gd name="T9" fmla="*/ 2160 h 2160"/>
              <a:gd name="T10" fmla="*/ 264 w 264"/>
              <a:gd name="T11" fmla="*/ 2144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2160">
                <a:moveTo>
                  <a:pt x="264" y="2160"/>
                </a:moveTo>
                <a:lnTo>
                  <a:pt x="168" y="0"/>
                </a:lnTo>
                <a:lnTo>
                  <a:pt x="176" y="8"/>
                </a:lnTo>
                <a:lnTo>
                  <a:pt x="0" y="1176"/>
                </a:lnTo>
                <a:lnTo>
                  <a:pt x="256" y="2160"/>
                </a:lnTo>
                <a:lnTo>
                  <a:pt x="264" y="214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68" name="Freeform 24"/>
          <p:cNvSpPr>
            <a:spLocks/>
          </p:cNvSpPr>
          <p:nvPr/>
        </p:nvSpPr>
        <p:spPr bwMode="auto">
          <a:xfrm>
            <a:off x="2336800" y="1930400"/>
            <a:ext cx="1117600" cy="3479800"/>
          </a:xfrm>
          <a:custGeom>
            <a:avLst/>
            <a:gdLst>
              <a:gd name="T0" fmla="*/ 704 w 704"/>
              <a:gd name="T1" fmla="*/ 2192 h 2192"/>
              <a:gd name="T2" fmla="*/ 352 w 704"/>
              <a:gd name="T3" fmla="*/ 0 h 2192"/>
              <a:gd name="T4" fmla="*/ 352 w 704"/>
              <a:gd name="T5" fmla="*/ 24 h 2192"/>
              <a:gd name="T6" fmla="*/ 0 w 704"/>
              <a:gd name="T7" fmla="*/ 1296 h 2192"/>
              <a:gd name="T8" fmla="*/ 704 w 704"/>
              <a:gd name="T9" fmla="*/ 2176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2192">
                <a:moveTo>
                  <a:pt x="704" y="2192"/>
                </a:moveTo>
                <a:lnTo>
                  <a:pt x="352" y="0"/>
                </a:lnTo>
                <a:lnTo>
                  <a:pt x="352" y="24"/>
                </a:lnTo>
                <a:lnTo>
                  <a:pt x="0" y="1296"/>
                </a:lnTo>
                <a:lnTo>
                  <a:pt x="704" y="217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69" name="Freeform 25"/>
          <p:cNvSpPr>
            <a:spLocks/>
          </p:cNvSpPr>
          <p:nvPr/>
        </p:nvSpPr>
        <p:spPr bwMode="auto">
          <a:xfrm>
            <a:off x="1993900" y="1981200"/>
            <a:ext cx="1841500" cy="3352800"/>
          </a:xfrm>
          <a:custGeom>
            <a:avLst/>
            <a:gdLst>
              <a:gd name="T0" fmla="*/ 1160 w 1160"/>
              <a:gd name="T1" fmla="*/ 2112 h 2112"/>
              <a:gd name="T2" fmla="*/ 570 w 1160"/>
              <a:gd name="T3" fmla="*/ 0 h 2112"/>
              <a:gd name="T4" fmla="*/ 560 w 1160"/>
              <a:gd name="T5" fmla="*/ 0 h 2112"/>
              <a:gd name="T6" fmla="*/ 0 w 1160"/>
              <a:gd name="T7" fmla="*/ 1288 h 2112"/>
              <a:gd name="T8" fmla="*/ 1160 w 1160"/>
              <a:gd name="T9" fmla="*/ 2096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0" h="2112">
                <a:moveTo>
                  <a:pt x="1160" y="2112"/>
                </a:moveTo>
                <a:lnTo>
                  <a:pt x="570" y="0"/>
                </a:lnTo>
                <a:lnTo>
                  <a:pt x="560" y="0"/>
                </a:lnTo>
                <a:lnTo>
                  <a:pt x="0" y="1288"/>
                </a:lnTo>
                <a:lnTo>
                  <a:pt x="1160" y="2096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70" name="Freeform 26"/>
          <p:cNvSpPr>
            <a:spLocks/>
          </p:cNvSpPr>
          <p:nvPr/>
        </p:nvSpPr>
        <p:spPr bwMode="auto">
          <a:xfrm>
            <a:off x="1549400" y="1987550"/>
            <a:ext cx="2667000" cy="3206750"/>
          </a:xfrm>
          <a:custGeom>
            <a:avLst/>
            <a:gdLst>
              <a:gd name="T0" fmla="*/ 1680 w 1680"/>
              <a:gd name="T1" fmla="*/ 2012 h 2020"/>
              <a:gd name="T2" fmla="*/ 848 w 1680"/>
              <a:gd name="T3" fmla="*/ 0 h 2020"/>
              <a:gd name="T4" fmla="*/ 848 w 1680"/>
              <a:gd name="T5" fmla="*/ 4 h 2020"/>
              <a:gd name="T6" fmla="*/ 0 w 1680"/>
              <a:gd name="T7" fmla="*/ 1372 h 2020"/>
              <a:gd name="T8" fmla="*/ 1672 w 1680"/>
              <a:gd name="T9" fmla="*/ 2020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2020">
                <a:moveTo>
                  <a:pt x="1680" y="2012"/>
                </a:moveTo>
                <a:lnTo>
                  <a:pt x="848" y="0"/>
                </a:lnTo>
                <a:lnTo>
                  <a:pt x="848" y="4"/>
                </a:lnTo>
                <a:lnTo>
                  <a:pt x="0" y="1372"/>
                </a:lnTo>
                <a:lnTo>
                  <a:pt x="1672" y="2020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71" name="Freeform 27"/>
          <p:cNvSpPr>
            <a:spLocks/>
          </p:cNvSpPr>
          <p:nvPr/>
        </p:nvSpPr>
        <p:spPr bwMode="auto">
          <a:xfrm>
            <a:off x="1231900" y="1971675"/>
            <a:ext cx="3365500" cy="3070225"/>
          </a:xfrm>
          <a:custGeom>
            <a:avLst/>
            <a:gdLst>
              <a:gd name="T0" fmla="*/ 2120 w 2120"/>
              <a:gd name="T1" fmla="*/ 1926 h 1934"/>
              <a:gd name="T2" fmla="*/ 1040 w 2120"/>
              <a:gd name="T3" fmla="*/ 0 h 1934"/>
              <a:gd name="T4" fmla="*/ 1032 w 2120"/>
              <a:gd name="T5" fmla="*/ 14 h 1934"/>
              <a:gd name="T6" fmla="*/ 0 w 2120"/>
              <a:gd name="T7" fmla="*/ 1502 h 1934"/>
              <a:gd name="T8" fmla="*/ 2112 w 2120"/>
              <a:gd name="T9" fmla="*/ 1934 h 1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0" h="1934">
                <a:moveTo>
                  <a:pt x="2120" y="1926"/>
                </a:moveTo>
                <a:lnTo>
                  <a:pt x="1040" y="0"/>
                </a:lnTo>
                <a:lnTo>
                  <a:pt x="1032" y="14"/>
                </a:lnTo>
                <a:lnTo>
                  <a:pt x="0" y="1502"/>
                </a:lnTo>
                <a:lnTo>
                  <a:pt x="2112" y="193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72" name="Freeform 28"/>
          <p:cNvSpPr>
            <a:spLocks/>
          </p:cNvSpPr>
          <p:nvPr/>
        </p:nvSpPr>
        <p:spPr bwMode="auto">
          <a:xfrm>
            <a:off x="977900" y="1971675"/>
            <a:ext cx="3886200" cy="2752725"/>
          </a:xfrm>
          <a:custGeom>
            <a:avLst/>
            <a:gdLst>
              <a:gd name="T0" fmla="*/ 2448 w 2448"/>
              <a:gd name="T1" fmla="*/ 1726 h 1734"/>
              <a:gd name="T2" fmla="*/ 1204 w 2448"/>
              <a:gd name="T3" fmla="*/ 0 h 1734"/>
              <a:gd name="T4" fmla="*/ 1216 w 2448"/>
              <a:gd name="T5" fmla="*/ 6 h 1734"/>
              <a:gd name="T6" fmla="*/ 0 w 2448"/>
              <a:gd name="T7" fmla="*/ 1694 h 1734"/>
              <a:gd name="T8" fmla="*/ 2440 w 2448"/>
              <a:gd name="T9" fmla="*/ 1734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8" h="1734">
                <a:moveTo>
                  <a:pt x="2448" y="1726"/>
                </a:moveTo>
                <a:lnTo>
                  <a:pt x="1204" y="0"/>
                </a:lnTo>
                <a:lnTo>
                  <a:pt x="1216" y="6"/>
                </a:lnTo>
                <a:lnTo>
                  <a:pt x="0" y="1694"/>
                </a:lnTo>
                <a:lnTo>
                  <a:pt x="2440" y="1734"/>
                </a:lnTo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33CC">
                  <a:alpha val="73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980" name="Text Box 36"/>
          <p:cNvSpPr txBox="1">
            <a:spLocks noChangeArrowheads="1"/>
          </p:cNvSpPr>
          <p:nvPr/>
        </p:nvSpPr>
        <p:spPr bwMode="auto">
          <a:xfrm>
            <a:off x="28829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850982" name="Freeform 38"/>
          <p:cNvSpPr>
            <a:spLocks/>
          </p:cNvSpPr>
          <p:nvPr/>
        </p:nvSpPr>
        <p:spPr bwMode="auto">
          <a:xfrm>
            <a:off x="1041400" y="1981200"/>
            <a:ext cx="3771900" cy="2527300"/>
          </a:xfrm>
          <a:custGeom>
            <a:avLst/>
            <a:gdLst>
              <a:gd name="T0" fmla="*/ 2376 w 2376"/>
              <a:gd name="T1" fmla="*/ 1592 h 1592"/>
              <a:gd name="T2" fmla="*/ 1160 w 2376"/>
              <a:gd name="T3" fmla="*/ 0 h 1592"/>
              <a:gd name="T4" fmla="*/ 0 w 2376"/>
              <a:gd name="T5" fmla="*/ 1584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6" h="1592">
                <a:moveTo>
                  <a:pt x="2376" y="1592"/>
                </a:moveTo>
                <a:lnTo>
                  <a:pt x="1160" y="0"/>
                </a:lnTo>
                <a:lnTo>
                  <a:pt x="0" y="158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57200" y="460985"/>
            <a:ext cx="8229600" cy="6480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Тело вращения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4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1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5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5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5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5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5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5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5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5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5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5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63" grpId="0"/>
      <p:bldP spid="850964" grpId="0" animBg="1"/>
      <p:bldP spid="850964" grpId="1" animBg="1"/>
      <p:bldP spid="850965" grpId="0" animBg="1"/>
      <p:bldP spid="850965" grpId="1" animBg="1"/>
      <p:bldP spid="850966" grpId="0" animBg="1"/>
      <p:bldP spid="850966" grpId="1" animBg="1"/>
      <p:bldP spid="850967" grpId="0" animBg="1"/>
      <p:bldP spid="850967" grpId="1" animBg="1"/>
      <p:bldP spid="850968" grpId="0" animBg="1"/>
      <p:bldP spid="850968" grpId="1" animBg="1"/>
      <p:bldP spid="850969" grpId="0" animBg="1"/>
      <p:bldP spid="850969" grpId="1" animBg="1"/>
      <p:bldP spid="850970" grpId="0" animBg="1"/>
      <p:bldP spid="850970" grpId="1" animBg="1"/>
      <p:bldP spid="850971" grpId="0" animBg="1"/>
      <p:bldP spid="850971" grpId="1" animBg="1"/>
      <p:bldP spid="850972" grpId="0" animBg="1"/>
      <p:bldP spid="85097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2451" name="Group 3"/>
          <p:cNvGrpSpPr>
            <a:grpSpLocks/>
          </p:cNvGrpSpPr>
          <p:nvPr/>
        </p:nvGrpSpPr>
        <p:grpSpPr bwMode="auto">
          <a:xfrm>
            <a:off x="685800" y="4876800"/>
            <a:ext cx="5410200" cy="1447800"/>
            <a:chOff x="432" y="3072"/>
            <a:chExt cx="3408" cy="912"/>
          </a:xfrm>
        </p:grpSpPr>
        <p:grpSp>
          <p:nvGrpSpPr>
            <p:cNvPr id="872452" name="Group 4"/>
            <p:cNvGrpSpPr>
              <a:grpSpLocks/>
            </p:cNvGrpSpPr>
            <p:nvPr/>
          </p:nvGrpSpPr>
          <p:grpSpPr bwMode="auto">
            <a:xfrm>
              <a:off x="432" y="3072"/>
              <a:ext cx="3408" cy="912"/>
              <a:chOff x="336" y="2024"/>
              <a:chExt cx="4280" cy="1152"/>
            </a:xfrm>
          </p:grpSpPr>
          <p:sp>
            <p:nvSpPr>
              <p:cNvPr id="872453" name="Freeform 5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2454" name="Freeform 6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2455" name="Freeform 7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67999"/>
                    </a:schemeClr>
                  </a:gs>
                  <a:gs pos="100000">
                    <a:srgbClr val="FFCCCC">
                      <a:alpha val="67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872456" name="Object 8"/>
            <p:cNvGraphicFramePr>
              <a:graphicFrameLocks noChangeAspect="1"/>
            </p:cNvGraphicFramePr>
            <p:nvPr/>
          </p:nvGraphicFramePr>
          <p:xfrm>
            <a:off x="3456" y="3120"/>
            <a:ext cx="24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Формула" r:id="rId5" imgW="152280" imgH="139680" progId="Equation.3">
                    <p:embed/>
                  </p:oleObj>
                </mc:Choice>
                <mc:Fallback>
                  <p:oleObj name="Формула" r:id="rId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120"/>
                          <a:ext cx="240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2468" name="Text Box 20"/>
          <p:cNvSpPr txBox="1">
            <a:spLocks noChangeArrowheads="1"/>
          </p:cNvSpPr>
          <p:nvPr/>
        </p:nvSpPr>
        <p:spPr bwMode="auto">
          <a:xfrm>
            <a:off x="527276" y="413982"/>
            <a:ext cx="7924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100" dirty="0">
                <a:latin typeface="Arial" pitchFamily="34" charset="0"/>
                <a:cs typeface="Arial" pitchFamily="34" charset="0"/>
              </a:rPr>
              <a:t>Рассмотрим окружность </a:t>
            </a:r>
            <a:r>
              <a:rPr lang="en-US" sz="2100" i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с центром в точке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и прямую ОР</a:t>
            </a:r>
            <a:r>
              <a:rPr lang="ru-RU" sz="2100" dirty="0" smtClean="0">
                <a:latin typeface="Cambria Math"/>
                <a:ea typeface="Cambria Math"/>
                <a:cs typeface="Arial" pitchFamily="34" charset="0"/>
              </a:rPr>
              <a:t>⏊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плоскости </a:t>
            </a:r>
            <a:r>
              <a:rPr lang="el-GR" sz="2400" dirty="0" smtClean="0">
                <a:latin typeface="Cambria Math"/>
                <a:ea typeface="Cambria Math"/>
                <a:cs typeface="Arial" pitchFamily="34" charset="0"/>
              </a:rPr>
              <a:t>α</a:t>
            </a:r>
            <a:r>
              <a:rPr lang="ru-RU" sz="2100" dirty="0" smtClean="0">
                <a:latin typeface="Cambria Math"/>
                <a:ea typeface="Cambria Math"/>
                <a:cs typeface="Arial" pitchFamily="34" charset="0"/>
              </a:rPr>
              <a:t> 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этой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окружности.</a:t>
            </a:r>
          </a:p>
        </p:txBody>
      </p:sp>
      <p:sp>
        <p:nvSpPr>
          <p:cNvPr id="872471" name="Freeform 23"/>
          <p:cNvSpPr>
            <a:spLocks/>
          </p:cNvSpPr>
          <p:nvPr/>
        </p:nvSpPr>
        <p:spPr bwMode="auto">
          <a:xfrm>
            <a:off x="2439988" y="3178175"/>
            <a:ext cx="900112" cy="2511425"/>
          </a:xfrm>
          <a:custGeom>
            <a:avLst/>
            <a:gdLst>
              <a:gd name="T0" fmla="*/ 567 w 567"/>
              <a:gd name="T1" fmla="*/ 0 h 1582"/>
              <a:gd name="T2" fmla="*/ 0 w 567"/>
              <a:gd name="T3" fmla="*/ 1582 h 15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7" h="1582">
                <a:moveTo>
                  <a:pt x="567" y="0"/>
                </a:moveTo>
                <a:lnTo>
                  <a:pt x="0" y="158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72" name="Freeform 24"/>
          <p:cNvSpPr>
            <a:spLocks/>
          </p:cNvSpPr>
          <p:nvPr/>
        </p:nvSpPr>
        <p:spPr bwMode="auto">
          <a:xfrm>
            <a:off x="2668588" y="3178175"/>
            <a:ext cx="687387" cy="2613025"/>
          </a:xfrm>
          <a:custGeom>
            <a:avLst/>
            <a:gdLst>
              <a:gd name="T0" fmla="*/ 433 w 433"/>
              <a:gd name="T1" fmla="*/ 0 h 1646"/>
              <a:gd name="T2" fmla="*/ 0 w 433"/>
              <a:gd name="T3" fmla="*/ 1646 h 16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3" h="1646">
                <a:moveTo>
                  <a:pt x="433" y="0"/>
                </a:moveTo>
                <a:lnTo>
                  <a:pt x="0" y="16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73" name="Freeform 25"/>
          <p:cNvSpPr>
            <a:spLocks/>
          </p:cNvSpPr>
          <p:nvPr/>
        </p:nvSpPr>
        <p:spPr bwMode="auto">
          <a:xfrm>
            <a:off x="2897188" y="3187700"/>
            <a:ext cx="452437" cy="2628900"/>
          </a:xfrm>
          <a:custGeom>
            <a:avLst/>
            <a:gdLst>
              <a:gd name="T0" fmla="*/ 285 w 285"/>
              <a:gd name="T1" fmla="*/ 0 h 1656"/>
              <a:gd name="T2" fmla="*/ 0 w 285"/>
              <a:gd name="T3" fmla="*/ 1656 h 16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5" h="1656">
                <a:moveTo>
                  <a:pt x="285" y="0"/>
                </a:moveTo>
                <a:lnTo>
                  <a:pt x="0" y="16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74" name="Freeform 26"/>
          <p:cNvSpPr>
            <a:spLocks/>
          </p:cNvSpPr>
          <p:nvPr/>
        </p:nvSpPr>
        <p:spPr bwMode="auto">
          <a:xfrm>
            <a:off x="2516188" y="3175000"/>
            <a:ext cx="830262" cy="2540000"/>
          </a:xfrm>
          <a:custGeom>
            <a:avLst/>
            <a:gdLst>
              <a:gd name="T0" fmla="*/ 523 w 523"/>
              <a:gd name="T1" fmla="*/ 0 h 1600"/>
              <a:gd name="T2" fmla="*/ 0 w 523"/>
              <a:gd name="T3" fmla="*/ 1600 h 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3" h="1600">
                <a:moveTo>
                  <a:pt x="523" y="0"/>
                </a:moveTo>
                <a:lnTo>
                  <a:pt x="0" y="16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75" name="Freeform 27"/>
          <p:cNvSpPr>
            <a:spLocks/>
          </p:cNvSpPr>
          <p:nvPr/>
        </p:nvSpPr>
        <p:spPr bwMode="auto">
          <a:xfrm>
            <a:off x="2744788" y="3194050"/>
            <a:ext cx="608012" cy="2597150"/>
          </a:xfrm>
          <a:custGeom>
            <a:avLst/>
            <a:gdLst>
              <a:gd name="T0" fmla="*/ 383 w 383"/>
              <a:gd name="T1" fmla="*/ 0 h 1636"/>
              <a:gd name="T2" fmla="*/ 0 w 383"/>
              <a:gd name="T3" fmla="*/ 1636 h 16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3" h="1636">
                <a:moveTo>
                  <a:pt x="383" y="0"/>
                </a:moveTo>
                <a:lnTo>
                  <a:pt x="0" y="1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76" name="Freeform 28"/>
          <p:cNvSpPr>
            <a:spLocks/>
          </p:cNvSpPr>
          <p:nvPr/>
        </p:nvSpPr>
        <p:spPr bwMode="auto">
          <a:xfrm>
            <a:off x="3049588" y="3190875"/>
            <a:ext cx="303212" cy="2676525"/>
          </a:xfrm>
          <a:custGeom>
            <a:avLst/>
            <a:gdLst>
              <a:gd name="T0" fmla="*/ 191 w 191"/>
              <a:gd name="T1" fmla="*/ 0 h 1686"/>
              <a:gd name="T2" fmla="*/ 0 w 191"/>
              <a:gd name="T3" fmla="*/ 1686 h 16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1" h="1686">
                <a:moveTo>
                  <a:pt x="191" y="0"/>
                </a:moveTo>
                <a:lnTo>
                  <a:pt x="0" y="168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77" name="Freeform 29"/>
          <p:cNvSpPr>
            <a:spLocks/>
          </p:cNvSpPr>
          <p:nvPr/>
        </p:nvSpPr>
        <p:spPr bwMode="auto">
          <a:xfrm>
            <a:off x="2287588" y="3165475"/>
            <a:ext cx="1055687" cy="2397125"/>
          </a:xfrm>
          <a:custGeom>
            <a:avLst/>
            <a:gdLst>
              <a:gd name="T0" fmla="*/ 665 w 665"/>
              <a:gd name="T1" fmla="*/ 0 h 1510"/>
              <a:gd name="T2" fmla="*/ 0 w 665"/>
              <a:gd name="T3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5" h="1510">
                <a:moveTo>
                  <a:pt x="665" y="0"/>
                </a:moveTo>
                <a:lnTo>
                  <a:pt x="0" y="151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79" name="Freeform 31"/>
          <p:cNvSpPr>
            <a:spLocks/>
          </p:cNvSpPr>
          <p:nvPr/>
        </p:nvSpPr>
        <p:spPr bwMode="auto">
          <a:xfrm>
            <a:off x="3359150" y="3200400"/>
            <a:ext cx="681038" cy="2590800"/>
          </a:xfrm>
          <a:custGeom>
            <a:avLst/>
            <a:gdLst>
              <a:gd name="T0" fmla="*/ 0 w 429"/>
              <a:gd name="T1" fmla="*/ 0 h 1632"/>
              <a:gd name="T2" fmla="*/ 429 w 429"/>
              <a:gd name="T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9" h="1632">
                <a:moveTo>
                  <a:pt x="0" y="0"/>
                </a:moveTo>
                <a:lnTo>
                  <a:pt x="429" y="16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80" name="Freeform 32"/>
          <p:cNvSpPr>
            <a:spLocks/>
          </p:cNvSpPr>
          <p:nvPr/>
        </p:nvSpPr>
        <p:spPr bwMode="auto">
          <a:xfrm>
            <a:off x="3346450" y="3190875"/>
            <a:ext cx="1074738" cy="2346325"/>
          </a:xfrm>
          <a:custGeom>
            <a:avLst/>
            <a:gdLst>
              <a:gd name="T0" fmla="*/ 0 w 677"/>
              <a:gd name="T1" fmla="*/ 0 h 1478"/>
              <a:gd name="T2" fmla="*/ 677 w 677"/>
              <a:gd name="T3" fmla="*/ 1478 h 14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7" h="1478">
                <a:moveTo>
                  <a:pt x="0" y="0"/>
                </a:moveTo>
                <a:lnTo>
                  <a:pt x="677" y="147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81" name="Freeform 33"/>
          <p:cNvSpPr>
            <a:spLocks/>
          </p:cNvSpPr>
          <p:nvPr/>
        </p:nvSpPr>
        <p:spPr bwMode="auto">
          <a:xfrm>
            <a:off x="3355975" y="3190875"/>
            <a:ext cx="912813" cy="2498725"/>
          </a:xfrm>
          <a:custGeom>
            <a:avLst/>
            <a:gdLst>
              <a:gd name="T0" fmla="*/ 0 w 575"/>
              <a:gd name="T1" fmla="*/ 0 h 1574"/>
              <a:gd name="T2" fmla="*/ 575 w 575"/>
              <a:gd name="T3" fmla="*/ 1574 h 15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5" h="1574">
                <a:moveTo>
                  <a:pt x="0" y="0"/>
                </a:moveTo>
                <a:lnTo>
                  <a:pt x="575" y="15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82" name="Freeform 34"/>
          <p:cNvSpPr>
            <a:spLocks/>
          </p:cNvSpPr>
          <p:nvPr/>
        </p:nvSpPr>
        <p:spPr bwMode="auto">
          <a:xfrm>
            <a:off x="3355975" y="3197225"/>
            <a:ext cx="506413" cy="2632075"/>
          </a:xfrm>
          <a:custGeom>
            <a:avLst/>
            <a:gdLst>
              <a:gd name="T0" fmla="*/ 0 w 319"/>
              <a:gd name="T1" fmla="*/ 0 h 1658"/>
              <a:gd name="T2" fmla="*/ 319 w 319"/>
              <a:gd name="T3" fmla="*/ 1658 h 16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9" h="1658">
                <a:moveTo>
                  <a:pt x="0" y="0"/>
                </a:moveTo>
                <a:lnTo>
                  <a:pt x="319" y="165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2488" name="Text Box 40"/>
          <p:cNvSpPr txBox="1">
            <a:spLocks noChangeArrowheads="1"/>
          </p:cNvSpPr>
          <p:nvPr/>
        </p:nvSpPr>
        <p:spPr bwMode="auto">
          <a:xfrm>
            <a:off x="484789" y="1268760"/>
            <a:ext cx="822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100" b="0" dirty="0">
                <a:effectLst/>
                <a:latin typeface="Arial" pitchFamily="34" charset="0"/>
                <a:cs typeface="Arial" pitchFamily="34" charset="0"/>
              </a:rPr>
              <a:t>Через точку </a:t>
            </a:r>
            <a:r>
              <a:rPr lang="ru-RU" sz="2100" b="0" i="1" dirty="0">
                <a:effectLst/>
                <a:latin typeface="Arial" pitchFamily="34" charset="0"/>
                <a:cs typeface="Arial" pitchFamily="34" charset="0"/>
              </a:rPr>
              <a:t>Р</a:t>
            </a:r>
            <a:r>
              <a:rPr lang="ru-RU" sz="2100" b="0" dirty="0">
                <a:effectLst/>
                <a:latin typeface="Arial" pitchFamily="34" charset="0"/>
                <a:cs typeface="Arial" pitchFamily="34" charset="0"/>
              </a:rPr>
              <a:t> и каждую точку окружности проведем прямую. Поверхность, образованная этими прямыми</a:t>
            </a:r>
          </a:p>
          <a:p>
            <a:r>
              <a:rPr lang="ru-RU" sz="2100" b="0" dirty="0">
                <a:effectLst/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2100" b="0" i="1" u="sng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конической поверхностью</a:t>
            </a:r>
            <a:r>
              <a:rPr lang="ru-RU" sz="2100" b="0" i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2100" b="0" dirty="0">
                <a:effectLst/>
                <a:latin typeface="Arial" pitchFamily="34" charset="0"/>
                <a:cs typeface="Arial" pitchFamily="34" charset="0"/>
              </a:rPr>
              <a:t>Сами прямые называются</a:t>
            </a:r>
            <a:r>
              <a:rPr lang="ru-RU" sz="2100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образующими</a:t>
            </a:r>
            <a:r>
              <a:rPr lang="ru-RU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конической поверхности.</a:t>
            </a:r>
          </a:p>
        </p:txBody>
      </p:sp>
      <p:grpSp>
        <p:nvGrpSpPr>
          <p:cNvPr id="872510" name="Group 62"/>
          <p:cNvGrpSpPr>
            <a:grpSpLocks/>
          </p:cNvGrpSpPr>
          <p:nvPr/>
        </p:nvGrpSpPr>
        <p:grpSpPr bwMode="auto">
          <a:xfrm>
            <a:off x="1905001" y="3630613"/>
            <a:ext cx="919163" cy="2073275"/>
            <a:chOff x="1200" y="2287"/>
            <a:chExt cx="579" cy="1306"/>
          </a:xfrm>
        </p:grpSpPr>
        <p:sp>
          <p:nvSpPr>
            <p:cNvPr id="872483" name="Text Box 35"/>
            <p:cNvSpPr txBox="1">
              <a:spLocks noChangeArrowheads="1"/>
            </p:cNvSpPr>
            <p:nvPr/>
          </p:nvSpPr>
          <p:spPr bwMode="auto">
            <a:xfrm rot="17485646">
              <a:off x="1162" y="2652"/>
              <a:ext cx="9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/>
                <a:t>образующая</a:t>
              </a:r>
            </a:p>
          </p:txBody>
        </p:sp>
        <p:sp>
          <p:nvSpPr>
            <p:cNvPr id="872497" name="Text Box 49"/>
            <p:cNvSpPr txBox="1">
              <a:spLocks noChangeArrowheads="1"/>
            </p:cNvSpPr>
            <p:nvPr/>
          </p:nvSpPr>
          <p:spPr bwMode="auto">
            <a:xfrm>
              <a:off x="1200" y="3360"/>
              <a:ext cx="2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i="1" dirty="0"/>
                <a:t>А</a:t>
              </a:r>
            </a:p>
          </p:txBody>
        </p:sp>
      </p:grpSp>
      <p:grpSp>
        <p:nvGrpSpPr>
          <p:cNvPr id="872509" name="Group 61"/>
          <p:cNvGrpSpPr>
            <a:grpSpLocks/>
          </p:cNvGrpSpPr>
          <p:nvPr/>
        </p:nvGrpSpPr>
        <p:grpSpPr bwMode="auto">
          <a:xfrm>
            <a:off x="3236922" y="2813050"/>
            <a:ext cx="307976" cy="2749550"/>
            <a:chOff x="2039" y="1772"/>
            <a:chExt cx="194" cy="1732"/>
          </a:xfrm>
        </p:grpSpPr>
        <p:sp>
          <p:nvSpPr>
            <p:cNvPr id="872478" name="Line 30"/>
            <p:cNvSpPr>
              <a:spLocks noChangeShapeType="1"/>
            </p:cNvSpPr>
            <p:nvPr/>
          </p:nvSpPr>
          <p:spPr bwMode="auto">
            <a:xfrm>
              <a:off x="2112" y="2016"/>
              <a:ext cx="1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2505" name="Text Box 57"/>
            <p:cNvSpPr txBox="1">
              <a:spLocks noChangeArrowheads="1"/>
            </p:cNvSpPr>
            <p:nvPr/>
          </p:nvSpPr>
          <p:spPr bwMode="auto">
            <a:xfrm>
              <a:off x="2039" y="1772"/>
              <a:ext cx="1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 dirty="0"/>
                <a:t>P</a:t>
              </a:r>
              <a:endParaRPr lang="ru-RU" b="1" i="1" dirty="0"/>
            </a:p>
          </p:txBody>
        </p:sp>
      </p:grpSp>
      <p:grpSp>
        <p:nvGrpSpPr>
          <p:cNvPr id="872508" name="Group 60"/>
          <p:cNvGrpSpPr>
            <a:grpSpLocks/>
          </p:cNvGrpSpPr>
          <p:nvPr/>
        </p:nvGrpSpPr>
        <p:grpSpPr bwMode="auto">
          <a:xfrm>
            <a:off x="2286000" y="5143500"/>
            <a:ext cx="2130425" cy="733425"/>
            <a:chOff x="1440" y="3240"/>
            <a:chExt cx="1342" cy="462"/>
          </a:xfrm>
        </p:grpSpPr>
        <p:sp>
          <p:nvSpPr>
            <p:cNvPr id="872457" name="Arc 9"/>
            <p:cNvSpPr>
              <a:spLocks/>
            </p:cNvSpPr>
            <p:nvPr/>
          </p:nvSpPr>
          <p:spPr bwMode="auto">
            <a:xfrm rot="5400000">
              <a:off x="1988" y="2692"/>
              <a:ext cx="246" cy="1342"/>
            </a:xfrm>
            <a:custGeom>
              <a:avLst/>
              <a:gdLst>
                <a:gd name="G0" fmla="+- 21600 0 0"/>
                <a:gd name="G1" fmla="+- 21538 0 0"/>
                <a:gd name="G2" fmla="+- 21600 0 0"/>
                <a:gd name="T0" fmla="*/ 22165 w 22165"/>
                <a:gd name="T1" fmla="*/ 43131 h 43138"/>
                <a:gd name="T2" fmla="*/ 19961 w 22165"/>
                <a:gd name="T3" fmla="*/ 0 h 43138"/>
                <a:gd name="T4" fmla="*/ 21600 w 22165"/>
                <a:gd name="T5" fmla="*/ 21538 h 4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65" h="43138" fill="none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</a:path>
                <a:path w="22165" h="43138" stroke="0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  <a:lnTo>
                    <a:pt x="21600" y="2153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2504" name="Arc 56"/>
            <p:cNvSpPr>
              <a:spLocks/>
            </p:cNvSpPr>
            <p:nvPr/>
          </p:nvSpPr>
          <p:spPr bwMode="auto">
            <a:xfrm rot="16200000" flipV="1">
              <a:off x="1988" y="2908"/>
              <a:ext cx="246" cy="1342"/>
            </a:xfrm>
            <a:custGeom>
              <a:avLst/>
              <a:gdLst>
                <a:gd name="G0" fmla="+- 21600 0 0"/>
                <a:gd name="G1" fmla="+- 21538 0 0"/>
                <a:gd name="G2" fmla="+- 21600 0 0"/>
                <a:gd name="T0" fmla="*/ 22165 w 22165"/>
                <a:gd name="T1" fmla="*/ 43131 h 43138"/>
                <a:gd name="T2" fmla="*/ 19961 w 22165"/>
                <a:gd name="T3" fmla="*/ 0 h 43138"/>
                <a:gd name="T4" fmla="*/ 21600 w 22165"/>
                <a:gd name="T5" fmla="*/ 21538 h 43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65" h="43138" fill="none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</a:path>
                <a:path w="22165" h="43138" stroke="0" extrusionOk="0">
                  <a:moveTo>
                    <a:pt x="22164" y="43130"/>
                  </a:moveTo>
                  <a:cubicBezTo>
                    <a:pt x="21976" y="43135"/>
                    <a:pt x="21788" y="43137"/>
                    <a:pt x="21600" y="43138"/>
                  </a:cubicBezTo>
                  <a:cubicBezTo>
                    <a:pt x="9670" y="43138"/>
                    <a:pt x="0" y="33467"/>
                    <a:pt x="0" y="21538"/>
                  </a:cubicBezTo>
                  <a:cubicBezTo>
                    <a:pt x="-1" y="10244"/>
                    <a:pt x="8699" y="857"/>
                    <a:pt x="19961" y="0"/>
                  </a:cubicBezTo>
                  <a:lnTo>
                    <a:pt x="21600" y="2153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2506" name="Text Box 58"/>
            <p:cNvSpPr txBox="1">
              <a:spLocks noChangeArrowheads="1"/>
            </p:cNvSpPr>
            <p:nvPr/>
          </p:nvSpPr>
          <p:spPr bwMode="auto">
            <a:xfrm>
              <a:off x="2112" y="3360"/>
              <a:ext cx="2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 dirty="0"/>
                <a:t>O</a:t>
              </a:r>
              <a:endParaRPr lang="ru-RU" b="1" i="1" dirty="0"/>
            </a:p>
          </p:txBody>
        </p:sp>
        <p:sp>
          <p:nvSpPr>
            <p:cNvPr id="872507" name="Oval 59"/>
            <p:cNvSpPr>
              <a:spLocks noChangeArrowheads="1"/>
            </p:cNvSpPr>
            <p:nvPr/>
          </p:nvSpPr>
          <p:spPr bwMode="auto">
            <a:xfrm>
              <a:off x="2088" y="3480"/>
              <a:ext cx="48" cy="4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2512" name="Arc 64"/>
          <p:cNvSpPr>
            <a:spLocks/>
          </p:cNvSpPr>
          <p:nvPr/>
        </p:nvSpPr>
        <p:spPr bwMode="auto">
          <a:xfrm rot="5400000">
            <a:off x="3125788" y="4310063"/>
            <a:ext cx="458787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165 w 26041"/>
              <a:gd name="T1" fmla="*/ 43193 h 43200"/>
              <a:gd name="T2" fmla="*/ 26041 w 26041"/>
              <a:gd name="T3" fmla="*/ 462 h 43200"/>
              <a:gd name="T4" fmla="*/ 21600 w 2604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041" h="43200" fill="none" extrusionOk="0">
                <a:moveTo>
                  <a:pt x="22164" y="43192"/>
                </a:moveTo>
                <a:cubicBezTo>
                  <a:pt x="21976" y="43197"/>
                  <a:pt x="2178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092" y="-1"/>
                  <a:pt x="24580" y="154"/>
                  <a:pt x="26041" y="461"/>
                </a:cubicBezTo>
              </a:path>
              <a:path w="26041" h="43200" stroke="0" extrusionOk="0">
                <a:moveTo>
                  <a:pt x="22164" y="43192"/>
                </a:moveTo>
                <a:cubicBezTo>
                  <a:pt x="21976" y="43197"/>
                  <a:pt x="2178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092" y="-1"/>
                  <a:pt x="24580" y="154"/>
                  <a:pt x="26041" y="461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3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7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476" y="561075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68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2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7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7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7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7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7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7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7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7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7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7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7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87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7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68" grpId="0"/>
      <p:bldP spid="872471" grpId="0" animBg="1"/>
      <p:bldP spid="872472" grpId="0" animBg="1"/>
      <p:bldP spid="872473" grpId="0" animBg="1"/>
      <p:bldP spid="872474" grpId="0" animBg="1"/>
      <p:bldP spid="872475" grpId="0" animBg="1"/>
      <p:bldP spid="872476" grpId="0" animBg="1"/>
      <p:bldP spid="872477" grpId="0" animBg="1"/>
      <p:bldP spid="872479" grpId="0" animBg="1"/>
      <p:bldP spid="872480" grpId="0" animBg="1"/>
      <p:bldP spid="872481" grpId="0" animBg="1"/>
      <p:bldP spid="872482" grpId="0" animBg="1"/>
      <p:bldP spid="872488" grpId="0"/>
      <p:bldP spid="872512" grpId="0" animBg="1"/>
      <p:bldP spid="872512" grpId="1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44"/>
          <p:cNvSpPr>
            <a:spLocks/>
          </p:cNvSpPr>
          <p:nvPr/>
        </p:nvSpPr>
        <p:spPr bwMode="auto">
          <a:xfrm>
            <a:off x="2064885" y="1999343"/>
            <a:ext cx="3900488" cy="3403600"/>
          </a:xfrm>
          <a:custGeom>
            <a:avLst/>
            <a:gdLst>
              <a:gd name="T0" fmla="*/ 1189 w 2457"/>
              <a:gd name="T1" fmla="*/ 5 h 2144"/>
              <a:gd name="T2" fmla="*/ 1258 w 2457"/>
              <a:gd name="T3" fmla="*/ 86 h 2144"/>
              <a:gd name="T4" fmla="*/ 1417 w 2457"/>
              <a:gd name="T5" fmla="*/ 302 h 2144"/>
              <a:gd name="T6" fmla="*/ 2293 w 2457"/>
              <a:gd name="T7" fmla="*/ 1445 h 2144"/>
              <a:gd name="T8" fmla="*/ 2401 w 2457"/>
              <a:gd name="T9" fmla="*/ 1586 h 2144"/>
              <a:gd name="T10" fmla="*/ 2440 w 2457"/>
              <a:gd name="T11" fmla="*/ 1706 h 2144"/>
              <a:gd name="T12" fmla="*/ 2323 w 2457"/>
              <a:gd name="T13" fmla="*/ 1877 h 2144"/>
              <a:gd name="T14" fmla="*/ 2053 w 2457"/>
              <a:gd name="T15" fmla="*/ 2021 h 2144"/>
              <a:gd name="T16" fmla="*/ 1573 w 2457"/>
              <a:gd name="T17" fmla="*/ 2117 h 2144"/>
              <a:gd name="T18" fmla="*/ 1087 w 2457"/>
              <a:gd name="T19" fmla="*/ 2141 h 2144"/>
              <a:gd name="T20" fmla="*/ 658 w 2457"/>
              <a:gd name="T21" fmla="*/ 2096 h 2144"/>
              <a:gd name="T22" fmla="*/ 277 w 2457"/>
              <a:gd name="T23" fmla="*/ 1973 h 2144"/>
              <a:gd name="T24" fmla="*/ 64 w 2457"/>
              <a:gd name="T25" fmla="*/ 1838 h 2144"/>
              <a:gd name="T26" fmla="*/ 7 w 2457"/>
              <a:gd name="T27" fmla="*/ 1670 h 2144"/>
              <a:gd name="T28" fmla="*/ 37 w 2457"/>
              <a:gd name="T29" fmla="*/ 1577 h 2144"/>
              <a:gd name="T30" fmla="*/ 229 w 2457"/>
              <a:gd name="T31" fmla="*/ 1301 h 2144"/>
              <a:gd name="T32" fmla="*/ 739 w 2457"/>
              <a:gd name="T33" fmla="*/ 632 h 2144"/>
              <a:gd name="T34" fmla="*/ 1111 w 2457"/>
              <a:gd name="T35" fmla="*/ 104 h 2144"/>
              <a:gd name="T36" fmla="*/ 1189 w 2457"/>
              <a:gd name="T37" fmla="*/ 5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57" h="2144">
                <a:moveTo>
                  <a:pt x="1189" y="5"/>
                </a:moveTo>
                <a:cubicBezTo>
                  <a:pt x="1213" y="2"/>
                  <a:pt x="1220" y="37"/>
                  <a:pt x="1258" y="86"/>
                </a:cubicBezTo>
                <a:cubicBezTo>
                  <a:pt x="1296" y="135"/>
                  <a:pt x="1245" y="76"/>
                  <a:pt x="1417" y="302"/>
                </a:cubicBezTo>
                <a:cubicBezTo>
                  <a:pt x="1589" y="528"/>
                  <a:pt x="2129" y="1231"/>
                  <a:pt x="2293" y="1445"/>
                </a:cubicBezTo>
                <a:cubicBezTo>
                  <a:pt x="2457" y="1659"/>
                  <a:pt x="2377" y="1543"/>
                  <a:pt x="2401" y="1586"/>
                </a:cubicBezTo>
                <a:cubicBezTo>
                  <a:pt x="2425" y="1629"/>
                  <a:pt x="2453" y="1658"/>
                  <a:pt x="2440" y="1706"/>
                </a:cubicBezTo>
                <a:cubicBezTo>
                  <a:pt x="2427" y="1754"/>
                  <a:pt x="2387" y="1825"/>
                  <a:pt x="2323" y="1877"/>
                </a:cubicBezTo>
                <a:cubicBezTo>
                  <a:pt x="2259" y="1929"/>
                  <a:pt x="2178" y="1981"/>
                  <a:pt x="2053" y="2021"/>
                </a:cubicBezTo>
                <a:cubicBezTo>
                  <a:pt x="1928" y="2061"/>
                  <a:pt x="1734" y="2097"/>
                  <a:pt x="1573" y="2117"/>
                </a:cubicBezTo>
                <a:cubicBezTo>
                  <a:pt x="1412" y="2137"/>
                  <a:pt x="1239" y="2144"/>
                  <a:pt x="1087" y="2141"/>
                </a:cubicBezTo>
                <a:cubicBezTo>
                  <a:pt x="935" y="2138"/>
                  <a:pt x="793" y="2124"/>
                  <a:pt x="658" y="2096"/>
                </a:cubicBezTo>
                <a:cubicBezTo>
                  <a:pt x="523" y="2068"/>
                  <a:pt x="376" y="2016"/>
                  <a:pt x="277" y="1973"/>
                </a:cubicBezTo>
                <a:cubicBezTo>
                  <a:pt x="178" y="1930"/>
                  <a:pt x="109" y="1889"/>
                  <a:pt x="64" y="1838"/>
                </a:cubicBezTo>
                <a:cubicBezTo>
                  <a:pt x="19" y="1787"/>
                  <a:pt x="11" y="1713"/>
                  <a:pt x="7" y="1670"/>
                </a:cubicBezTo>
                <a:cubicBezTo>
                  <a:pt x="3" y="1627"/>
                  <a:pt x="0" y="1638"/>
                  <a:pt x="37" y="1577"/>
                </a:cubicBezTo>
                <a:cubicBezTo>
                  <a:pt x="74" y="1516"/>
                  <a:pt x="112" y="1458"/>
                  <a:pt x="229" y="1301"/>
                </a:cubicBezTo>
                <a:cubicBezTo>
                  <a:pt x="346" y="1144"/>
                  <a:pt x="592" y="831"/>
                  <a:pt x="739" y="632"/>
                </a:cubicBezTo>
                <a:cubicBezTo>
                  <a:pt x="886" y="433"/>
                  <a:pt x="1036" y="208"/>
                  <a:pt x="1111" y="104"/>
                </a:cubicBezTo>
                <a:cubicBezTo>
                  <a:pt x="1186" y="0"/>
                  <a:pt x="1173" y="26"/>
                  <a:pt x="1189" y="5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47000"/>
                </a:schemeClr>
              </a:gs>
              <a:gs pos="50000">
                <a:schemeClr val="bg1">
                  <a:alpha val="46001"/>
                </a:schemeClr>
              </a:gs>
              <a:gs pos="100000">
                <a:schemeClr val="accent1">
                  <a:alpha val="4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7607" name="Freeform 39"/>
          <p:cNvSpPr>
            <a:spLocks/>
          </p:cNvSpPr>
          <p:nvPr/>
        </p:nvSpPr>
        <p:spPr bwMode="auto">
          <a:xfrm>
            <a:off x="3922713" y="1219200"/>
            <a:ext cx="25400" cy="5080000"/>
          </a:xfrm>
          <a:custGeom>
            <a:avLst/>
            <a:gdLst>
              <a:gd name="T0" fmla="*/ 16 w 16"/>
              <a:gd name="T1" fmla="*/ 0 h 3200"/>
              <a:gd name="T2" fmla="*/ 0 w 16"/>
              <a:gd name="T3" fmla="*/ 3200 h 32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3200">
                <a:moveTo>
                  <a:pt x="16" y="0"/>
                </a:moveTo>
                <a:lnTo>
                  <a:pt x="0" y="320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7584" name="Freeform 16"/>
          <p:cNvSpPr>
            <a:spLocks/>
          </p:cNvSpPr>
          <p:nvPr/>
        </p:nvSpPr>
        <p:spPr bwMode="auto">
          <a:xfrm>
            <a:off x="3933825" y="1981200"/>
            <a:ext cx="14288" cy="2717800"/>
          </a:xfrm>
          <a:custGeom>
            <a:avLst/>
            <a:gdLst>
              <a:gd name="T0" fmla="*/ 7 w 7"/>
              <a:gd name="T1" fmla="*/ 0 h 1456"/>
              <a:gd name="T2" fmla="*/ 0 w 7"/>
              <a:gd name="T3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456">
                <a:moveTo>
                  <a:pt x="7" y="0"/>
                </a:moveTo>
                <a:lnTo>
                  <a:pt x="0" y="1456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7571" name="Freeform 3"/>
          <p:cNvSpPr>
            <a:spLocks/>
          </p:cNvSpPr>
          <p:nvPr/>
        </p:nvSpPr>
        <p:spPr bwMode="auto">
          <a:xfrm>
            <a:off x="2386013" y="4686300"/>
            <a:ext cx="1536700" cy="368300"/>
          </a:xfrm>
          <a:custGeom>
            <a:avLst/>
            <a:gdLst>
              <a:gd name="T0" fmla="*/ 0 w 968"/>
              <a:gd name="T1" fmla="*/ 232 h 232"/>
              <a:gd name="T2" fmla="*/ 968 w 968"/>
              <a:gd name="T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8" h="232">
                <a:moveTo>
                  <a:pt x="0" y="232"/>
                </a:moveTo>
                <a:lnTo>
                  <a:pt x="9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7582" name="Text Box 14"/>
          <p:cNvSpPr txBox="1">
            <a:spLocks noChangeArrowheads="1"/>
          </p:cNvSpPr>
          <p:nvPr/>
        </p:nvSpPr>
        <p:spPr bwMode="auto">
          <a:xfrm>
            <a:off x="1981200" y="49530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877583" name="Text Box 15"/>
          <p:cNvSpPr txBox="1">
            <a:spLocks noChangeArrowheads="1"/>
          </p:cNvSpPr>
          <p:nvPr/>
        </p:nvSpPr>
        <p:spPr bwMode="auto">
          <a:xfrm>
            <a:off x="3935413" y="4495800"/>
            <a:ext cx="336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 dirty="0"/>
              <a:t>O</a:t>
            </a:r>
            <a:endParaRPr lang="ru-RU" b="1" i="1" dirty="0"/>
          </a:p>
        </p:txBody>
      </p:sp>
      <p:sp>
        <p:nvSpPr>
          <p:cNvPr id="877586" name="Arc 18"/>
          <p:cNvSpPr>
            <a:spLocks/>
          </p:cNvSpPr>
          <p:nvPr/>
        </p:nvSpPr>
        <p:spPr bwMode="auto">
          <a:xfrm rot="16200000" flipV="1">
            <a:off x="3621088" y="2363787"/>
            <a:ext cx="719138" cy="3859213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96 w 21696"/>
              <a:gd name="T1" fmla="*/ 0 h 43200"/>
              <a:gd name="T2" fmla="*/ 0 w 21696"/>
              <a:gd name="T3" fmla="*/ 43200 h 43200"/>
              <a:gd name="T4" fmla="*/ 96 w 2169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43200" fill="none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</a:path>
              <a:path w="21696" h="43200" stroke="0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  <a:lnTo>
                  <a:pt x="9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7606" name="Freeform 38"/>
          <p:cNvSpPr>
            <a:spLocks/>
          </p:cNvSpPr>
          <p:nvPr/>
        </p:nvSpPr>
        <p:spPr bwMode="auto">
          <a:xfrm>
            <a:off x="2093913" y="1981200"/>
            <a:ext cx="3771900" cy="2527300"/>
          </a:xfrm>
          <a:custGeom>
            <a:avLst/>
            <a:gdLst>
              <a:gd name="T0" fmla="*/ 2376 w 2376"/>
              <a:gd name="T1" fmla="*/ 1592 h 1592"/>
              <a:gd name="T2" fmla="*/ 1160 w 2376"/>
              <a:gd name="T3" fmla="*/ 0 h 1592"/>
              <a:gd name="T4" fmla="*/ 0 w 2376"/>
              <a:gd name="T5" fmla="*/ 1584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6" h="1592">
                <a:moveTo>
                  <a:pt x="2376" y="1592"/>
                </a:moveTo>
                <a:lnTo>
                  <a:pt x="1160" y="0"/>
                </a:lnTo>
                <a:lnTo>
                  <a:pt x="0" y="158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7609" name="AutoShape 41"/>
          <p:cNvSpPr>
            <a:spLocks noChangeArrowheads="1"/>
          </p:cNvSpPr>
          <p:nvPr/>
        </p:nvSpPr>
        <p:spPr bwMode="auto">
          <a:xfrm>
            <a:off x="5715000" y="838200"/>
            <a:ext cx="2133600" cy="685800"/>
          </a:xfrm>
          <a:prstGeom prst="wedgeRectCallout">
            <a:avLst>
              <a:gd name="adj1" fmla="val -131398"/>
              <a:gd name="adj2" fmla="val 9722"/>
            </a:avLst>
          </a:prstGeom>
          <a:gradFill rotWithShape="1">
            <a:gsLst>
              <a:gs pos="0">
                <a:srgbClr val="66FFFF">
                  <a:alpha val="88000"/>
                </a:srgbClr>
              </a:gs>
              <a:gs pos="50000">
                <a:srgbClr val="CCFFFF">
                  <a:alpha val="86000"/>
                </a:srgbClr>
              </a:gs>
              <a:gs pos="100000">
                <a:srgbClr val="66FFFF">
                  <a:alpha val="88000"/>
                </a:srgbClr>
              </a:gs>
            </a:gsLst>
            <a:lin ang="189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900" b="0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2000" b="0" dirty="0" smtClean="0">
                <a:effectLst/>
                <a:latin typeface="Arial" pitchFamily="34" charset="0"/>
                <a:cs typeface="Arial" pitchFamily="34" charset="0"/>
              </a:rPr>
              <a:t>Ось </a:t>
            </a:r>
            <a:r>
              <a:rPr lang="ru-RU" sz="2000" b="0" dirty="0">
                <a:effectLst/>
                <a:latin typeface="Arial" pitchFamily="34" charset="0"/>
                <a:cs typeface="Arial" pitchFamily="34" charset="0"/>
              </a:rPr>
              <a:t>конуса</a:t>
            </a:r>
          </a:p>
        </p:txBody>
      </p:sp>
      <p:sp>
        <p:nvSpPr>
          <p:cNvPr id="877613" name="AutoShape 45"/>
          <p:cNvSpPr>
            <a:spLocks noChangeArrowheads="1"/>
          </p:cNvSpPr>
          <p:nvPr/>
        </p:nvSpPr>
        <p:spPr bwMode="auto">
          <a:xfrm>
            <a:off x="5715000" y="1600200"/>
            <a:ext cx="2133600" cy="685800"/>
          </a:xfrm>
          <a:prstGeom prst="wedgeRectCallout">
            <a:avLst>
              <a:gd name="adj1" fmla="val -131398"/>
              <a:gd name="adj2" fmla="val 9722"/>
            </a:avLst>
          </a:prstGeom>
          <a:gradFill rotWithShape="1">
            <a:gsLst>
              <a:gs pos="0">
                <a:srgbClr val="66FFFF">
                  <a:alpha val="88000"/>
                </a:srgbClr>
              </a:gs>
              <a:gs pos="50000">
                <a:srgbClr val="CCFFFF">
                  <a:alpha val="86000"/>
                </a:srgbClr>
              </a:gs>
              <a:gs pos="100000">
                <a:srgbClr val="66FFFF">
                  <a:alpha val="88000"/>
                </a:srgbClr>
              </a:gs>
            </a:gsLst>
            <a:lin ang="189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Вершина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конуса</a:t>
            </a:r>
          </a:p>
        </p:txBody>
      </p:sp>
      <p:sp>
        <p:nvSpPr>
          <p:cNvPr id="877615" name="AutoShape 47"/>
          <p:cNvSpPr>
            <a:spLocks noChangeArrowheads="1"/>
          </p:cNvSpPr>
          <p:nvPr/>
        </p:nvSpPr>
        <p:spPr bwMode="auto">
          <a:xfrm>
            <a:off x="5715000" y="2514600"/>
            <a:ext cx="2133600" cy="685800"/>
          </a:xfrm>
          <a:prstGeom prst="wedgeRectCallout">
            <a:avLst>
              <a:gd name="adj1" fmla="val -131398"/>
              <a:gd name="adj2" fmla="val 9722"/>
            </a:avLst>
          </a:prstGeom>
          <a:gradFill rotWithShape="1">
            <a:gsLst>
              <a:gs pos="0">
                <a:srgbClr val="66FFFF">
                  <a:alpha val="88000"/>
                </a:srgbClr>
              </a:gs>
              <a:gs pos="50000">
                <a:srgbClr val="CCFFFF">
                  <a:alpha val="86000"/>
                </a:srgbClr>
              </a:gs>
              <a:gs pos="100000">
                <a:srgbClr val="66FFFF">
                  <a:alpha val="88000"/>
                </a:srgbClr>
              </a:gs>
            </a:gsLst>
            <a:lin ang="189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Высота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конуса</a:t>
            </a:r>
          </a:p>
        </p:txBody>
      </p:sp>
      <p:sp>
        <p:nvSpPr>
          <p:cNvPr id="877616" name="AutoShape 48"/>
          <p:cNvSpPr>
            <a:spLocks noChangeArrowheads="1"/>
          </p:cNvSpPr>
          <p:nvPr/>
        </p:nvSpPr>
        <p:spPr bwMode="auto">
          <a:xfrm>
            <a:off x="685800" y="2286000"/>
            <a:ext cx="2133600" cy="762000"/>
          </a:xfrm>
          <a:prstGeom prst="wedgeRectCallout">
            <a:avLst>
              <a:gd name="adj1" fmla="val 68602"/>
              <a:gd name="adj2" fmla="val 93750"/>
            </a:avLst>
          </a:prstGeom>
          <a:gradFill rotWithShape="1">
            <a:gsLst>
              <a:gs pos="0">
                <a:srgbClr val="66FFFF">
                  <a:alpha val="88000"/>
                </a:srgbClr>
              </a:gs>
              <a:gs pos="50000">
                <a:srgbClr val="CCFFFF">
                  <a:alpha val="86000"/>
                </a:srgbClr>
              </a:gs>
              <a:gs pos="100000">
                <a:srgbClr val="66FFFF">
                  <a:alpha val="88000"/>
                </a:srgbClr>
              </a:gs>
            </a:gsLst>
            <a:lin ang="189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Образующая конуса</a:t>
            </a:r>
          </a:p>
        </p:txBody>
      </p:sp>
      <p:sp>
        <p:nvSpPr>
          <p:cNvPr id="877617" name="AutoShape 49"/>
          <p:cNvSpPr>
            <a:spLocks noChangeArrowheads="1"/>
          </p:cNvSpPr>
          <p:nvPr/>
        </p:nvSpPr>
        <p:spPr bwMode="auto">
          <a:xfrm>
            <a:off x="6172200" y="4724400"/>
            <a:ext cx="2057400" cy="685800"/>
          </a:xfrm>
          <a:prstGeom prst="wedgeRectCallout">
            <a:avLst>
              <a:gd name="adj1" fmla="val -120218"/>
              <a:gd name="adj2" fmla="val 7870"/>
            </a:avLst>
          </a:prstGeom>
          <a:gradFill rotWithShape="1">
            <a:gsLst>
              <a:gs pos="0">
                <a:srgbClr val="66FFFF">
                  <a:alpha val="88000"/>
                </a:srgbClr>
              </a:gs>
              <a:gs pos="50000">
                <a:srgbClr val="CCFFFF">
                  <a:alpha val="86000"/>
                </a:srgbClr>
              </a:gs>
              <a:gs pos="100000">
                <a:srgbClr val="66FFFF">
                  <a:alpha val="88000"/>
                </a:srgbClr>
              </a:gs>
            </a:gsLst>
            <a:lin ang="189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Основание конуса</a:t>
            </a:r>
          </a:p>
        </p:txBody>
      </p:sp>
      <p:sp>
        <p:nvSpPr>
          <p:cNvPr id="877618" name="AutoShape 50"/>
          <p:cNvSpPr>
            <a:spLocks noChangeArrowheads="1"/>
          </p:cNvSpPr>
          <p:nvPr/>
        </p:nvSpPr>
        <p:spPr bwMode="auto">
          <a:xfrm>
            <a:off x="5943600" y="3352800"/>
            <a:ext cx="2819400" cy="685800"/>
          </a:xfrm>
          <a:prstGeom prst="wedgeRectCallout">
            <a:avLst>
              <a:gd name="adj1" fmla="val -100787"/>
              <a:gd name="adj2" fmla="val 9722"/>
            </a:avLst>
          </a:prstGeom>
          <a:gradFill rotWithShape="1">
            <a:gsLst>
              <a:gs pos="0">
                <a:srgbClr val="66FFFF">
                  <a:alpha val="88000"/>
                </a:srgbClr>
              </a:gs>
              <a:gs pos="50000">
                <a:srgbClr val="CCFFFF">
                  <a:alpha val="86000"/>
                </a:srgbClr>
              </a:gs>
              <a:gs pos="100000">
                <a:srgbClr val="66FFFF">
                  <a:alpha val="88000"/>
                </a:srgbClr>
              </a:gs>
            </a:gsLst>
            <a:lin ang="189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Боковая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поверхность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конуса</a:t>
            </a:r>
          </a:p>
        </p:txBody>
      </p:sp>
      <p:sp>
        <p:nvSpPr>
          <p:cNvPr id="877621" name="AutoShape 53"/>
          <p:cNvSpPr>
            <a:spLocks noChangeArrowheads="1"/>
          </p:cNvSpPr>
          <p:nvPr/>
        </p:nvSpPr>
        <p:spPr bwMode="auto">
          <a:xfrm>
            <a:off x="251520" y="5715000"/>
            <a:ext cx="2376264" cy="762000"/>
          </a:xfrm>
          <a:prstGeom prst="wedgeRectCallout">
            <a:avLst>
              <a:gd name="adj1" fmla="val 56357"/>
              <a:gd name="adj2" fmla="val -148393"/>
            </a:avLst>
          </a:prstGeom>
          <a:gradFill rotWithShape="1">
            <a:gsLst>
              <a:gs pos="0">
                <a:srgbClr val="66FFFF">
                  <a:alpha val="88000"/>
                </a:srgbClr>
              </a:gs>
              <a:gs pos="50000">
                <a:srgbClr val="CCFFFF">
                  <a:alpha val="86000"/>
                </a:srgbClr>
              </a:gs>
              <a:gs pos="100000">
                <a:srgbClr val="66FFFF">
                  <a:alpha val="88000"/>
                </a:srgbClr>
              </a:gs>
            </a:gsLst>
            <a:lin ang="18900000" scaled="1"/>
          </a:gra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Радиус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основания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конуса</a:t>
            </a:r>
          </a:p>
        </p:txBody>
      </p:sp>
      <p:sp>
        <p:nvSpPr>
          <p:cNvPr id="877585" name="Arc 17"/>
          <p:cNvSpPr>
            <a:spLocks/>
          </p:cNvSpPr>
          <p:nvPr/>
        </p:nvSpPr>
        <p:spPr bwMode="auto">
          <a:xfrm rot="5400000">
            <a:off x="3515519" y="2974182"/>
            <a:ext cx="939800" cy="3859212"/>
          </a:xfrm>
          <a:custGeom>
            <a:avLst/>
            <a:gdLst>
              <a:gd name="G0" fmla="+- 6756 0 0"/>
              <a:gd name="G1" fmla="+- 21600 0 0"/>
              <a:gd name="G2" fmla="+- 21600 0 0"/>
              <a:gd name="T0" fmla="*/ 0 w 28356"/>
              <a:gd name="T1" fmla="*/ 1084 h 43200"/>
              <a:gd name="T2" fmla="*/ 1744 w 28356"/>
              <a:gd name="T3" fmla="*/ 42611 h 43200"/>
              <a:gd name="T4" fmla="*/ 6756 w 283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56" h="43200" fill="none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</a:path>
              <a:path w="28356" h="43200" stroke="0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  <a:lnTo>
                  <a:pt x="675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7572" name="Freeform 4"/>
          <p:cNvSpPr>
            <a:spLocks/>
          </p:cNvSpPr>
          <p:nvPr/>
        </p:nvSpPr>
        <p:spPr bwMode="auto">
          <a:xfrm>
            <a:off x="2373313" y="1981200"/>
            <a:ext cx="1574800" cy="3086100"/>
          </a:xfrm>
          <a:custGeom>
            <a:avLst/>
            <a:gdLst>
              <a:gd name="T0" fmla="*/ 0 w 992"/>
              <a:gd name="T1" fmla="*/ 1944 h 1944"/>
              <a:gd name="T2" fmla="*/ 992 w 992"/>
              <a:gd name="T3" fmla="*/ 0 h 1944"/>
              <a:gd name="T4" fmla="*/ 992 w 992"/>
              <a:gd name="T5" fmla="*/ 8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2" h="1944">
                <a:moveTo>
                  <a:pt x="0" y="1944"/>
                </a:moveTo>
                <a:lnTo>
                  <a:pt x="992" y="0"/>
                </a:lnTo>
                <a:lnTo>
                  <a:pt x="99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7604" name="Text Box 36"/>
          <p:cNvSpPr txBox="1">
            <a:spLocks noChangeArrowheads="1"/>
          </p:cNvSpPr>
          <p:nvPr/>
        </p:nvSpPr>
        <p:spPr bwMode="auto">
          <a:xfrm>
            <a:off x="3935413" y="16764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877614" name="Oval 46"/>
          <p:cNvSpPr>
            <a:spLocks noChangeArrowheads="1"/>
          </p:cNvSpPr>
          <p:nvPr/>
        </p:nvSpPr>
        <p:spPr bwMode="auto">
          <a:xfrm>
            <a:off x="3911600" y="19558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71715" y="248185"/>
            <a:ext cx="8229600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Определение, элементы конуса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03200" y="838200"/>
            <a:ext cx="5232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100" dirty="0">
                <a:latin typeface="Arial" pitchFamily="34" charset="0"/>
                <a:cs typeface="Arial" pitchFamily="34" charset="0"/>
              </a:rPr>
              <a:t>Тело, ограниченное конической поверхностью и кругом с границей </a:t>
            </a:r>
            <a:r>
              <a:rPr lang="en-US" sz="2100" i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, называется </a:t>
            </a:r>
            <a:r>
              <a:rPr lang="ru-RU" sz="21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конусом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4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7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7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7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7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7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7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7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7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84" grpId="0" animBg="1"/>
      <p:bldP spid="877571" grpId="0" animBg="1"/>
      <p:bldP spid="877582" grpId="0"/>
      <p:bldP spid="877583" grpId="0"/>
      <p:bldP spid="877609" grpId="0" animBg="1"/>
      <p:bldP spid="877613" grpId="0" animBg="1"/>
      <p:bldP spid="877615" grpId="0" animBg="1"/>
      <p:bldP spid="877616" grpId="0" animBg="1"/>
      <p:bldP spid="877617" grpId="0" animBg="1"/>
      <p:bldP spid="877618" grpId="0" animBg="1"/>
      <p:bldP spid="877621" grpId="0" animBg="1"/>
      <p:bldP spid="877572" grpId="0" animBg="1"/>
      <p:bldP spid="8776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7183" r="48480" b="19382"/>
          <a:stretch/>
        </p:blipFill>
        <p:spPr bwMode="auto">
          <a:xfrm>
            <a:off x="3425198" y="982707"/>
            <a:ext cx="2441511" cy="390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7" t="25483" r="48235" b="18151"/>
          <a:stretch/>
        </p:blipFill>
        <p:spPr bwMode="auto">
          <a:xfrm>
            <a:off x="457200" y="980727"/>
            <a:ext cx="2448272" cy="391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23016" r="50000" b="14484"/>
          <a:stretch/>
        </p:blipFill>
        <p:spPr bwMode="auto">
          <a:xfrm>
            <a:off x="6343991" y="1083147"/>
            <a:ext cx="2324616" cy="383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Сечения конуса</a:t>
            </a:r>
            <a:endParaRPr lang="ru-RU" sz="3900" dirty="0"/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683568" y="4996809"/>
            <a:ext cx="24164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Осевое сечение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конуса –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равнобедренный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треугольник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536243" y="5020173"/>
            <a:ext cx="26858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Сечение конуса, перпендикулярное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оси – круг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6516216" y="4826964"/>
            <a:ext cx="230135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Сечение конуса, проходящее через вершину и пересекающее основание, – равнобедренные треугольник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Сечения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конуса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943" y="3459356"/>
            <a:ext cx="3528392" cy="24822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Планеты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и некоторые кометы движутся по эллиптическим орбитам; некоторые кометы движутся по параболическим и гиперболическим орбитам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5-10кл_Уроки_презентации\11кл\11кл_Конус.Конические сечения.Цилиндр\Сечение конус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0" y="1279998"/>
            <a:ext cx="4178575" cy="51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5076056" y="1487093"/>
            <a:ext cx="3312368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Сечения конуса могут иметь вид: 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1. эллипса,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2. параболы,</a:t>
            </a:r>
            <a:br>
              <a:rPr lang="ru-RU" sz="2100" dirty="0" smtClean="0">
                <a:latin typeface="Arial" pitchFamily="34" charset="0"/>
                <a:cs typeface="Arial" pitchFamily="34" charset="0"/>
              </a:rPr>
            </a:br>
            <a:r>
              <a:rPr lang="ru-RU" sz="2100" dirty="0" smtClean="0">
                <a:latin typeface="Arial" pitchFamily="34" charset="0"/>
                <a:cs typeface="Arial" pitchFamily="34" charset="0"/>
              </a:rPr>
              <a:t>3. гиперболы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1177" y="303002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3178" y="414998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77593" y="413056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/>
          </a:p>
        </p:txBody>
      </p:sp>
      <p:pic>
        <p:nvPicPr>
          <p:cNvPr id="10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4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поверхности конуса</a:t>
            </a:r>
            <a:endParaRPr lang="ru-RU" sz="3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13725" y="3440914"/>
                <a:ext cx="2885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</a:rPr>
                            <m:t>бок.</m:t>
                          </m:r>
                        </m:sub>
                      </m:sSub>
                      <m:r>
                        <a:rPr lang="ru-RU" sz="4000" b="1" i="1" smtClean="0">
                          <a:latin typeface="Cambria Math"/>
                        </a:rPr>
                        <m:t>=</m:t>
                      </m:r>
                      <m:r>
                        <a:rPr lang="ru-RU" sz="40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4000" b="1" i="1" smtClean="0">
                          <a:latin typeface="Cambria Math"/>
                          <a:ea typeface="Cambria Math"/>
                        </a:rPr>
                        <m:t>𝑹𝒍</m:t>
                      </m:r>
                    </m:oMath>
                  </m:oMathPara>
                </a14:m>
                <a:endParaRPr lang="ru-RU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25" y="3440914"/>
                <a:ext cx="2885790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38"/>
          <p:cNvSpPr>
            <a:spLocks/>
          </p:cNvSpPr>
          <p:nvPr/>
        </p:nvSpPr>
        <p:spPr bwMode="auto">
          <a:xfrm>
            <a:off x="843866" y="1388013"/>
            <a:ext cx="3606023" cy="3669632"/>
          </a:xfrm>
          <a:custGeom>
            <a:avLst/>
            <a:gdLst>
              <a:gd name="T0" fmla="*/ 2376 w 2376"/>
              <a:gd name="T1" fmla="*/ 1592 h 1592"/>
              <a:gd name="T2" fmla="*/ 1160 w 2376"/>
              <a:gd name="T3" fmla="*/ 0 h 1592"/>
              <a:gd name="T4" fmla="*/ 0 w 2376"/>
              <a:gd name="T5" fmla="*/ 1584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6" h="1592">
                <a:moveTo>
                  <a:pt x="2376" y="1592"/>
                </a:moveTo>
                <a:lnTo>
                  <a:pt x="1160" y="0"/>
                </a:lnTo>
                <a:lnTo>
                  <a:pt x="0" y="158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Arc 17"/>
          <p:cNvSpPr>
            <a:spLocks/>
          </p:cNvSpPr>
          <p:nvPr/>
        </p:nvSpPr>
        <p:spPr bwMode="auto">
          <a:xfrm rot="5400000">
            <a:off x="2072083" y="3669506"/>
            <a:ext cx="1126555" cy="3641050"/>
          </a:xfrm>
          <a:custGeom>
            <a:avLst/>
            <a:gdLst>
              <a:gd name="G0" fmla="+- 6756 0 0"/>
              <a:gd name="G1" fmla="+- 21600 0 0"/>
              <a:gd name="G2" fmla="+- 21600 0 0"/>
              <a:gd name="T0" fmla="*/ 0 w 28356"/>
              <a:gd name="T1" fmla="*/ 1084 h 43200"/>
              <a:gd name="T2" fmla="*/ 1744 w 28356"/>
              <a:gd name="T3" fmla="*/ 42611 h 43200"/>
              <a:gd name="T4" fmla="*/ 6756 w 283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56" h="43200" fill="none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</a:path>
              <a:path w="28356" h="43200" stroke="0" extrusionOk="0">
                <a:moveTo>
                  <a:pt x="-1" y="1083"/>
                </a:moveTo>
                <a:cubicBezTo>
                  <a:pt x="2180" y="365"/>
                  <a:pt x="4460" y="-1"/>
                  <a:pt x="6756" y="0"/>
                </a:cubicBezTo>
                <a:cubicBezTo>
                  <a:pt x="18685" y="0"/>
                  <a:pt x="28356" y="9670"/>
                  <a:pt x="28356" y="21600"/>
                </a:cubicBezTo>
                <a:cubicBezTo>
                  <a:pt x="28356" y="33529"/>
                  <a:pt x="18685" y="43200"/>
                  <a:pt x="6756" y="43200"/>
                </a:cubicBezTo>
                <a:cubicBezTo>
                  <a:pt x="5068" y="43200"/>
                  <a:pt x="3385" y="43002"/>
                  <a:pt x="1744" y="42610"/>
                </a:cubicBezTo>
                <a:lnTo>
                  <a:pt x="675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rc 18"/>
          <p:cNvSpPr>
            <a:spLocks/>
          </p:cNvSpPr>
          <p:nvPr/>
        </p:nvSpPr>
        <p:spPr bwMode="auto">
          <a:xfrm rot="16200000" flipV="1">
            <a:off x="2300460" y="2982740"/>
            <a:ext cx="653252" cy="3599544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96 w 21696"/>
              <a:gd name="T1" fmla="*/ 0 h 43200"/>
              <a:gd name="T2" fmla="*/ 0 w 21696"/>
              <a:gd name="T3" fmla="*/ 43200 h 43200"/>
              <a:gd name="T4" fmla="*/ 96 w 2169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43200" fill="none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</a:path>
              <a:path w="21696" h="43200" stroke="0" extrusionOk="0">
                <a:moveTo>
                  <a:pt x="95" y="0"/>
                </a:moveTo>
                <a:cubicBezTo>
                  <a:pt x="12025" y="0"/>
                  <a:pt x="21696" y="9670"/>
                  <a:pt x="21696" y="21600"/>
                </a:cubicBezTo>
                <a:cubicBezTo>
                  <a:pt x="21696" y="33529"/>
                  <a:pt x="12025" y="43200"/>
                  <a:pt x="96" y="43200"/>
                </a:cubicBezTo>
                <a:cubicBezTo>
                  <a:pt x="64" y="43200"/>
                  <a:pt x="32" y="43199"/>
                  <a:pt x="0" y="43199"/>
                </a:cubicBezTo>
                <a:lnTo>
                  <a:pt x="9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 flipH="1">
            <a:off x="2627014" y="1458685"/>
            <a:ext cx="45719" cy="3842523"/>
          </a:xfrm>
          <a:custGeom>
            <a:avLst/>
            <a:gdLst>
              <a:gd name="T0" fmla="*/ 7 w 7"/>
              <a:gd name="T1" fmla="*/ 0 h 1456"/>
              <a:gd name="T2" fmla="*/ 0 w 7"/>
              <a:gd name="T3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456">
                <a:moveTo>
                  <a:pt x="7" y="0"/>
                </a:moveTo>
                <a:lnTo>
                  <a:pt x="0" y="1456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955637" y="2501028"/>
                <a:ext cx="289746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ea typeface="Cambria Math"/>
                            </a:rPr>
                            <m:t>осн.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0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637" y="2501028"/>
                <a:ext cx="2897460" cy="721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87325" y="1556792"/>
                <a:ext cx="47385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 smtClean="0">
                              <a:latin typeface="Cambria Math"/>
                              <a:ea typeface="Cambria Math"/>
                            </a:rPr>
                            <m:t>полн.</m:t>
                          </m:r>
                        </m:sub>
                      </m:sSub>
                      <m:r>
                        <a:rPr lang="en-US" sz="40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>
                              <a:latin typeface="Cambria Math"/>
                            </a:rPr>
                            <m:t>бок.</m:t>
                          </m:r>
                        </m:sub>
                      </m:sSub>
                      <m:r>
                        <a:rPr lang="ru-RU" sz="40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>
                              <a:latin typeface="Cambria Math"/>
                              <a:ea typeface="Cambria Math"/>
                            </a:rPr>
                            <m:t>осн.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325" y="1556792"/>
                <a:ext cx="4738589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1187624" y="2878102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Times New Roman" pitchFamily="18" charset="0"/>
              </a:rPr>
              <a:t>l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36980" y="5197643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</a:rPr>
              <a:t>R</a:t>
            </a:r>
            <a:endParaRPr lang="ru-RU" sz="3200" b="1" i="1" dirty="0">
              <a:latin typeface="Times New Roman" pitchFamily="18" charset="0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 rot="10328289" flipH="1">
            <a:off x="2689307" y="5176604"/>
            <a:ext cx="1754126" cy="214929"/>
          </a:xfrm>
          <a:custGeom>
            <a:avLst/>
            <a:gdLst>
              <a:gd name="T0" fmla="*/ 7 w 7"/>
              <a:gd name="T1" fmla="*/ 0 h 1456"/>
              <a:gd name="T2" fmla="*/ 0 w 7"/>
              <a:gd name="T3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" h="1456">
                <a:moveTo>
                  <a:pt x="7" y="0"/>
                </a:moveTo>
                <a:lnTo>
                  <a:pt x="0" y="1456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44"/>
          <p:cNvSpPr>
            <a:spLocks/>
          </p:cNvSpPr>
          <p:nvPr/>
        </p:nvSpPr>
        <p:spPr bwMode="auto">
          <a:xfrm>
            <a:off x="814835" y="1458685"/>
            <a:ext cx="3672118" cy="4681710"/>
          </a:xfrm>
          <a:custGeom>
            <a:avLst/>
            <a:gdLst>
              <a:gd name="T0" fmla="*/ 1189 w 2457"/>
              <a:gd name="T1" fmla="*/ 5 h 2144"/>
              <a:gd name="T2" fmla="*/ 1258 w 2457"/>
              <a:gd name="T3" fmla="*/ 86 h 2144"/>
              <a:gd name="T4" fmla="*/ 1417 w 2457"/>
              <a:gd name="T5" fmla="*/ 302 h 2144"/>
              <a:gd name="T6" fmla="*/ 2293 w 2457"/>
              <a:gd name="T7" fmla="*/ 1445 h 2144"/>
              <a:gd name="T8" fmla="*/ 2401 w 2457"/>
              <a:gd name="T9" fmla="*/ 1586 h 2144"/>
              <a:gd name="T10" fmla="*/ 2440 w 2457"/>
              <a:gd name="T11" fmla="*/ 1706 h 2144"/>
              <a:gd name="T12" fmla="*/ 2323 w 2457"/>
              <a:gd name="T13" fmla="*/ 1877 h 2144"/>
              <a:gd name="T14" fmla="*/ 2053 w 2457"/>
              <a:gd name="T15" fmla="*/ 2021 h 2144"/>
              <a:gd name="T16" fmla="*/ 1573 w 2457"/>
              <a:gd name="T17" fmla="*/ 2117 h 2144"/>
              <a:gd name="T18" fmla="*/ 1087 w 2457"/>
              <a:gd name="T19" fmla="*/ 2141 h 2144"/>
              <a:gd name="T20" fmla="*/ 658 w 2457"/>
              <a:gd name="T21" fmla="*/ 2096 h 2144"/>
              <a:gd name="T22" fmla="*/ 277 w 2457"/>
              <a:gd name="T23" fmla="*/ 1973 h 2144"/>
              <a:gd name="T24" fmla="*/ 64 w 2457"/>
              <a:gd name="T25" fmla="*/ 1838 h 2144"/>
              <a:gd name="T26" fmla="*/ 7 w 2457"/>
              <a:gd name="T27" fmla="*/ 1670 h 2144"/>
              <a:gd name="T28" fmla="*/ 37 w 2457"/>
              <a:gd name="T29" fmla="*/ 1577 h 2144"/>
              <a:gd name="T30" fmla="*/ 229 w 2457"/>
              <a:gd name="T31" fmla="*/ 1301 h 2144"/>
              <a:gd name="T32" fmla="*/ 739 w 2457"/>
              <a:gd name="T33" fmla="*/ 632 h 2144"/>
              <a:gd name="T34" fmla="*/ 1111 w 2457"/>
              <a:gd name="T35" fmla="*/ 104 h 2144"/>
              <a:gd name="T36" fmla="*/ 1189 w 2457"/>
              <a:gd name="T37" fmla="*/ 5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57" h="2144">
                <a:moveTo>
                  <a:pt x="1189" y="5"/>
                </a:moveTo>
                <a:cubicBezTo>
                  <a:pt x="1213" y="2"/>
                  <a:pt x="1220" y="37"/>
                  <a:pt x="1258" y="86"/>
                </a:cubicBezTo>
                <a:cubicBezTo>
                  <a:pt x="1296" y="135"/>
                  <a:pt x="1245" y="76"/>
                  <a:pt x="1417" y="302"/>
                </a:cubicBezTo>
                <a:cubicBezTo>
                  <a:pt x="1589" y="528"/>
                  <a:pt x="2129" y="1231"/>
                  <a:pt x="2293" y="1445"/>
                </a:cubicBezTo>
                <a:cubicBezTo>
                  <a:pt x="2457" y="1659"/>
                  <a:pt x="2377" y="1543"/>
                  <a:pt x="2401" y="1586"/>
                </a:cubicBezTo>
                <a:cubicBezTo>
                  <a:pt x="2425" y="1629"/>
                  <a:pt x="2453" y="1658"/>
                  <a:pt x="2440" y="1706"/>
                </a:cubicBezTo>
                <a:cubicBezTo>
                  <a:pt x="2427" y="1754"/>
                  <a:pt x="2387" y="1825"/>
                  <a:pt x="2323" y="1877"/>
                </a:cubicBezTo>
                <a:cubicBezTo>
                  <a:pt x="2259" y="1929"/>
                  <a:pt x="2178" y="1981"/>
                  <a:pt x="2053" y="2021"/>
                </a:cubicBezTo>
                <a:cubicBezTo>
                  <a:pt x="1928" y="2061"/>
                  <a:pt x="1734" y="2097"/>
                  <a:pt x="1573" y="2117"/>
                </a:cubicBezTo>
                <a:cubicBezTo>
                  <a:pt x="1412" y="2137"/>
                  <a:pt x="1239" y="2144"/>
                  <a:pt x="1087" y="2141"/>
                </a:cubicBezTo>
                <a:cubicBezTo>
                  <a:pt x="935" y="2138"/>
                  <a:pt x="793" y="2124"/>
                  <a:pt x="658" y="2096"/>
                </a:cubicBezTo>
                <a:cubicBezTo>
                  <a:pt x="523" y="2068"/>
                  <a:pt x="376" y="2016"/>
                  <a:pt x="277" y="1973"/>
                </a:cubicBezTo>
                <a:cubicBezTo>
                  <a:pt x="178" y="1930"/>
                  <a:pt x="109" y="1889"/>
                  <a:pt x="64" y="1838"/>
                </a:cubicBezTo>
                <a:cubicBezTo>
                  <a:pt x="19" y="1787"/>
                  <a:pt x="11" y="1713"/>
                  <a:pt x="7" y="1670"/>
                </a:cubicBezTo>
                <a:cubicBezTo>
                  <a:pt x="3" y="1627"/>
                  <a:pt x="0" y="1638"/>
                  <a:pt x="37" y="1577"/>
                </a:cubicBezTo>
                <a:cubicBezTo>
                  <a:pt x="74" y="1516"/>
                  <a:pt x="112" y="1458"/>
                  <a:pt x="229" y="1301"/>
                </a:cubicBezTo>
                <a:cubicBezTo>
                  <a:pt x="346" y="1144"/>
                  <a:pt x="592" y="831"/>
                  <a:pt x="739" y="632"/>
                </a:cubicBezTo>
                <a:cubicBezTo>
                  <a:pt x="886" y="433"/>
                  <a:pt x="1036" y="208"/>
                  <a:pt x="1111" y="104"/>
                </a:cubicBezTo>
                <a:cubicBezTo>
                  <a:pt x="1186" y="0"/>
                  <a:pt x="1173" y="26"/>
                  <a:pt x="1189" y="5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47000"/>
                </a:schemeClr>
              </a:gs>
              <a:gs pos="50000">
                <a:schemeClr val="bg1">
                  <a:alpha val="46001"/>
                </a:schemeClr>
              </a:gs>
              <a:gs pos="100000">
                <a:schemeClr val="accent1">
                  <a:alpha val="4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87325" y="1458685"/>
            <a:ext cx="4738589" cy="9622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55638" y="2543175"/>
            <a:ext cx="2843878" cy="728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79451" y="3438525"/>
            <a:ext cx="2843878" cy="728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7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4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3" name="Group 16"/>
          <p:cNvGrpSpPr>
            <a:grpSpLocks/>
          </p:cNvGrpSpPr>
          <p:nvPr/>
        </p:nvGrpSpPr>
        <p:grpSpPr bwMode="auto">
          <a:xfrm>
            <a:off x="3003335" y="1360866"/>
            <a:ext cx="3308350" cy="4862513"/>
            <a:chOff x="3152" y="1026"/>
            <a:chExt cx="2068" cy="3039"/>
          </a:xfrm>
        </p:grpSpPr>
        <p:pic>
          <p:nvPicPr>
            <p:cNvPr id="5127" name="Picture 13" descr="сканирование005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2F3"/>
                </a:clrFrom>
                <a:clrTo>
                  <a:srgbClr val="F6F2F3">
                    <a:alpha val="0"/>
                  </a:srgbClr>
                </a:clrTo>
              </a:clrChange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39" t="62306" b="7314"/>
            <a:stretch>
              <a:fillRect/>
            </a:stretch>
          </p:blipFill>
          <p:spPr bwMode="auto">
            <a:xfrm>
              <a:off x="3152" y="1026"/>
              <a:ext cx="2068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Line 14"/>
            <p:cNvSpPr>
              <a:spLocks noChangeShapeType="1"/>
            </p:cNvSpPr>
            <p:nvPr/>
          </p:nvSpPr>
          <p:spPr bwMode="auto">
            <a:xfrm flipV="1">
              <a:off x="3379" y="1298"/>
              <a:ext cx="998" cy="10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Line 15"/>
            <p:cNvSpPr>
              <a:spLocks noChangeShapeType="1"/>
            </p:cNvSpPr>
            <p:nvPr/>
          </p:nvSpPr>
          <p:spPr bwMode="auto">
            <a:xfrm>
              <a:off x="3379" y="2341"/>
              <a:ext cx="253" cy="14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4" name="Group 18"/>
          <p:cNvGrpSpPr>
            <a:grpSpLocks/>
          </p:cNvGrpSpPr>
          <p:nvPr/>
        </p:nvGrpSpPr>
        <p:grpSpPr bwMode="auto">
          <a:xfrm>
            <a:off x="164297" y="1703778"/>
            <a:ext cx="3088591" cy="4606293"/>
            <a:chOff x="779" y="1358"/>
            <a:chExt cx="1658" cy="2616"/>
          </a:xfrm>
        </p:grpSpPr>
        <p:pic>
          <p:nvPicPr>
            <p:cNvPr id="5125" name="Picture 12" descr="сканирование0057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BFF"/>
                </a:clrFrom>
                <a:clrTo>
                  <a:srgbClr val="FFFBFF">
                    <a:alpha val="0"/>
                  </a:srgbClr>
                </a:clrTo>
              </a:clrChange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07" t="37655" r="4636" b="40365"/>
            <a:stretch/>
          </p:blipFill>
          <p:spPr bwMode="auto">
            <a:xfrm>
              <a:off x="779" y="1358"/>
              <a:ext cx="1658" cy="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Line 17"/>
            <p:cNvSpPr>
              <a:spLocks noChangeShapeType="1"/>
            </p:cNvSpPr>
            <p:nvPr/>
          </p:nvSpPr>
          <p:spPr bwMode="auto">
            <a:xfrm flipH="1">
              <a:off x="1267" y="1546"/>
              <a:ext cx="337" cy="20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15256" y="332656"/>
            <a:ext cx="80171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Arial" pitchFamily="34" charset="0"/>
                <a:cs typeface="Arial" pitchFamily="34" charset="0"/>
              </a:rPr>
              <a:t>Боковая поверхность конуса – </a:t>
            </a:r>
            <a:r>
              <a:rPr lang="ru-RU" sz="21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круговой сектор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, радиус которого равен образующей конуса, а длина дуги сектора – длине окружности основания конуса.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6222" y="3342419"/>
                <a:ext cx="3101426" cy="1202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3400" b="1" i="1" smtClean="0">
                              <a:latin typeface="Cambria Math"/>
                            </a:rPr>
                            <m:t>бок.</m:t>
                          </m:r>
                        </m:sub>
                      </m:sSub>
                      <m:r>
                        <a:rPr lang="ru-RU" sz="3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4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sSup>
                            <m:sSupPr>
                              <m:ctrlPr>
                                <a:rPr lang="ru-RU" sz="3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 b="1" i="1">
                                  <a:latin typeface="Cambria Math"/>
                                  <a:ea typeface="Cambria Math"/>
                                </a:rPr>
                                <m:t>𝒍</m:t>
                              </m:r>
                              <m:r>
                                <m:rPr>
                                  <m:nor/>
                                </m:rPr>
                                <a:rPr lang="ru-RU" sz="3400" b="1" dirty="0">
                                  <a:latin typeface="Arial" pitchFamily="34" charset="0"/>
                                  <a:cs typeface="Arial" pitchFamily="34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sz="3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3400" b="1" i="1" smtClean="0">
                              <a:latin typeface="Cambria Math"/>
                            </a:rPr>
                            <m:t>𝟑𝟔𝟎</m:t>
                          </m:r>
                        </m:den>
                      </m:f>
                      <m:r>
                        <a:rPr lang="ru-RU" sz="3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4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3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222" y="3342419"/>
                <a:ext cx="3101426" cy="1202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924171" y="1570982"/>
            <a:ext cx="29048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Если известен угол </a:t>
            </a:r>
            <a:r>
              <a:rPr lang="el-GR" sz="2100" i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то площадь боковой поверхности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конуса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может быть найдена по формуле:</a:t>
            </a:r>
            <a:endParaRPr lang="ru-RU" sz="2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86222" y="3400424"/>
            <a:ext cx="3043466" cy="1228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Марина\Desktop\Картинки к призентациям\10247_html_16e5d666.png"/>
          <p:cNvPicPr>
            <a:picLocks noChangeAspect="1" noChangeArrowheads="1"/>
          </p:cNvPicPr>
          <p:nvPr/>
        </p:nvPicPr>
        <p:blipFill rotWithShape="1">
          <a:blip r:embed="rId5" cstate="print"/>
          <a:srcRect r="9740"/>
          <a:stretch/>
        </p:blipFill>
        <p:spPr bwMode="auto">
          <a:xfrm>
            <a:off x="6957977" y="5027721"/>
            <a:ext cx="2186023" cy="1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7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411</Words>
  <Application>Microsoft Office PowerPoint</Application>
  <PresentationFormat>Экран (4:3)</PresentationFormat>
  <Paragraphs>96</Paragraphs>
  <Slides>13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Глава VI.  Цилиндр, конус, шар §2. Конус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Сечения конуса</vt:lpstr>
      <vt:lpstr>Площадь поверхности конуса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VI.  Цилиндр, конус, шар §1. Цилиндр</dc:title>
  <dc:creator>Догадова</dc:creator>
  <cp:lastModifiedBy>Догадова</cp:lastModifiedBy>
  <cp:revision>47</cp:revision>
  <dcterms:created xsi:type="dcterms:W3CDTF">2018-10-21T11:40:24Z</dcterms:created>
  <dcterms:modified xsi:type="dcterms:W3CDTF">2020-11-16T08:10:26Z</dcterms:modified>
</cp:coreProperties>
</file>