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1" r:id="rId3"/>
    <p:sldId id="262" r:id="rId4"/>
    <p:sldId id="263" r:id="rId5"/>
    <p:sldId id="270" r:id="rId6"/>
    <p:sldId id="282" r:id="rId7"/>
    <p:sldId id="267" r:id="rId8"/>
    <p:sldId id="268" r:id="rId9"/>
    <p:sldId id="269" r:id="rId10"/>
    <p:sldId id="271" r:id="rId11"/>
    <p:sldId id="266" r:id="rId12"/>
    <p:sldId id="284" r:id="rId13"/>
    <p:sldId id="285" r:id="rId14"/>
    <p:sldId id="286" r:id="rId15"/>
    <p:sldId id="287" r:id="rId16"/>
    <p:sldId id="288" r:id="rId17"/>
    <p:sldId id="289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 varScale="1">
        <p:scale>
          <a:sx n="66" d="100"/>
          <a:sy n="66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CDC6C-D900-4D82-BC6F-016DF2B4E459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F50D2-9952-4098-BC37-BDD2A3558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25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1AD0536-ED5C-462E-A8E3-05452B003BAF}" type="slidenum">
              <a:rPr lang="ru-RU" b="0" i="0"/>
              <a:pPr eaLnBrk="1" hangingPunct="1"/>
              <a:t>3</a:t>
            </a:fld>
            <a:endParaRPr lang="ru-RU" b="0" i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7-9»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1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66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05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5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1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18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07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06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28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4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15CF-855E-4589-9CA5-704165AD61B4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44F2B-91E1-49D1-82B7-3A80EB0ED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78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2.jpe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6.png"/><Relationship Id="rId4" Type="http://schemas.openxmlformats.org/officeDocument/2006/relationships/image" Target="../media/image1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10.png"/><Relationship Id="rId3" Type="http://schemas.openxmlformats.org/officeDocument/2006/relationships/image" Target="../media/image2.jpeg"/><Relationship Id="rId7" Type="http://schemas.openxmlformats.org/officeDocument/2006/relationships/image" Target="../media/image150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71.png"/><Relationship Id="rId9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8.png"/><Relationship Id="rId7" Type="http://schemas.openxmlformats.org/officeDocument/2006/relationships/image" Target="../media/image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101.png"/><Relationship Id="rId10" Type="http://schemas.openxmlformats.org/officeDocument/2006/relationships/image" Target="../media/image2.jpeg"/><Relationship Id="rId4" Type="http://schemas.openxmlformats.org/officeDocument/2006/relationships/image" Target="../media/image90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00.png"/><Relationship Id="rId7" Type="http://schemas.openxmlformats.org/officeDocument/2006/relationships/image" Target="../media/image1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20.png"/><Relationship Id="rId10" Type="http://schemas.openxmlformats.org/officeDocument/2006/relationships/image" Target="../media/image170.png"/><Relationship Id="rId4" Type="http://schemas.openxmlformats.org/officeDocument/2006/relationships/image" Target="../media/image110.png"/><Relationship Id="rId9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946679"/>
            <a:ext cx="1586409" cy="291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3" y="1844824"/>
            <a:ext cx="8568953" cy="208771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Глава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IV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Векторы в пространстве</a:t>
            </a:r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§1. Понятие вектора в пространстве.</a:t>
            </a:r>
            <a:b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§2. Сложение и вычитание </a:t>
            </a: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векторов</a:t>
            </a: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§3. Умножение векторов на число</a:t>
            </a:r>
            <a:endParaRPr lang="ru-RU" sz="3600" dirty="0"/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149079"/>
            <a:ext cx="6400800" cy="1192178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Геометрия, 10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класс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(повторение темы «Векторы» 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класса)</a:t>
            </a:r>
            <a:endParaRPr lang="ru-RU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7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6" name="Line 6"/>
          <p:cNvSpPr>
            <a:spLocks noChangeShapeType="1"/>
          </p:cNvSpPr>
          <p:nvPr/>
        </p:nvSpPr>
        <p:spPr bwMode="auto">
          <a:xfrm>
            <a:off x="5580063" y="2708275"/>
            <a:ext cx="16557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 flipV="1">
            <a:off x="7235825" y="1582271"/>
            <a:ext cx="935038" cy="17287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H="1">
            <a:off x="7794171" y="2030236"/>
            <a:ext cx="901912" cy="1699937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>
            <a:off x="4899718" y="4233056"/>
            <a:ext cx="16557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4820343" y="4187930"/>
            <a:ext cx="79375" cy="10286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0908" name="Text Box 28"/>
          <p:cNvSpPr txBox="1">
            <a:spLocks noChangeArrowheads="1"/>
          </p:cNvSpPr>
          <p:nvPr/>
        </p:nvSpPr>
        <p:spPr bwMode="auto">
          <a:xfrm>
            <a:off x="4416438" y="4010760"/>
            <a:ext cx="366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latin typeface="+mj-lt"/>
              </a:rPr>
              <a:t>A</a:t>
            </a:r>
            <a:endParaRPr lang="ru-RU" sz="2800" b="1" i="1" dirty="0">
              <a:latin typeface="+mj-lt"/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9. Построение разности векторов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28228" y="3692474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228" y="3692474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170863" y="2880204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0863" y="2880204"/>
                <a:ext cx="539403" cy="586892"/>
              </a:xfrm>
              <a:prstGeom prst="rect">
                <a:avLst/>
              </a:prstGeom>
              <a:blipFill rotWithShape="1">
                <a:blip r:embed="rId5"/>
                <a:stretch>
                  <a:fillRect r="-5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703344" y="2414829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344" y="2414829"/>
                <a:ext cx="539403" cy="5868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>
            <a:off x="4899718" y="4272370"/>
            <a:ext cx="720725" cy="17287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366277" y="1526990"/>
                <a:ext cx="4608512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ru-RU" sz="2700" dirty="0"/>
                  <a:t>Т.к.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ru-RU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sz="3200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3200" dirty="0" smtClean="0"/>
                  <a:t> =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dirty="0" smtClean="0"/>
                  <a:t> +(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dirty="0" smtClean="0"/>
                  <a:t>), то</a:t>
                </a:r>
                <a:endParaRPr lang="ru-RU" dirty="0"/>
              </a:p>
            </p:txBody>
          </p:sp>
        </mc:Choice>
        <mc:Fallback xmlns="">
          <p:sp>
            <p:nvSpPr>
              <p:cNvPr id="19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6277" y="1526990"/>
                <a:ext cx="4608512" cy="658065"/>
              </a:xfrm>
              <a:prstGeom prst="rect">
                <a:avLst/>
              </a:prstGeom>
              <a:blipFill rotWithShape="1">
                <a:blip r:embed="rId7"/>
                <a:stretch>
                  <a:fillRect l="-2381"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Объект 2"/>
              <p:cNvSpPr txBox="1">
                <a:spLocks/>
              </p:cNvSpPr>
              <p:nvPr/>
            </p:nvSpPr>
            <p:spPr>
              <a:xfrm>
                <a:off x="366277" y="2179181"/>
                <a:ext cx="4392487" cy="24956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700" dirty="0" smtClean="0"/>
                  <a:t>построение разности двух 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700" dirty="0" smtClean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 можно свести к построению суммы 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− </m:t>
                    </m:r>
                    <m:acc>
                      <m:accPr>
                        <m:chr m:val="⃗"/>
                        <m:ctrlPr>
                          <a:rPr lang="ru-RU" sz="24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.</a:t>
                </a:r>
                <a:endParaRPr lang="ru-RU" sz="2700" dirty="0"/>
              </a:p>
            </p:txBody>
          </p:sp>
        </mc:Choice>
        <mc:Fallback xmlns="">
          <p:sp>
            <p:nvSpPr>
              <p:cNvPr id="20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7" y="2179181"/>
                <a:ext cx="4392487" cy="2495639"/>
              </a:xfrm>
              <a:prstGeom prst="rect">
                <a:avLst/>
              </a:prstGeom>
              <a:blipFill rotWithShape="1">
                <a:blip r:embed="rId8"/>
                <a:stretch>
                  <a:fillRect l="-2497" t="-1951" r="-20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8"/>
          <p:cNvSpPr>
            <a:spLocks noChangeShapeType="1"/>
          </p:cNvSpPr>
          <p:nvPr/>
        </p:nvSpPr>
        <p:spPr bwMode="auto">
          <a:xfrm flipH="1">
            <a:off x="5604099" y="4230756"/>
            <a:ext cx="955559" cy="1770403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81879" y="4997258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879" y="4997258"/>
                <a:ext cx="539403" cy="586892"/>
              </a:xfrm>
              <a:prstGeom prst="rect">
                <a:avLst/>
              </a:prstGeom>
              <a:blipFill rotWithShape="1">
                <a:blip r:embed="rId9"/>
                <a:stretch>
                  <a:fillRect r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Объект 3"/>
              <p:cNvSpPr txBox="1">
                <a:spLocks/>
              </p:cNvSpPr>
              <p:nvPr/>
            </p:nvSpPr>
            <p:spPr>
              <a:xfrm>
                <a:off x="3429567" y="4807731"/>
                <a:ext cx="2031785" cy="658065"/>
              </a:xfrm>
              <a:prstGeom prst="rect">
                <a:avLst/>
              </a:prstGeom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3600"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sz="36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+ </a:t>
                </a:r>
                <a:r>
                  <a:rPr lang="ru-RU" dirty="0"/>
                  <a:t>(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dirty="0"/>
                  <a:t>)</a:t>
                </a:r>
              </a:p>
            </p:txBody>
          </p:sp>
        </mc:Choice>
        <mc:Fallback xmlns="">
          <p:sp>
            <p:nvSpPr>
              <p:cNvPr id="2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567" y="4807731"/>
                <a:ext cx="2031785" cy="658065"/>
              </a:xfrm>
              <a:prstGeom prst="rect">
                <a:avLst/>
              </a:prstGeom>
              <a:blipFill rotWithShape="1">
                <a:blip r:embed="rId10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64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25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25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 animBg="1"/>
      <p:bldP spid="250887" grpId="0" animBg="1"/>
      <p:bldP spid="250888" grpId="0" animBg="1"/>
      <p:bldP spid="250890" grpId="0" animBg="1"/>
      <p:bldP spid="250905" grpId="0" animBg="1"/>
      <p:bldP spid="250908" grpId="0"/>
      <p:bldP spid="38" grpId="0"/>
      <p:bldP spid="39" grpId="0"/>
      <p:bldP spid="40" grpId="0"/>
      <p:bldP spid="41" grpId="0"/>
      <p:bldP spid="19" grpId="0" build="p"/>
      <p:bldP spid="20" grpId="0"/>
      <p:bldP spid="21" grpId="0" animBg="1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и разность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векторов (примеры)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61503"/>
                <a:ext cx="2674640" cy="57606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𝑴𝑵</m:t>
                          </m:r>
                        </m:e>
                      </m:acc>
                      <m:r>
                        <a:rPr lang="en-US" sz="36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𝑵𝑷</m:t>
                          </m:r>
                        </m:e>
                      </m:acc>
                      <m:r>
                        <a:rPr lang="en-US" sz="3600" b="1" i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61503"/>
                <a:ext cx="2674640" cy="57606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55910" y="1761503"/>
                <a:ext cx="1027845" cy="713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dirty="0" smtClean="0">
                              <a:latin typeface="Cambria Math"/>
                            </a:rPr>
                            <m:t>𝑴𝑷</m:t>
                          </m:r>
                        </m:e>
                      </m:acc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910" y="1761503"/>
                <a:ext cx="1027845" cy="7136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581270" y="2708920"/>
                <a:ext cx="2674640" cy="5760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𝑭𝑻</m:t>
                          </m:r>
                        </m:e>
                      </m:acc>
                      <m:r>
                        <a:rPr lang="en-US" sz="36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𝑵𝑷</m:t>
                          </m:r>
                        </m:e>
                      </m:acc>
                      <m:r>
                        <a:rPr lang="en-US" sz="3600" b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0" y="2708920"/>
                <a:ext cx="2674640" cy="5760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3015726" y="2725440"/>
                <a:ext cx="3356474" cy="5760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𝑭𝑻</m:t>
                          </m:r>
                        </m:e>
                      </m:acc>
                      <m:r>
                        <a:rPr lang="en-US" sz="3600" b="1" i="1" smtClean="0">
                          <a:latin typeface="Cambria Math"/>
                        </a:rPr>
                        <m:t>+(−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𝑵𝑷</m:t>
                          </m:r>
                        </m:e>
                      </m:acc>
                      <m:r>
                        <a:rPr lang="en-US" sz="3600" b="1" i="0" smtClean="0">
                          <a:latin typeface="Cambria Math"/>
                        </a:rPr>
                        <m:t>)</m:t>
                      </m:r>
                      <m:r>
                        <a:rPr lang="en-US" sz="3600" b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726" y="2725440"/>
                <a:ext cx="3356474" cy="576064"/>
              </a:xfrm>
              <a:prstGeom prst="rect">
                <a:avLst/>
              </a:prstGeom>
              <a:blipFill rotWithShape="1">
                <a:blip r:embed="rId6"/>
                <a:stretch>
                  <a:fillRect b="-1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2"/>
              <p:cNvSpPr txBox="1">
                <a:spLocks/>
              </p:cNvSpPr>
              <p:nvPr/>
            </p:nvSpPr>
            <p:spPr>
              <a:xfrm>
                <a:off x="6126585" y="2728143"/>
                <a:ext cx="2304256" cy="5760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𝑭𝑻</m:t>
                          </m:r>
                        </m:e>
                      </m:acc>
                      <m:r>
                        <a:rPr lang="en-US" sz="36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>
                              <a:latin typeface="Cambria Math"/>
                            </a:rPr>
                            <m:t>𝑷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585" y="2728143"/>
                <a:ext cx="2304256" cy="5760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946679"/>
            <a:ext cx="1586409" cy="291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00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2016224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  <a:tabLst>
                    <a:tab pos="0" algn="l"/>
                  </a:tabLst>
                </a:pPr>
                <a:r>
                  <a:rPr lang="ru-RU" sz="2700" i="1" dirty="0" smtClean="0">
                    <a:solidFill>
                      <a:srgbClr val="FF0000"/>
                    </a:solidFill>
                  </a:rPr>
                  <a:t>Произведением</a:t>
                </a:r>
                <a:r>
                  <a:rPr lang="ru-RU" sz="2700" dirty="0" smtClean="0"/>
                  <a:t> ненулевого вектора </a:t>
                </a:r>
                <a:r>
                  <a:rPr lang="ru-RU" sz="27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 smtClean="0"/>
                  <a:t> </a:t>
                </a:r>
                <a:r>
                  <a:rPr lang="ru-RU" sz="2700" dirty="0"/>
                  <a:t>на </a:t>
                </a:r>
                <a:r>
                  <a:rPr lang="ru-RU" sz="2700" dirty="0">
                    <a:solidFill>
                      <a:srgbClr val="FF0000"/>
                    </a:solidFill>
                  </a:rPr>
                  <a:t>число </a:t>
                </a:r>
                <a:r>
                  <a:rPr lang="en-US" sz="2700" b="1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ru-RU" sz="27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2700" dirty="0"/>
                  <a:t>называется такой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700" dirty="0"/>
                  <a:t>, длина которого равна вектору  </a:t>
                </a:r>
                <a:r>
                  <a:rPr lang="ru-RU" sz="27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7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b="0" i="1" smtClean="0">
                            <a:latin typeface="Cambria Math"/>
                          </a:rPr>
                          <m:t>𝑘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ru-RU" sz="27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2700" dirty="0" smtClean="0"/>
                  <a:t> , </a:t>
                </a:r>
                <a:r>
                  <a:rPr lang="ru-RU" sz="2700" dirty="0"/>
                  <a:t>причем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err="1"/>
                  <a:t>сонаправлены</a:t>
                </a:r>
                <a:r>
                  <a:rPr lang="ru-RU" sz="2700" dirty="0"/>
                  <a:t> при </a:t>
                </a:r>
                <a:r>
                  <a:rPr lang="en-US" sz="2700" i="1" dirty="0"/>
                  <a:t>k</a:t>
                </a:r>
                <a:r>
                  <a:rPr lang="ru-RU" sz="2700" dirty="0"/>
                  <a:t> ≥ </a:t>
                </a:r>
                <a:r>
                  <a:rPr lang="en-US" sz="2700" dirty="0"/>
                  <a:t>0</a:t>
                </a:r>
                <a:r>
                  <a:rPr lang="ru-RU" sz="2700" dirty="0"/>
                  <a:t> </a:t>
                </a:r>
                <a:r>
                  <a:rPr lang="ru-RU" sz="2700" dirty="0" smtClean="0"/>
                  <a:t>и противоположно </a:t>
                </a:r>
                <a:r>
                  <a:rPr lang="ru-RU" sz="2700" dirty="0"/>
                  <a:t>направлены при </a:t>
                </a:r>
                <a:r>
                  <a:rPr lang="en-US" sz="2700" i="1" dirty="0"/>
                  <a:t>k</a:t>
                </a:r>
                <a:r>
                  <a:rPr lang="ru-RU" sz="2700" dirty="0"/>
                  <a:t> </a:t>
                </a:r>
                <a:r>
                  <a:rPr lang="en-US" sz="2700" dirty="0"/>
                  <a:t>&lt;</a:t>
                </a:r>
                <a:r>
                  <a:rPr lang="ru-RU" sz="2700" dirty="0"/>
                  <a:t> 0.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buFont typeface="Wingdings" pitchFamily="2" charset="2"/>
                  <a:buNone/>
                </a:pPr>
                <a:endParaRPr lang="en-US" i="1" dirty="0" smtClean="0"/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buFont typeface="Wingdings" pitchFamily="2" charset="2"/>
                  <a:buNone/>
                </a:pPr>
                <a:endParaRPr lang="en-US" i="1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2016224"/>
              </a:xfrm>
              <a:blipFill rotWithShape="1">
                <a:blip r:embed="rId3"/>
                <a:stretch>
                  <a:fillRect l="-1333" t="-2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Определение 11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24870" y="5401595"/>
                <a:ext cx="1545616" cy="728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600" b="1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870" y="5401595"/>
                <a:ext cx="1545616" cy="7287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83768" y="4741344"/>
                <a:ext cx="1545616" cy="728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600" b="1" i="1" smtClean="0">
                          <a:latin typeface="Cambria Math"/>
                          <a:ea typeface="Cambria Math"/>
                        </a:rPr>
                        <m:t>↑↑</m:t>
                      </m:r>
                      <m:acc>
                        <m:accPr>
                          <m:chr m:val="⃗"/>
                          <m:ctrlPr>
                            <a:rPr lang="ru-RU" sz="3600" b="1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741344"/>
                <a:ext cx="1545616" cy="7287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5856" y="3209567"/>
                <a:ext cx="2141283" cy="728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36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/>
                      </a:rPr>
                      <m:t>𝒌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3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endParaRPr lang="ru-RU" sz="3600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09567"/>
                <a:ext cx="2141283" cy="7287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83768" y="3963626"/>
                <a:ext cx="3437428" cy="773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sz="3600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963626"/>
                <a:ext cx="3437428" cy="7730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4114270" y="4902154"/>
            <a:ext cx="755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при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959238" y="4782541"/>
                <a:ext cx="1449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238" y="4782541"/>
                <a:ext cx="1449436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998268" y="5442792"/>
                <a:ext cx="1449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268" y="5442792"/>
                <a:ext cx="1449436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4113143" y="5536875"/>
            <a:ext cx="755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при</a:t>
            </a:r>
          </a:p>
        </p:txBody>
      </p:sp>
      <p:pic>
        <p:nvPicPr>
          <p:cNvPr id="13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19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14" grpId="0"/>
      <p:bldP spid="15" grpId="0"/>
      <p:bldP spid="6" grpId="0"/>
      <p:bldP spid="7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12. Построение произведения </a:t>
            </a:r>
            <a:b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вектора на число 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1275875" y="2060848"/>
            <a:ext cx="865188" cy="2825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>
            <a:off x="2398859" y="3392456"/>
            <a:ext cx="1727200" cy="562344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2398859" y="1699277"/>
            <a:ext cx="2447950" cy="791616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09692" y="1709026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692" y="1709026"/>
                <a:ext cx="5394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26949" y="3150408"/>
                <a:ext cx="9175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−2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949" y="3150408"/>
                <a:ext cx="91757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85737" y="1565770"/>
                <a:ext cx="9175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737" y="1565770"/>
                <a:ext cx="91757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43420" y="3210017"/>
                <a:ext cx="24979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↑↓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(−2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420" y="3210017"/>
                <a:ext cx="2497928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08104" y="1476010"/>
                <a:ext cx="17685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↑↑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476010"/>
                <a:ext cx="1768561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93812" y="4869160"/>
                <a:ext cx="7956376" cy="1338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700" dirty="0"/>
                  <a:t>Для любого числа </a:t>
                </a:r>
                <a:r>
                  <a:rPr lang="ru-RU" sz="2700" b="1" i="1" dirty="0">
                    <a:solidFill>
                      <a:srgbClr val="FF0000"/>
                    </a:solidFill>
                  </a:rPr>
                  <a:t>k</a:t>
                </a:r>
                <a:r>
                  <a:rPr lang="ru-RU" sz="2700" dirty="0"/>
                  <a:t> и любого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b="1" dirty="0">
                    <a:solidFill>
                      <a:srgbClr val="FF0000"/>
                    </a:solidFill>
                  </a:rPr>
                  <a:t> </a:t>
                </a:r>
                <a:endParaRPr lang="ru-RU" sz="2700" b="1" dirty="0" smtClean="0">
                  <a:solidFill>
                    <a:srgbClr val="FF0000"/>
                  </a:solidFill>
                </a:endParaRPr>
              </a:p>
              <a:p>
                <a:r>
                  <a:rPr lang="ru-RU" sz="2700" dirty="0" smtClean="0"/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ru-RU" sz="2700" dirty="0"/>
                  <a:t>и </a:t>
                </a:r>
                <a14:m>
                  <m:oMath xmlns:m="http://schemas.openxmlformats.org/officeDocument/2006/math">
                    <m:r>
                      <a:rPr lang="en-US" sz="2700" b="1" i="1" smtClean="0">
                        <a:solidFill>
                          <a:srgbClr val="FF0000"/>
                        </a:solidFill>
                        <a:latin typeface="Cambria Math"/>
                      </a:rPr>
                      <m:t>𝒌</m:t>
                    </m:r>
                    <m:acc>
                      <m:accPr>
                        <m:chr m:val="⃗"/>
                        <m:ctrlPr>
                          <a:rPr lang="ru-RU" sz="27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dirty="0"/>
                  <a:t> </a:t>
                </a:r>
                <a:r>
                  <a:rPr lang="en-US" sz="2700" dirty="0"/>
                  <a:t> </a:t>
                </a:r>
                <a:r>
                  <a:rPr lang="ru-RU" sz="2700" dirty="0" err="1"/>
                  <a:t>коллинеарны</a:t>
                </a:r>
                <a:r>
                  <a:rPr lang="en-US" sz="2700" dirty="0"/>
                  <a:t> (</a:t>
                </a:r>
                <a:r>
                  <a:rPr lang="ru-RU" sz="2700" dirty="0"/>
                  <a:t>лежат на </a:t>
                </a:r>
                <a:endParaRPr lang="ru-RU" sz="2700" dirty="0" smtClean="0"/>
              </a:p>
              <a:p>
                <a:r>
                  <a:rPr lang="ru-RU" sz="2700" dirty="0" smtClean="0"/>
                  <a:t>одной </a:t>
                </a:r>
                <a:r>
                  <a:rPr lang="ru-RU" sz="2700" dirty="0"/>
                  <a:t>прямой или параллельных прямых).</a:t>
                </a: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12" y="4869160"/>
                <a:ext cx="7956376" cy="1338828"/>
              </a:xfrm>
              <a:prstGeom prst="rect">
                <a:avLst/>
              </a:prstGeom>
              <a:blipFill rotWithShape="1">
                <a:blip r:embed="rId8"/>
                <a:stretch>
                  <a:fillRect l="-1378" t="-3653" b="-11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76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20" grpId="0" animBg="1"/>
      <p:bldP spid="21" grpId="0"/>
      <p:bldP spid="22" grpId="0"/>
      <p:bldP spid="23" grpId="0"/>
      <p:bldP spid="4" grpId="0"/>
      <p:bldP spid="2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Произведение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нулевого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вектора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700" i="1" dirty="0" smtClean="0">
                <a:solidFill>
                  <a:srgbClr val="FF0000"/>
                </a:solidFill>
              </a:rPr>
              <a:t>Произведением нулевого вектора </a:t>
            </a:r>
            <a:r>
              <a:rPr lang="ru-RU" sz="2700" dirty="0" smtClean="0"/>
              <a:t>на любое число считается нулевой вектор.</a:t>
            </a:r>
          </a:p>
          <a:p>
            <a:pPr marL="0" indent="0">
              <a:buNone/>
            </a:pPr>
            <a:endParaRPr lang="en-US" sz="1300" dirty="0" smtClean="0"/>
          </a:p>
        </p:txBody>
      </p:sp>
      <p:sp>
        <p:nvSpPr>
          <p:cNvPr id="8" name="Овал 7"/>
          <p:cNvSpPr/>
          <p:nvPr/>
        </p:nvSpPr>
        <p:spPr>
          <a:xfrm>
            <a:off x="1835696" y="428506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7704" y="3573016"/>
                <a:ext cx="625492" cy="856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ru-RU" sz="4400" b="0" i="1" smtClean="0">
                              <a:latin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573016"/>
                <a:ext cx="625492" cy="8560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131840" y="2516918"/>
                <a:ext cx="2592761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/>
                            </a:rPr>
                            <m:t>0</m:t>
                          </m:r>
                        </m:e>
                      </m:acc>
                      <m:r>
                        <a:rPr lang="ru-RU" sz="4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8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4800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516918"/>
                <a:ext cx="2592761" cy="9254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29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70384" y="1189558"/>
                <a:ext cx="5554960" cy="9647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Постройте вектор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e>
                    </m:acc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𝒚</m:t>
                        </m:r>
                      </m:e>
                    </m:acc>
                    <m:r>
                      <a:rPr lang="ru-RU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0384" y="1189558"/>
                <a:ext cx="5554960" cy="964704"/>
              </a:xfrm>
              <a:blipFill rotWithShape="1">
                <a:blip r:embed="rId4"/>
                <a:stretch>
                  <a:fillRect l="-2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Пример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971600" y="2601005"/>
            <a:ext cx="2015868" cy="66102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971600" y="3486119"/>
            <a:ext cx="1007934" cy="3305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463841" y="2601005"/>
            <a:ext cx="1108159" cy="1309556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92531" y="2420872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531" y="2420872"/>
                <a:ext cx="53940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05865" y="3671701"/>
                <a:ext cx="539403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65" y="3671701"/>
                <a:ext cx="539403" cy="898964"/>
              </a:xfrm>
              <a:prstGeom prst="rect">
                <a:avLst/>
              </a:prstGeom>
              <a:blipFill rotWithShape="1">
                <a:blip r:embed="rId6"/>
                <a:stretch>
                  <a:fillRect r="-3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225" y="2738808"/>
                <a:ext cx="539403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2"/>
              <p:cNvSpPr txBox="1">
                <a:spLocks/>
              </p:cNvSpPr>
              <p:nvPr/>
            </p:nvSpPr>
            <p:spPr>
              <a:xfrm>
                <a:off x="4931905" y="2118653"/>
                <a:ext cx="3456384" cy="964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ru-RU" dirty="0" smtClean="0"/>
                  <a:t>Построение: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dirty="0" smtClean="0"/>
                  <a:t>1. Строим вектор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ru-RU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905" y="2118653"/>
                <a:ext cx="3456384" cy="964704"/>
              </a:xfrm>
              <a:prstGeom prst="rect">
                <a:avLst/>
              </a:prstGeom>
              <a:blipFill rotWithShape="1">
                <a:blip r:embed="rId8"/>
                <a:stretch>
                  <a:fillRect l="-2822" t="-11392" b="-82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4932039" y="3000418"/>
                <a:ext cx="4037789" cy="1843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500" dirty="0" smtClean="0"/>
                  <a:t>2. Строим  сумму векторов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ru-RU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𝒚</m:t>
                        </m:r>
                      </m:e>
                    </m:acc>
                    <m:r>
                      <a:rPr lang="ru-RU" sz="25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по правилу треугольника  (или параллелограмма)</a:t>
                </a:r>
                <a:endParaRPr lang="ru-RU" sz="2500" dirty="0"/>
              </a:p>
            </p:txBody>
          </p:sp>
        </mc:Choice>
        <mc:Fallback xmlns=""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39" y="3000418"/>
                <a:ext cx="4037789" cy="1843624"/>
              </a:xfrm>
              <a:prstGeom prst="rect">
                <a:avLst/>
              </a:prstGeom>
              <a:blipFill rotWithShape="1">
                <a:blip r:embed="rId9"/>
                <a:stretch>
                  <a:fillRect l="-2417" t="-2310" b="-4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1835696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1907704" y="4799246"/>
            <a:ext cx="1007934" cy="35794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47148" y="4308737"/>
                <a:ext cx="539403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acc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148" y="4308737"/>
                <a:ext cx="539403" cy="66851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879066" y="4799247"/>
            <a:ext cx="1108159" cy="1309556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47864" y="4994632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</m:acc>
                      <m:r>
                        <a:rPr lang="en-US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994632"/>
                <a:ext cx="539403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1907703" y="5157192"/>
            <a:ext cx="2079521" cy="9516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448065" y="561885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en-US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65" y="5618855"/>
                <a:ext cx="53940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0309" y="519241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/>
                  <a:t>A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 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309" y="5192415"/>
                <a:ext cx="539403" cy="523220"/>
              </a:xfrm>
              <a:prstGeom prst="rect">
                <a:avLst/>
              </a:prstGeom>
              <a:blipFill rotWithShape="1">
                <a:blip r:embed="rId13"/>
                <a:stretch>
                  <a:fillRect l="-22472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07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2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  <p:bldP spid="12" grpId="0"/>
      <p:bldP spid="15" grpId="0" animBg="1"/>
      <p:bldP spid="16" grpId="0" animBg="1"/>
      <p:bldP spid="17" grpId="0"/>
      <p:bldP spid="18" grpId="0" animBg="1"/>
      <p:bldP spid="20" grpId="0"/>
      <p:bldP spid="21" grpId="0" animBg="1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Свойства умножения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2836912"/>
              </a:xfrm>
            </p:spPr>
            <p:txBody>
              <a:bodyPr>
                <a:normAutofit/>
              </a:bodyPr>
              <a:lstStyle/>
              <a:p>
                <a:pPr marL="0" indent="0">
                  <a:buFont typeface="Wingdings" pitchFamily="2" charset="2"/>
                  <a:buNone/>
                </a:pPr>
                <a:r>
                  <a:rPr lang="ru-RU" sz="2700" dirty="0" smtClean="0"/>
                  <a:t>Для любых чисел </a:t>
                </a:r>
                <a:r>
                  <a:rPr lang="en-US" sz="2700" dirty="0" smtClean="0"/>
                  <a:t> </a:t>
                </a:r>
                <a:r>
                  <a:rPr lang="en-US" sz="2700" i="1" dirty="0" smtClean="0"/>
                  <a:t>k</a:t>
                </a:r>
                <a:r>
                  <a:rPr lang="ru-RU" sz="2700" dirty="0"/>
                  <a:t>,</a:t>
                </a:r>
                <a:r>
                  <a:rPr lang="en-US" sz="2700" dirty="0"/>
                  <a:t> </a:t>
                </a:r>
                <a:r>
                  <a:rPr lang="en-US" sz="2700" i="1" dirty="0"/>
                  <a:t>n</a:t>
                </a:r>
                <a:r>
                  <a:rPr lang="ru-RU" sz="2700" dirty="0"/>
                  <a:t> и любых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700" dirty="0" smtClean="0"/>
                  <a:t> </a:t>
                </a:r>
                <a:r>
                  <a:rPr lang="ru-RU" sz="2700" dirty="0" smtClean="0"/>
                  <a:t>справедливы </a:t>
                </a:r>
                <a:r>
                  <a:rPr lang="ru-RU" sz="2700" dirty="0"/>
                  <a:t>равенства</a:t>
                </a:r>
                <a:r>
                  <a:rPr lang="ru-RU" sz="2700" dirty="0" smtClean="0"/>
                  <a:t>:</a:t>
                </a:r>
                <a:endParaRPr lang="en-US" sz="2700" dirty="0" smtClean="0"/>
              </a:p>
              <a:p>
                <a:pPr marL="0" indent="0">
                  <a:buNone/>
                </a:pPr>
                <a:r>
                  <a:rPr lang="en-US" sz="2700" dirty="0" smtClean="0"/>
                  <a:t>1)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b="0" i="1" smtClean="0">
                            <a:latin typeface="Cambria Math"/>
                          </a:rPr>
                          <m:t>𝑘𝑛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=</m:t>
                    </m:r>
                    <m:r>
                      <a:rPr lang="en-US" sz="2700" b="0" i="1" smtClean="0">
                        <a:latin typeface="Cambria Math"/>
                      </a:rPr>
                      <m:t>𝑘</m:t>
                    </m:r>
                    <m:r>
                      <a:rPr lang="en-US" sz="2700" b="0" i="0" smtClean="0">
                        <a:latin typeface="Cambria Math"/>
                      </a:rPr>
                      <m:t>(</m:t>
                    </m:r>
                    <m:r>
                      <a:rPr lang="en-US" sz="2700" b="0" i="1" smtClean="0">
                        <a:latin typeface="Cambria Math"/>
                      </a:rPr>
                      <m:t>𝑛</m:t>
                    </m:r>
                    <m:acc>
                      <m:accPr>
                        <m:chr m:val="⃗"/>
                        <m:ctrlPr>
                          <a:rPr lang="en-US" sz="27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700" dirty="0" smtClean="0"/>
                  <a:t> </a:t>
                </a:r>
                <a:r>
                  <a:rPr lang="en-US" sz="2600" i="1" dirty="0">
                    <a:solidFill>
                      <a:srgbClr val="000099"/>
                    </a:solidFill>
                  </a:rPr>
                  <a:t>(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сочетательный закон)</a:t>
                </a:r>
                <a:r>
                  <a:rPr lang="ru-RU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700" dirty="0" smtClean="0"/>
                  <a:t>2)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700" i="1">
                            <a:latin typeface="Cambria Math"/>
                          </a:rPr>
                          <m:t>𝑘</m:t>
                        </m:r>
                        <m:r>
                          <a:rPr lang="en-US" sz="2700" b="0" i="1" smtClean="0">
                            <a:latin typeface="Cambria Math"/>
                          </a:rPr>
                          <m:t>+</m:t>
                        </m:r>
                        <m:r>
                          <a:rPr lang="en-US" sz="2700" i="1">
                            <a:latin typeface="Cambria Math"/>
                          </a:rPr>
                          <m:t>𝑛</m:t>
                        </m:r>
                      </m:e>
                    </m:d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=</m:t>
                    </m:r>
                    <m:r>
                      <a:rPr lang="en-US" sz="2700" i="1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1" smtClean="0">
                        <a:latin typeface="Cambria Math"/>
                      </a:rPr>
                      <m:t>+</m:t>
                    </m:r>
                    <m:r>
                      <a:rPr lang="en-US" sz="2700" b="0" i="1" smtClean="0">
                        <a:latin typeface="Cambria Math"/>
                      </a:rPr>
                      <m:t>𝑛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i="1" dirty="0" smtClean="0">
                    <a:solidFill>
                      <a:srgbClr val="000099"/>
                    </a:solidFill>
                  </a:rPr>
                  <a:t>  </a:t>
                </a:r>
                <a:r>
                  <a:rPr lang="en-US" sz="2600" i="1" dirty="0" smtClean="0">
                    <a:solidFill>
                      <a:srgbClr val="000099"/>
                    </a:solidFill>
                  </a:rPr>
                  <a:t>(1-</a:t>
                </a:r>
                <a:r>
                  <a:rPr lang="ru-RU" sz="2600" i="1" dirty="0" smtClean="0">
                    <a:solidFill>
                      <a:srgbClr val="000099"/>
                    </a:solidFill>
                  </a:rPr>
                  <a:t>й 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распределительный закон)</a:t>
                </a:r>
                <a:r>
                  <a:rPr lang="ru-RU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700" dirty="0" smtClean="0"/>
                  <a:t>3)</a:t>
                </a:r>
                <a14:m>
                  <m:oMath xmlns:m="http://schemas.openxmlformats.org/officeDocument/2006/math">
                    <m:r>
                      <a:rPr lang="ru-RU" sz="2700">
                        <a:latin typeface="Cambria Math"/>
                      </a:rPr>
                      <m:t> </m:t>
                    </m:r>
                    <m:r>
                      <a:rPr lang="en-US" sz="2700" i="1">
                        <a:latin typeface="Cambria Math"/>
                      </a:rPr>
                      <m:t>𝑘</m:t>
                    </m:r>
                    <m:d>
                      <m:dPr>
                        <m:ctrlPr>
                          <a:rPr lang="en-US" sz="27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2700" i="1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7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700" b="0" i="1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700" i="1">
                        <a:latin typeface="Cambria Math"/>
                      </a:rPr>
                      <m:t>=</m:t>
                    </m:r>
                    <m:r>
                      <a:rPr lang="en-US" sz="2700" i="1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i="1">
                        <a:latin typeface="Cambria Math"/>
                      </a:rPr>
                      <m:t>+</m:t>
                    </m:r>
                    <m:r>
                      <a:rPr lang="en-US" sz="2700" b="0" i="1" smtClean="0">
                        <a:latin typeface="Cambria Math"/>
                      </a:rPr>
                      <m:t>𝑘</m:t>
                    </m:r>
                    <m:acc>
                      <m:accPr>
                        <m:chr m:val="⃗"/>
                        <m:ctrlPr>
                          <a:rPr lang="en-US" sz="27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800" i="1" dirty="0">
                    <a:solidFill>
                      <a:srgbClr val="000099"/>
                    </a:solidFill>
                  </a:rPr>
                  <a:t> </a:t>
                </a:r>
                <a:r>
                  <a:rPr lang="en-US" sz="2700" dirty="0"/>
                  <a:t> </a:t>
                </a:r>
                <a:r>
                  <a:rPr lang="en-US" sz="2600" i="1" dirty="0" smtClean="0">
                    <a:solidFill>
                      <a:srgbClr val="000099"/>
                    </a:solidFill>
                  </a:rPr>
                  <a:t>(</a:t>
                </a:r>
                <a:r>
                  <a:rPr lang="ru-RU" sz="2600" i="1" dirty="0" smtClean="0">
                    <a:solidFill>
                      <a:srgbClr val="000099"/>
                    </a:solidFill>
                  </a:rPr>
                  <a:t>2-й распределительный </a:t>
                </a:r>
                <a:r>
                  <a:rPr lang="ru-RU" sz="2600" i="1" dirty="0">
                    <a:solidFill>
                      <a:srgbClr val="000099"/>
                    </a:solidFill>
                  </a:rPr>
                  <a:t>закон)</a:t>
                </a:r>
              </a:p>
              <a:p>
                <a:pPr marL="0" indent="0">
                  <a:buNone/>
                </a:pPr>
                <a:endParaRPr lang="ru-RU" sz="4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2836912"/>
              </a:xfrm>
              <a:blipFill rotWithShape="1">
                <a:blip r:embed="rId3"/>
                <a:stretch>
                  <a:fillRect l="-1333" r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61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Пример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94421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700" dirty="0">
                <a:solidFill>
                  <a:srgbClr val="000000"/>
                </a:solidFill>
              </a:rPr>
              <a:t>Свойства действий над векторами позволяют в выражениях, содержащих суммы, разности векторов и произведения векторов на числа, выполнять преобразования по тем же правилам, что и в числовых выражениях.</a:t>
            </a:r>
            <a:endParaRPr lang="ru-RU" sz="2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39552" y="3442364"/>
                <a:ext cx="7848872" cy="12234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09600" indent="-609600" algn="ctr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b="1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1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  <m:t>𝒑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= 2(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) +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 smtClean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 smtClean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 smtClean="0">
                    <a:solidFill>
                      <a:srgbClr val="000099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) – 3(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) =</a:t>
                </a:r>
              </a:p>
              <a:p>
                <a:pPr marL="609600" indent="-609600" algn="ctr">
                  <a:buFont typeface="Wingdings" pitchFamily="2" charset="2"/>
                  <a:buNone/>
                </a:pPr>
                <a:r>
                  <a:rPr lang="en-US" sz="3200" i="1" dirty="0">
                    <a:solidFill>
                      <a:srgbClr val="000099"/>
                    </a:solidFill>
                  </a:rPr>
                  <a:t>= 2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– 3</a:t>
                </a:r>
                <a:r>
                  <a:rPr lang="en-US" sz="3200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= – </a:t>
                </a:r>
                <a:r>
                  <a:rPr lang="en-US" sz="3200" i="1" dirty="0" smtClean="0">
                    <a:solidFill>
                      <a:srgbClr val="000099"/>
                    </a:solidFill>
                  </a:rPr>
                  <a:t>5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rgbClr val="000099"/>
                    </a:solidFill>
                  </a:rPr>
                  <a:t> + 4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dirty="0">
                            <a:solidFill>
                              <a:srgbClr val="000099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sz="3200" i="1" dirty="0">
                        <a:solidFill>
                          <a:srgbClr val="000099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32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42364"/>
                <a:ext cx="7848872" cy="1223412"/>
              </a:xfrm>
              <a:prstGeom prst="rect">
                <a:avLst/>
              </a:prstGeom>
              <a:blipFill rotWithShape="1">
                <a:blip r:embed="rId3"/>
                <a:stretch>
                  <a:fillRect l="-1476" b="-16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22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и уметь 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171" y="105217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 smtClean="0"/>
              <a:t>1. Вектор.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2. Нулевой вектор.</a:t>
            </a:r>
          </a:p>
          <a:p>
            <a:pPr marL="0" indent="0">
              <a:buNone/>
            </a:pPr>
            <a:r>
              <a:rPr lang="ru-RU" sz="2500" dirty="0"/>
              <a:t>3. Длина вектора.</a:t>
            </a:r>
          </a:p>
          <a:p>
            <a:pPr marL="0" indent="0">
              <a:buNone/>
            </a:pPr>
            <a:r>
              <a:rPr lang="ru-RU" sz="2500" dirty="0"/>
              <a:t>4. Коллинеарные </a:t>
            </a:r>
            <a:r>
              <a:rPr lang="ru-RU" sz="2500" dirty="0" smtClean="0"/>
              <a:t>векторы. Виды коллинеарных  векторов?</a:t>
            </a:r>
            <a:endParaRPr lang="ru-RU" sz="2500" dirty="0"/>
          </a:p>
          <a:p>
            <a:pPr marL="0" indent="0">
              <a:buNone/>
            </a:pPr>
            <a:r>
              <a:rPr lang="ru-RU" sz="2500" dirty="0" smtClean="0"/>
              <a:t>5. </a:t>
            </a:r>
            <a:r>
              <a:rPr lang="ru-RU" sz="2500" dirty="0"/>
              <a:t>Равные векторы.</a:t>
            </a:r>
          </a:p>
          <a:p>
            <a:pPr marL="0" indent="0">
              <a:buNone/>
            </a:pPr>
            <a:r>
              <a:rPr lang="ru-RU" sz="2500" dirty="0" smtClean="0"/>
              <a:t>6. </a:t>
            </a:r>
            <a:r>
              <a:rPr lang="ru-RU" sz="2500" dirty="0"/>
              <a:t>Противоположные векторы.</a:t>
            </a:r>
          </a:p>
          <a:p>
            <a:pPr marL="0" indent="0">
              <a:buNone/>
            </a:pPr>
            <a:r>
              <a:rPr lang="ru-RU" sz="2500" dirty="0" smtClean="0"/>
              <a:t>7. </a:t>
            </a:r>
            <a:r>
              <a:rPr lang="ru-RU" sz="2500" dirty="0"/>
              <a:t>Уметь построить сумму и разность любых двух </a:t>
            </a:r>
            <a:r>
              <a:rPr lang="ru-RU" sz="2500" dirty="0" smtClean="0"/>
              <a:t>векторов.</a:t>
            </a:r>
          </a:p>
          <a:p>
            <a:pPr marL="0" indent="0">
              <a:buNone/>
            </a:pPr>
            <a:r>
              <a:rPr lang="ru-RU" sz="2500" dirty="0" smtClean="0"/>
              <a:t>8</a:t>
            </a:r>
            <a:r>
              <a:rPr lang="ru-RU" sz="2500" dirty="0"/>
              <a:t>. </a:t>
            </a:r>
            <a:r>
              <a:rPr lang="ru-RU" sz="2500" dirty="0" smtClean="0"/>
              <a:t>Произведение вектора на число.</a:t>
            </a:r>
          </a:p>
          <a:p>
            <a:pPr marL="0" indent="0">
              <a:buNone/>
            </a:pPr>
            <a:r>
              <a:rPr lang="ru-RU" sz="2500" dirty="0"/>
              <a:t>9. Свойства умножения</a:t>
            </a:r>
          </a:p>
          <a:p>
            <a:pPr marL="0" indent="0">
              <a:buNone/>
            </a:pPr>
            <a:r>
              <a:rPr lang="ru-RU" sz="2500" dirty="0" smtClean="0"/>
              <a:t>10. </a:t>
            </a:r>
            <a:r>
              <a:rPr lang="ru-RU" sz="2500" dirty="0"/>
              <a:t>Уметь построить </a:t>
            </a:r>
            <a:r>
              <a:rPr lang="ru-RU" sz="2500" dirty="0" smtClean="0"/>
              <a:t>произведение </a:t>
            </a:r>
            <a:r>
              <a:rPr lang="ru-RU" sz="2500" dirty="0"/>
              <a:t>вектора </a:t>
            </a:r>
            <a:r>
              <a:rPr lang="ru-RU" sz="2500" dirty="0" smtClean="0"/>
              <a:t>на </a:t>
            </a:r>
          </a:p>
          <a:p>
            <a:pPr marL="0" indent="0">
              <a:buNone/>
            </a:pPr>
            <a:r>
              <a:rPr lang="ru-RU" sz="2500" dirty="0" smtClean="0"/>
              <a:t>число.</a:t>
            </a:r>
            <a:endParaRPr lang="ru-RU" sz="2500" dirty="0"/>
          </a:p>
          <a:p>
            <a:pPr marL="0" indent="0">
              <a:buNone/>
            </a:pP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40453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70171" cy="242504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rgbClr val="FF0000"/>
                </a:solidFill>
              </a:rPr>
              <a:t>Определение 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i="1" u="sng" dirty="0" smtClean="0">
                <a:solidFill>
                  <a:srgbClr val="FF0000"/>
                </a:solidFill>
              </a:rPr>
              <a:t>Вектором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smtClean="0"/>
              <a:t>называется направленный отрезок (отрезок, для которого указано, какая из его граничных точек считается началом, а какая – концом)</a:t>
            </a:r>
            <a:endParaRPr lang="ru-RU" sz="2600" dirty="0"/>
          </a:p>
        </p:txBody>
      </p: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7690671" y="443486"/>
            <a:ext cx="806785" cy="1902673"/>
            <a:chOff x="749" y="816"/>
            <a:chExt cx="787" cy="1829"/>
          </a:xfrm>
        </p:grpSpPr>
        <p:grpSp>
          <p:nvGrpSpPr>
            <p:cNvPr id="6" name="Group 91"/>
            <p:cNvGrpSpPr>
              <a:grpSpLocks/>
            </p:cNvGrpSpPr>
            <p:nvPr/>
          </p:nvGrpSpPr>
          <p:grpSpPr bwMode="auto">
            <a:xfrm rot="-3927454">
              <a:off x="504" y="1464"/>
              <a:ext cx="1584" cy="480"/>
              <a:chOff x="1008" y="1872"/>
              <a:chExt cx="1584" cy="480"/>
            </a:xfrm>
          </p:grpSpPr>
          <p:sp>
            <p:nvSpPr>
              <p:cNvPr id="9" name="Freeform 51"/>
              <p:cNvSpPr>
                <a:spLocks/>
              </p:cNvSpPr>
              <p:nvPr/>
            </p:nvSpPr>
            <p:spPr bwMode="auto">
              <a:xfrm>
                <a:off x="1050" y="1872"/>
                <a:ext cx="1542" cy="444"/>
              </a:xfrm>
              <a:custGeom>
                <a:avLst/>
                <a:gdLst>
                  <a:gd name="T0" fmla="*/ 0 w 1542"/>
                  <a:gd name="T1" fmla="*/ 444 h 444"/>
                  <a:gd name="T2" fmla="*/ 1542 w 1542"/>
                  <a:gd name="T3" fmla="*/ 0 h 4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42" h="444">
                    <a:moveTo>
                      <a:pt x="0" y="444"/>
                    </a:moveTo>
                    <a:lnTo>
                      <a:pt x="1542" y="0"/>
                    </a:ln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 type="none" w="med" len="med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" name="Oval 4"/>
              <p:cNvSpPr>
                <a:spLocks noChangeArrowheads="1"/>
              </p:cNvSpPr>
              <p:nvPr/>
            </p:nvSpPr>
            <p:spPr bwMode="auto">
              <a:xfrm>
                <a:off x="1008" y="230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749" y="2315"/>
              <a:ext cx="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800" i="1" dirty="0">
                  <a:solidFill>
                    <a:srgbClr val="3333FF"/>
                  </a:solidFill>
                </a:rPr>
                <a:t>А</a:t>
              </a:r>
              <a:endParaRPr lang="ru-RU" sz="2800" b="0" i="1" dirty="0">
                <a:solidFill>
                  <a:srgbClr val="3333FF"/>
                </a:solidFill>
              </a:endParaRPr>
            </a:p>
          </p:txBody>
        </p:sp>
        <p:sp>
          <p:nvSpPr>
            <p:cNvPr id="8" name="Text Box 52"/>
            <p:cNvSpPr txBox="1">
              <a:spLocks noChangeArrowheads="1"/>
            </p:cNvSpPr>
            <p:nvPr/>
          </p:nvSpPr>
          <p:spPr bwMode="auto">
            <a:xfrm>
              <a:off x="933" y="816"/>
              <a:ext cx="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800" i="1" dirty="0">
                  <a:solidFill>
                    <a:srgbClr val="3333FF"/>
                  </a:solidFill>
                </a:rPr>
                <a:t>В</a:t>
              </a:r>
              <a:endParaRPr lang="ru-RU" sz="2800" b="0" i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5220072" y="3985668"/>
            <a:ext cx="838200" cy="457200"/>
            <a:chOff x="480" y="3264"/>
            <a:chExt cx="528" cy="288"/>
          </a:xfrm>
        </p:grpSpPr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480" y="3264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 dirty="0">
                  <a:solidFill>
                    <a:srgbClr val="3333FF"/>
                  </a:solidFill>
                </a:rPr>
                <a:t>M</a:t>
              </a:r>
              <a:endParaRPr lang="ru-RU" sz="2400" b="1" i="1" dirty="0">
                <a:solidFill>
                  <a:srgbClr val="3333FF"/>
                </a:solidFill>
              </a:endParaRPr>
            </a:p>
          </p:txBody>
        </p:sp>
        <p:sp>
          <p:nvSpPr>
            <p:cNvPr id="13" name="Oval 35"/>
            <p:cNvSpPr>
              <a:spLocks noChangeArrowheads="1"/>
            </p:cNvSpPr>
            <p:nvPr/>
          </p:nvSpPr>
          <p:spPr bwMode="auto">
            <a:xfrm>
              <a:off x="528" y="32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61863" y="4869160"/>
            <a:ext cx="82529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600" i="1" dirty="0">
                <a:solidFill>
                  <a:srgbClr val="FF0000"/>
                </a:solidFill>
              </a:rPr>
              <a:t>Определение </a:t>
            </a:r>
            <a:r>
              <a:rPr lang="ru-RU" sz="2600" i="1" dirty="0" smtClean="0">
                <a:solidFill>
                  <a:srgbClr val="FF0000"/>
                </a:solidFill>
              </a:rPr>
              <a:t>3.</a:t>
            </a:r>
            <a:endParaRPr lang="ru-RU" sz="2600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2600" i="1" u="sng" dirty="0" smtClean="0">
                <a:solidFill>
                  <a:srgbClr val="FF0000"/>
                </a:solidFill>
              </a:rPr>
              <a:t>Длиной</a:t>
            </a:r>
            <a:r>
              <a:rPr lang="ru-RU" sz="2600" i="1" dirty="0" smtClean="0">
                <a:solidFill>
                  <a:srgbClr val="FF0000"/>
                </a:solidFill>
              </a:rPr>
              <a:t> </a:t>
            </a:r>
            <a:r>
              <a:rPr lang="ru-RU" sz="2600" i="1" dirty="0">
                <a:solidFill>
                  <a:srgbClr val="FF0000"/>
                </a:solidFill>
              </a:rPr>
              <a:t>или модулем вектора  </a:t>
            </a:r>
            <a:r>
              <a:rPr lang="ru-RU" sz="2600" i="1" dirty="0" smtClean="0">
                <a:solidFill>
                  <a:srgbClr val="0000FF"/>
                </a:solidFill>
              </a:rPr>
              <a:t>АВ</a:t>
            </a:r>
            <a:r>
              <a:rPr lang="ru-RU" sz="2600" i="1" dirty="0" smtClean="0"/>
              <a:t> </a:t>
            </a:r>
            <a:r>
              <a:rPr lang="ru-RU" sz="2600" dirty="0" smtClean="0"/>
              <a:t>называется </a:t>
            </a:r>
            <a:r>
              <a:rPr lang="ru-RU" sz="2600" dirty="0"/>
              <a:t>длина отрезка </a:t>
            </a:r>
            <a:r>
              <a:rPr lang="ru-RU" sz="2600" i="1" dirty="0" smtClean="0">
                <a:solidFill>
                  <a:srgbClr val="0000FF"/>
                </a:solidFill>
              </a:rPr>
              <a:t>АВ</a:t>
            </a:r>
            <a:r>
              <a:rPr lang="ru-RU" sz="2600" i="1" dirty="0" smtClean="0"/>
              <a:t>. </a:t>
            </a:r>
            <a:r>
              <a:rPr lang="ru-RU" sz="2600" dirty="0" smtClean="0"/>
              <a:t>Длина нулевого вектора равна  нулю.</a:t>
            </a:r>
            <a:endParaRPr lang="ru-RU" sz="2600" dirty="0">
              <a:solidFill>
                <a:schemeClr val="tx2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9172" y="2743523"/>
            <a:ext cx="82856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600" i="1" dirty="0">
                <a:solidFill>
                  <a:srgbClr val="FF0000"/>
                </a:solidFill>
              </a:rPr>
              <a:t>Определение 2.</a:t>
            </a:r>
          </a:p>
          <a:p>
            <a:pPr>
              <a:defRPr/>
            </a:pPr>
            <a:r>
              <a:rPr lang="ru-RU" sz="2600" i="1" u="sng" dirty="0">
                <a:solidFill>
                  <a:srgbClr val="FF0000"/>
                </a:solidFill>
              </a:rPr>
              <a:t>Нулевым вектором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dirty="0"/>
              <a:t>называется вектор, у которого начало совпадает с концом.</a:t>
            </a:r>
          </a:p>
        </p:txBody>
      </p:sp>
      <p:grpSp>
        <p:nvGrpSpPr>
          <p:cNvPr id="16" name="Group 67"/>
          <p:cNvGrpSpPr>
            <a:grpSpLocks/>
          </p:cNvGrpSpPr>
          <p:nvPr/>
        </p:nvGrpSpPr>
        <p:grpSpPr bwMode="auto">
          <a:xfrm>
            <a:off x="6553204" y="3624999"/>
            <a:ext cx="1941513" cy="457200"/>
            <a:chOff x="1728" y="1488"/>
            <a:chExt cx="1223" cy="288"/>
          </a:xfrm>
        </p:grpSpPr>
        <p:grpSp>
          <p:nvGrpSpPr>
            <p:cNvPr id="17" name="Group 37"/>
            <p:cNvGrpSpPr>
              <a:grpSpLocks/>
            </p:cNvGrpSpPr>
            <p:nvPr/>
          </p:nvGrpSpPr>
          <p:grpSpPr bwMode="auto">
            <a:xfrm>
              <a:off x="2423" y="1488"/>
              <a:ext cx="528" cy="288"/>
              <a:chOff x="2999" y="3072"/>
              <a:chExt cx="528" cy="288"/>
            </a:xfrm>
          </p:grpSpPr>
          <p:sp>
            <p:nvSpPr>
              <p:cNvPr id="19" name="Text Box 38"/>
              <p:cNvSpPr txBox="1">
                <a:spLocks noChangeArrowheads="1"/>
              </p:cNvSpPr>
              <p:nvPr/>
            </p:nvSpPr>
            <p:spPr bwMode="auto">
              <a:xfrm>
                <a:off x="2999" y="307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400" b="1" i="1" dirty="0">
                    <a:solidFill>
                      <a:srgbClr val="3333FF"/>
                    </a:solidFill>
                  </a:rPr>
                  <a:t>MM</a:t>
                </a:r>
                <a:endParaRPr lang="ru-RU" sz="2400" b="1" i="1" dirty="0">
                  <a:solidFill>
                    <a:srgbClr val="3333FF"/>
                  </a:solidFill>
                </a:endParaRPr>
              </a:p>
            </p:txBody>
          </p:sp>
          <p:sp>
            <p:nvSpPr>
              <p:cNvPr id="20" name="Line 39"/>
              <p:cNvSpPr>
                <a:spLocks noChangeShapeType="1"/>
              </p:cNvSpPr>
              <p:nvPr/>
            </p:nvSpPr>
            <p:spPr bwMode="auto">
              <a:xfrm>
                <a:off x="3124" y="3079"/>
                <a:ext cx="305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" name="Text Box 65"/>
            <p:cNvSpPr txBox="1">
              <a:spLocks noChangeArrowheads="1"/>
            </p:cNvSpPr>
            <p:nvPr/>
          </p:nvSpPr>
          <p:spPr bwMode="auto">
            <a:xfrm>
              <a:off x="1728" y="1488"/>
              <a:ext cx="7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0" i="0" dirty="0"/>
                <a:t>Вектор </a:t>
              </a:r>
            </a:p>
          </p:txBody>
        </p:sp>
      </p:grpSp>
      <p:grpSp>
        <p:nvGrpSpPr>
          <p:cNvPr id="21" name="Group 68"/>
          <p:cNvGrpSpPr>
            <a:grpSpLocks/>
          </p:cNvGrpSpPr>
          <p:nvPr/>
        </p:nvGrpSpPr>
        <p:grpSpPr bwMode="auto">
          <a:xfrm>
            <a:off x="6552769" y="4050068"/>
            <a:ext cx="1639888" cy="457200"/>
            <a:chOff x="3623" y="1488"/>
            <a:chExt cx="1033" cy="288"/>
          </a:xfrm>
        </p:grpSpPr>
        <p:grpSp>
          <p:nvGrpSpPr>
            <p:cNvPr id="22" name="Group 31"/>
            <p:cNvGrpSpPr>
              <a:grpSpLocks/>
            </p:cNvGrpSpPr>
            <p:nvPr/>
          </p:nvGrpSpPr>
          <p:grpSpPr bwMode="auto">
            <a:xfrm>
              <a:off x="4265" y="1488"/>
              <a:ext cx="391" cy="288"/>
              <a:chOff x="3017" y="3072"/>
              <a:chExt cx="391" cy="288"/>
            </a:xfrm>
          </p:grpSpPr>
          <p:sp>
            <p:nvSpPr>
              <p:cNvPr id="24" name="Text Box 32"/>
              <p:cNvSpPr txBox="1">
                <a:spLocks noChangeArrowheads="1"/>
              </p:cNvSpPr>
              <p:nvPr/>
            </p:nvSpPr>
            <p:spPr bwMode="auto">
              <a:xfrm>
                <a:off x="3017" y="3072"/>
                <a:ext cx="3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sz="2400" b="1" i="1" dirty="0">
                    <a:solidFill>
                      <a:srgbClr val="3333FF"/>
                    </a:solidFill>
                  </a:rPr>
                  <a:t>0</a:t>
                </a:r>
                <a:endParaRPr lang="ru-RU" sz="2400" b="1" i="1" dirty="0">
                  <a:solidFill>
                    <a:srgbClr val="3333FF"/>
                  </a:solidFill>
                </a:endParaRPr>
              </a:p>
            </p:txBody>
          </p: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>
                <a:off x="3110" y="311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" name="Text Box 66"/>
            <p:cNvSpPr txBox="1">
              <a:spLocks noChangeArrowheads="1"/>
            </p:cNvSpPr>
            <p:nvPr/>
          </p:nvSpPr>
          <p:spPr bwMode="auto">
            <a:xfrm>
              <a:off x="3623" y="1488"/>
              <a:ext cx="8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0" i="0" dirty="0"/>
                <a:t>Вектор </a:t>
              </a:r>
            </a:p>
          </p:txBody>
        </p:sp>
      </p:grpSp>
      <p:grpSp>
        <p:nvGrpSpPr>
          <p:cNvPr id="26" name="Group 124"/>
          <p:cNvGrpSpPr>
            <a:grpSpLocks/>
          </p:cNvGrpSpPr>
          <p:nvPr/>
        </p:nvGrpSpPr>
        <p:grpSpPr bwMode="auto">
          <a:xfrm>
            <a:off x="6746877" y="2347373"/>
            <a:ext cx="1751013" cy="466725"/>
            <a:chOff x="3944" y="1056"/>
            <a:chExt cx="1103" cy="294"/>
          </a:xfrm>
        </p:grpSpPr>
        <p:grpSp>
          <p:nvGrpSpPr>
            <p:cNvPr id="27" name="Group 108"/>
            <p:cNvGrpSpPr>
              <a:grpSpLocks/>
            </p:cNvGrpSpPr>
            <p:nvPr/>
          </p:nvGrpSpPr>
          <p:grpSpPr bwMode="auto">
            <a:xfrm>
              <a:off x="4663" y="1062"/>
              <a:ext cx="384" cy="288"/>
              <a:chOff x="1159" y="3126"/>
              <a:chExt cx="384" cy="288"/>
            </a:xfrm>
          </p:grpSpPr>
          <p:sp>
            <p:nvSpPr>
              <p:cNvPr id="29" name="Text Box 109"/>
              <p:cNvSpPr txBox="1">
                <a:spLocks noChangeArrowheads="1"/>
              </p:cNvSpPr>
              <p:nvPr/>
            </p:nvSpPr>
            <p:spPr bwMode="auto">
              <a:xfrm>
                <a:off x="1159" y="312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400" b="1" i="1" dirty="0">
                    <a:solidFill>
                      <a:srgbClr val="3333FF"/>
                    </a:solidFill>
                  </a:rPr>
                  <a:t>АВ</a:t>
                </a:r>
              </a:p>
            </p:txBody>
          </p:sp>
          <p:sp>
            <p:nvSpPr>
              <p:cNvPr id="30" name="Line 110"/>
              <p:cNvSpPr>
                <a:spLocks noChangeShapeType="1"/>
              </p:cNvSpPr>
              <p:nvPr/>
            </p:nvSpPr>
            <p:spPr bwMode="auto">
              <a:xfrm>
                <a:off x="1263" y="3151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28" name="Text Box 123"/>
            <p:cNvSpPr txBox="1">
              <a:spLocks noChangeArrowheads="1"/>
            </p:cNvSpPr>
            <p:nvPr/>
          </p:nvSpPr>
          <p:spPr bwMode="auto">
            <a:xfrm>
              <a:off x="3944" y="1056"/>
              <a:ext cx="7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b="0" i="0" dirty="0"/>
                <a:t>Вектор </a:t>
              </a:r>
            </a:p>
          </p:txBody>
        </p:sp>
      </p:grpSp>
      <p:sp>
        <p:nvSpPr>
          <p:cNvPr id="32" name="Line 77"/>
          <p:cNvSpPr>
            <a:spLocks noChangeShapeType="1"/>
          </p:cNvSpPr>
          <p:nvPr/>
        </p:nvSpPr>
        <p:spPr bwMode="auto">
          <a:xfrm>
            <a:off x="5029572" y="5301208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grpSp>
        <p:nvGrpSpPr>
          <p:cNvPr id="33" name="Group 111"/>
          <p:cNvGrpSpPr>
            <a:grpSpLocks/>
          </p:cNvGrpSpPr>
          <p:nvPr/>
        </p:nvGrpSpPr>
        <p:grpSpPr bwMode="auto">
          <a:xfrm>
            <a:off x="2232631" y="6198954"/>
            <a:ext cx="1676400" cy="457200"/>
            <a:chOff x="4176" y="1104"/>
            <a:chExt cx="1056" cy="288"/>
          </a:xfrm>
        </p:grpSpPr>
        <p:sp>
          <p:nvSpPr>
            <p:cNvPr id="34" name="Text Box 53"/>
            <p:cNvSpPr txBox="1">
              <a:spLocks noChangeArrowheads="1"/>
            </p:cNvSpPr>
            <p:nvPr/>
          </p:nvSpPr>
          <p:spPr bwMode="auto">
            <a:xfrm>
              <a:off x="4176" y="1104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 dirty="0" smtClean="0">
                  <a:solidFill>
                    <a:srgbClr val="3333FF"/>
                  </a:solidFill>
                </a:rPr>
                <a:t>АВ</a:t>
              </a:r>
              <a:r>
                <a:rPr lang="en-US" sz="2400" i="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i="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en-US" sz="2400" b="1" i="0" dirty="0" smtClean="0">
                  <a:solidFill>
                    <a:srgbClr val="3333FF"/>
                  </a:solidFill>
                </a:rPr>
                <a:t>=</a:t>
              </a:r>
              <a:r>
                <a:rPr lang="ru-RU" sz="2400" b="1" i="0" dirty="0" smtClean="0">
                  <a:solidFill>
                    <a:srgbClr val="3333FF"/>
                  </a:solidFill>
                </a:rPr>
                <a:t> </a:t>
              </a:r>
              <a:r>
                <a:rPr lang="ru-RU" sz="2400" b="1" i="1" dirty="0" smtClean="0">
                  <a:solidFill>
                    <a:srgbClr val="3333FF"/>
                  </a:solidFill>
                </a:rPr>
                <a:t>АВ</a:t>
              </a:r>
              <a:endParaRPr lang="ru-RU" sz="2400" b="1" i="1" dirty="0">
                <a:solidFill>
                  <a:srgbClr val="3333FF"/>
                </a:solidFill>
              </a:endParaRPr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4368" y="11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36" name="Group 95"/>
            <p:cNvGrpSpPr>
              <a:grpSpLocks/>
            </p:cNvGrpSpPr>
            <p:nvPr/>
          </p:nvGrpSpPr>
          <p:grpSpPr bwMode="auto">
            <a:xfrm>
              <a:off x="4272" y="1104"/>
              <a:ext cx="384" cy="240"/>
              <a:chOff x="4272" y="1152"/>
              <a:chExt cx="336" cy="192"/>
            </a:xfrm>
          </p:grpSpPr>
          <p:sp>
            <p:nvSpPr>
              <p:cNvPr id="37" name="Line 93"/>
              <p:cNvSpPr>
                <a:spLocks noChangeShapeType="1"/>
              </p:cNvSpPr>
              <p:nvPr/>
            </p:nvSpPr>
            <p:spPr bwMode="auto">
              <a:xfrm>
                <a:off x="4272" y="1152"/>
                <a:ext cx="0" cy="19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8" name="Line 94"/>
              <p:cNvSpPr>
                <a:spLocks noChangeShapeType="1"/>
              </p:cNvSpPr>
              <p:nvPr/>
            </p:nvSpPr>
            <p:spPr bwMode="auto">
              <a:xfrm>
                <a:off x="4608" y="1152"/>
                <a:ext cx="0" cy="19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51" name="Group 111"/>
          <p:cNvGrpSpPr>
            <a:grpSpLocks/>
          </p:cNvGrpSpPr>
          <p:nvPr/>
        </p:nvGrpSpPr>
        <p:grpSpPr bwMode="auto">
          <a:xfrm>
            <a:off x="4359605" y="6198954"/>
            <a:ext cx="1676400" cy="457200"/>
            <a:chOff x="4176" y="1104"/>
            <a:chExt cx="1056" cy="288"/>
          </a:xfrm>
        </p:grpSpPr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4176" y="1104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 dirty="0" smtClean="0">
                  <a:solidFill>
                    <a:srgbClr val="3333FF"/>
                  </a:solidFill>
                </a:rPr>
                <a:t>MM</a:t>
              </a:r>
              <a:r>
                <a:rPr lang="en-US" sz="2400" i="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i="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en-US" sz="2400" b="1" i="0" dirty="0" smtClean="0">
                  <a:solidFill>
                    <a:srgbClr val="3333FF"/>
                  </a:solidFill>
                </a:rPr>
                <a:t>=   </a:t>
              </a:r>
              <a:r>
                <a:rPr lang="en-US" sz="2400" b="1" i="1" dirty="0" smtClean="0">
                  <a:solidFill>
                    <a:srgbClr val="3333FF"/>
                  </a:solidFill>
                </a:rPr>
                <a:t>0</a:t>
              </a:r>
              <a:endParaRPr lang="ru-RU" sz="2400" b="1" i="1" dirty="0">
                <a:solidFill>
                  <a:srgbClr val="3333FF"/>
                </a:solidFill>
              </a:endParaRPr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4368" y="11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54" name="Group 95"/>
            <p:cNvGrpSpPr>
              <a:grpSpLocks/>
            </p:cNvGrpSpPr>
            <p:nvPr/>
          </p:nvGrpSpPr>
          <p:grpSpPr bwMode="auto">
            <a:xfrm>
              <a:off x="4272" y="1104"/>
              <a:ext cx="384" cy="240"/>
              <a:chOff x="4272" y="1152"/>
              <a:chExt cx="336" cy="192"/>
            </a:xfrm>
          </p:grpSpPr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4272" y="1152"/>
                <a:ext cx="0" cy="19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56" name="Line 94"/>
              <p:cNvSpPr>
                <a:spLocks noChangeShapeType="1"/>
              </p:cNvSpPr>
              <p:nvPr/>
            </p:nvSpPr>
            <p:spPr bwMode="auto">
              <a:xfrm>
                <a:off x="4608" y="1152"/>
                <a:ext cx="0" cy="19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059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Freeform 68"/>
          <p:cNvSpPr>
            <a:spLocks/>
          </p:cNvSpPr>
          <p:nvPr/>
        </p:nvSpPr>
        <p:spPr bwMode="auto">
          <a:xfrm>
            <a:off x="749300" y="2015836"/>
            <a:ext cx="6121400" cy="1854200"/>
          </a:xfrm>
          <a:custGeom>
            <a:avLst/>
            <a:gdLst>
              <a:gd name="T0" fmla="*/ 0 w 3856"/>
              <a:gd name="T1" fmla="*/ 1854200 h 1168"/>
              <a:gd name="T2" fmla="*/ 6121400 w 3856"/>
              <a:gd name="T3" fmla="*/ 0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856" h="1168">
                <a:moveTo>
                  <a:pt x="0" y="1168"/>
                </a:moveTo>
                <a:lnTo>
                  <a:pt x="3856" y="0"/>
                </a:lnTo>
              </a:path>
            </a:pathLst>
          </a:custGeom>
          <a:noFill/>
          <a:ln w="9525">
            <a:solidFill>
              <a:srgbClr val="B2B2B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Freeform 67"/>
          <p:cNvSpPr>
            <a:spLocks/>
          </p:cNvSpPr>
          <p:nvPr/>
        </p:nvSpPr>
        <p:spPr bwMode="auto">
          <a:xfrm>
            <a:off x="461818" y="1079499"/>
            <a:ext cx="6121400" cy="1885373"/>
          </a:xfrm>
          <a:custGeom>
            <a:avLst/>
            <a:gdLst>
              <a:gd name="T0" fmla="*/ 0 w 3856"/>
              <a:gd name="T1" fmla="*/ 1854200 h 1168"/>
              <a:gd name="T2" fmla="*/ 6121400 w 3856"/>
              <a:gd name="T3" fmla="*/ 0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856" h="1168">
                <a:moveTo>
                  <a:pt x="0" y="1168"/>
                </a:moveTo>
                <a:lnTo>
                  <a:pt x="3856" y="0"/>
                </a:lnTo>
              </a:path>
            </a:pathLst>
          </a:custGeom>
          <a:noFill/>
          <a:ln w="9525">
            <a:solidFill>
              <a:srgbClr val="B2B2B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9352" name="Text Box 8"/>
          <p:cNvSpPr txBox="1">
            <a:spLocks noChangeArrowheads="1"/>
          </p:cNvSpPr>
          <p:nvPr/>
        </p:nvSpPr>
        <p:spPr bwMode="auto">
          <a:xfrm>
            <a:off x="304800" y="152400"/>
            <a:ext cx="86106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600" i="1" dirty="0">
                <a:solidFill>
                  <a:srgbClr val="FF0000"/>
                </a:solidFill>
              </a:rPr>
              <a:t>Определение </a:t>
            </a:r>
            <a:r>
              <a:rPr lang="ru-RU" sz="2600" i="1" dirty="0" smtClean="0">
                <a:solidFill>
                  <a:srgbClr val="FF0000"/>
                </a:solidFill>
              </a:rPr>
              <a:t>4.</a:t>
            </a:r>
            <a:endParaRPr lang="ru-RU" sz="2600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2600" b="0" i="0" dirty="0" smtClean="0"/>
              <a:t>Два </a:t>
            </a:r>
            <a:r>
              <a:rPr lang="ru-RU" sz="2600" b="0" i="0" dirty="0"/>
              <a:t>ненулевых вектора называются </a:t>
            </a:r>
            <a:r>
              <a:rPr lang="ru-RU" sz="2600" i="1" u="sng" dirty="0">
                <a:solidFill>
                  <a:srgbClr val="FF0000"/>
                </a:solidFill>
              </a:rPr>
              <a:t>коллинеарными</a:t>
            </a:r>
            <a:r>
              <a:rPr lang="ru-RU" sz="2600" i="0" dirty="0">
                <a:solidFill>
                  <a:srgbClr val="FF0000"/>
                </a:solidFill>
              </a:rPr>
              <a:t>,</a:t>
            </a:r>
            <a:r>
              <a:rPr lang="ru-RU" sz="26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600" b="0" i="0" dirty="0"/>
              <a:t>если они лежат на одной прямой или на параллельных прямых.</a:t>
            </a:r>
            <a:endParaRPr lang="ru-RU" sz="2600" b="0" i="0" dirty="0">
              <a:solidFill>
                <a:schemeClr val="tx2"/>
              </a:solidFill>
            </a:endParaRPr>
          </a:p>
        </p:txBody>
      </p:sp>
      <p:grpSp>
        <p:nvGrpSpPr>
          <p:cNvPr id="569445" name="Group 101"/>
          <p:cNvGrpSpPr>
            <a:grpSpLocks/>
          </p:cNvGrpSpPr>
          <p:nvPr/>
        </p:nvGrpSpPr>
        <p:grpSpPr bwMode="auto">
          <a:xfrm>
            <a:off x="1244599" y="1668608"/>
            <a:ext cx="2489200" cy="2335356"/>
            <a:chOff x="960" y="1924"/>
            <a:chExt cx="1568" cy="1465"/>
          </a:xfrm>
        </p:grpSpPr>
        <p:grpSp>
          <p:nvGrpSpPr>
            <p:cNvPr id="7225" name="Group 70"/>
            <p:cNvGrpSpPr>
              <a:grpSpLocks/>
            </p:cNvGrpSpPr>
            <p:nvPr/>
          </p:nvGrpSpPr>
          <p:grpSpPr bwMode="auto">
            <a:xfrm>
              <a:off x="960" y="2736"/>
              <a:ext cx="1568" cy="653"/>
              <a:chOff x="960" y="2400"/>
              <a:chExt cx="1568" cy="653"/>
            </a:xfrm>
          </p:grpSpPr>
          <p:sp>
            <p:nvSpPr>
              <p:cNvPr id="7232" name="Freeform 31"/>
              <p:cNvSpPr>
                <a:spLocks/>
              </p:cNvSpPr>
              <p:nvPr/>
            </p:nvSpPr>
            <p:spPr bwMode="auto">
              <a:xfrm>
                <a:off x="1002" y="2400"/>
                <a:ext cx="1526" cy="444"/>
              </a:xfrm>
              <a:custGeom>
                <a:avLst/>
                <a:gdLst>
                  <a:gd name="T0" fmla="*/ 0 w 1526"/>
                  <a:gd name="T1" fmla="*/ 444 h 444"/>
                  <a:gd name="T2" fmla="*/ 1526 w 1526"/>
                  <a:gd name="T3" fmla="*/ 0 h 4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26" h="444">
                    <a:moveTo>
                      <a:pt x="0" y="444"/>
                    </a:moveTo>
                    <a:lnTo>
                      <a:pt x="1526" y="0"/>
                    </a:ln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 type="none" w="med" len="med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33" name="Oval 32"/>
              <p:cNvSpPr>
                <a:spLocks noChangeArrowheads="1"/>
              </p:cNvSpPr>
              <p:nvPr/>
            </p:nvSpPr>
            <p:spPr bwMode="auto">
              <a:xfrm>
                <a:off x="960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9377" name="Text Box 33"/>
              <p:cNvSpPr txBox="1">
                <a:spLocks noChangeArrowheads="1"/>
              </p:cNvSpPr>
              <p:nvPr/>
            </p:nvSpPr>
            <p:spPr bwMode="auto">
              <a:xfrm>
                <a:off x="1611" y="2611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7235" name="Line 39"/>
              <p:cNvSpPr>
                <a:spLocks noChangeShapeType="1"/>
              </p:cNvSpPr>
              <p:nvPr/>
            </p:nvSpPr>
            <p:spPr bwMode="auto">
              <a:xfrm>
                <a:off x="1683" y="274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26" name="Group 69"/>
            <p:cNvGrpSpPr>
              <a:grpSpLocks/>
            </p:cNvGrpSpPr>
            <p:nvPr/>
          </p:nvGrpSpPr>
          <p:grpSpPr bwMode="auto">
            <a:xfrm>
              <a:off x="1233" y="1924"/>
              <a:ext cx="964" cy="578"/>
              <a:chOff x="1233" y="1588"/>
              <a:chExt cx="964" cy="578"/>
            </a:xfrm>
          </p:grpSpPr>
          <p:grpSp>
            <p:nvGrpSpPr>
              <p:cNvPr id="7227" name="Group 66"/>
              <p:cNvGrpSpPr>
                <a:grpSpLocks/>
              </p:cNvGrpSpPr>
              <p:nvPr/>
            </p:nvGrpSpPr>
            <p:grpSpPr bwMode="auto">
              <a:xfrm>
                <a:off x="1233" y="1858"/>
                <a:ext cx="964" cy="308"/>
                <a:chOff x="881" y="1970"/>
                <a:chExt cx="964" cy="308"/>
              </a:xfrm>
            </p:grpSpPr>
            <p:sp>
              <p:nvSpPr>
                <p:cNvPr id="7230" name="Freeform 62"/>
                <p:cNvSpPr>
                  <a:spLocks/>
                </p:cNvSpPr>
                <p:nvPr/>
              </p:nvSpPr>
              <p:spPr bwMode="auto">
                <a:xfrm rot="10800000">
                  <a:off x="881" y="1994"/>
                  <a:ext cx="950" cy="284"/>
                </a:xfrm>
                <a:custGeom>
                  <a:avLst/>
                  <a:gdLst>
                    <a:gd name="T0" fmla="*/ 0 w 950"/>
                    <a:gd name="T1" fmla="*/ 284 h 284"/>
                    <a:gd name="T2" fmla="*/ 950 w 950"/>
                    <a:gd name="T3" fmla="*/ 0 h 28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950" h="284">
                      <a:moveTo>
                        <a:pt x="0" y="284"/>
                      </a:moveTo>
                      <a:lnTo>
                        <a:pt x="950" y="0"/>
                      </a:lnTo>
                    </a:path>
                  </a:pathLst>
                </a:custGeom>
                <a:noFill/>
                <a:ln w="38100" cmpd="sng">
                  <a:solidFill>
                    <a:srgbClr val="FF0000"/>
                  </a:solidFill>
                  <a:round/>
                  <a:headEnd type="none" w="med" len="med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1" name="Oval 63"/>
                <p:cNvSpPr>
                  <a:spLocks noChangeArrowheads="1"/>
                </p:cNvSpPr>
                <p:nvPr/>
              </p:nvSpPr>
              <p:spPr bwMode="auto">
                <a:xfrm>
                  <a:off x="1797" y="197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69408" name="Text Box 64"/>
              <p:cNvSpPr txBox="1">
                <a:spLocks noChangeArrowheads="1"/>
              </p:cNvSpPr>
              <p:nvPr/>
            </p:nvSpPr>
            <p:spPr bwMode="auto">
              <a:xfrm>
                <a:off x="1573" y="1588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7229" name="Line 65"/>
              <p:cNvSpPr>
                <a:spLocks noChangeShapeType="1"/>
              </p:cNvSpPr>
              <p:nvPr/>
            </p:nvSpPr>
            <p:spPr bwMode="auto">
              <a:xfrm>
                <a:off x="1645" y="163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69428" name="Group 84"/>
          <p:cNvGrpSpPr>
            <a:grpSpLocks/>
          </p:cNvGrpSpPr>
          <p:nvPr/>
        </p:nvGrpSpPr>
        <p:grpSpPr bwMode="auto">
          <a:xfrm>
            <a:off x="4648200" y="1311203"/>
            <a:ext cx="1193800" cy="777875"/>
            <a:chOff x="1680" y="3168"/>
            <a:chExt cx="752" cy="490"/>
          </a:xfrm>
        </p:grpSpPr>
        <p:sp>
          <p:nvSpPr>
            <p:cNvPr id="7220" name="Freeform 72"/>
            <p:cNvSpPr>
              <a:spLocks/>
            </p:cNvSpPr>
            <p:nvPr/>
          </p:nvSpPr>
          <p:spPr bwMode="auto">
            <a:xfrm>
              <a:off x="1722" y="3168"/>
              <a:ext cx="710" cy="204"/>
            </a:xfrm>
            <a:custGeom>
              <a:avLst/>
              <a:gdLst>
                <a:gd name="T0" fmla="*/ 0 w 710"/>
                <a:gd name="T1" fmla="*/ 204 h 204"/>
                <a:gd name="T2" fmla="*/ 710 w 710"/>
                <a:gd name="T3" fmla="*/ 0 h 2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10" h="204">
                  <a:moveTo>
                    <a:pt x="0" y="204"/>
                  </a:moveTo>
                  <a:lnTo>
                    <a:pt x="710" y="0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21" name="Oval 73"/>
            <p:cNvSpPr>
              <a:spLocks noChangeArrowheads="1"/>
            </p:cNvSpPr>
            <p:nvPr/>
          </p:nvSpPr>
          <p:spPr bwMode="auto">
            <a:xfrm>
              <a:off x="1680" y="3360"/>
              <a:ext cx="48" cy="4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222" name="Group 83"/>
            <p:cNvGrpSpPr>
              <a:grpSpLocks/>
            </p:cNvGrpSpPr>
            <p:nvPr/>
          </p:nvGrpSpPr>
          <p:grpSpPr bwMode="auto">
            <a:xfrm>
              <a:off x="1968" y="3216"/>
              <a:ext cx="384" cy="442"/>
              <a:chOff x="2400" y="3024"/>
              <a:chExt cx="384" cy="442"/>
            </a:xfrm>
          </p:grpSpPr>
          <p:sp>
            <p:nvSpPr>
              <p:cNvPr id="569418" name="Text Box 74"/>
              <p:cNvSpPr txBox="1">
                <a:spLocks noChangeArrowheads="1"/>
              </p:cNvSpPr>
              <p:nvPr/>
            </p:nvSpPr>
            <p:spPr bwMode="auto">
              <a:xfrm>
                <a:off x="2400" y="3024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7224" name="Line 75"/>
              <p:cNvSpPr>
                <a:spLocks noChangeShapeType="1"/>
              </p:cNvSpPr>
              <p:nvPr/>
            </p:nvSpPr>
            <p:spPr bwMode="auto">
              <a:xfrm>
                <a:off x="2496" y="316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69443" name="Group 99"/>
          <p:cNvGrpSpPr>
            <a:grpSpLocks/>
          </p:cNvGrpSpPr>
          <p:nvPr/>
        </p:nvGrpSpPr>
        <p:grpSpPr bwMode="auto">
          <a:xfrm>
            <a:off x="7036233" y="2135333"/>
            <a:ext cx="1447800" cy="746125"/>
            <a:chOff x="4608" y="1728"/>
            <a:chExt cx="912" cy="470"/>
          </a:xfrm>
        </p:grpSpPr>
        <p:sp>
          <p:nvSpPr>
            <p:cNvPr id="569430" name="Text Box 86"/>
            <p:cNvSpPr txBox="1">
              <a:spLocks noChangeArrowheads="1"/>
            </p:cNvSpPr>
            <p:nvPr/>
          </p:nvSpPr>
          <p:spPr bwMode="auto">
            <a:xfrm>
              <a:off x="4608" y="172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209" name="Line 87"/>
            <p:cNvSpPr>
              <a:spLocks noChangeShapeType="1"/>
            </p:cNvSpPr>
            <p:nvPr/>
          </p:nvSpPr>
          <p:spPr bwMode="auto">
            <a:xfrm>
              <a:off x="4704" y="186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10" name="Line 88"/>
            <p:cNvSpPr>
              <a:spLocks noChangeShapeType="1"/>
            </p:cNvSpPr>
            <p:nvPr/>
          </p:nvSpPr>
          <p:spPr bwMode="auto">
            <a:xfrm rot="16200000" flipV="1">
              <a:off x="4920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11" name="Line 89"/>
            <p:cNvSpPr>
              <a:spLocks noChangeShapeType="1"/>
            </p:cNvSpPr>
            <p:nvPr/>
          </p:nvSpPr>
          <p:spPr bwMode="auto">
            <a:xfrm rot="16200000" flipV="1">
              <a:off x="5016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9434" name="Text Box 90"/>
            <p:cNvSpPr txBox="1">
              <a:spLocks noChangeArrowheads="1"/>
            </p:cNvSpPr>
            <p:nvPr/>
          </p:nvSpPr>
          <p:spPr bwMode="auto">
            <a:xfrm>
              <a:off x="5136" y="175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213" name="Line 91"/>
            <p:cNvSpPr>
              <a:spLocks noChangeShapeType="1"/>
            </p:cNvSpPr>
            <p:nvPr/>
          </p:nvSpPr>
          <p:spPr bwMode="auto">
            <a:xfrm>
              <a:off x="5232" y="187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9444" name="Rectangle 100"/>
          <p:cNvSpPr>
            <a:spLocks noChangeArrowheads="1"/>
          </p:cNvSpPr>
          <p:nvPr/>
        </p:nvSpPr>
        <p:spPr bwMode="auto">
          <a:xfrm>
            <a:off x="336866" y="3999345"/>
            <a:ext cx="841062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700" i="0" dirty="0" smtClean="0"/>
              <a:t>Коллинеарные векторы: </a:t>
            </a:r>
            <a:r>
              <a:rPr lang="ru-RU" sz="2700" i="1" u="sng" dirty="0" err="1" smtClean="0">
                <a:solidFill>
                  <a:srgbClr val="FF0000"/>
                </a:solidFill>
              </a:rPr>
              <a:t>сонаправленные</a:t>
            </a:r>
            <a:r>
              <a:rPr lang="ru-RU" sz="2700" i="0" dirty="0" smtClean="0">
                <a:solidFill>
                  <a:srgbClr val="FF0000"/>
                </a:solidFill>
              </a:rPr>
              <a:t> </a:t>
            </a:r>
            <a:r>
              <a:rPr lang="ru-RU" sz="2700" dirty="0" smtClean="0"/>
              <a:t>и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i="1" u="sng" dirty="0">
                <a:solidFill>
                  <a:srgbClr val="FF0000"/>
                </a:solidFill>
              </a:rPr>
              <a:t>противоположно </a:t>
            </a:r>
            <a:r>
              <a:rPr lang="ru-RU" sz="2700" i="1" u="sng" dirty="0" smtClean="0">
                <a:solidFill>
                  <a:srgbClr val="FF0000"/>
                </a:solidFill>
              </a:rPr>
              <a:t> направленные </a:t>
            </a:r>
            <a:endParaRPr lang="ru-RU" sz="2700" i="1" u="sng" dirty="0">
              <a:solidFill>
                <a:srgbClr val="FF0000"/>
              </a:solidFill>
            </a:endParaRPr>
          </a:p>
        </p:txBody>
      </p:sp>
      <p:grpSp>
        <p:nvGrpSpPr>
          <p:cNvPr id="569446" name="Group 102"/>
          <p:cNvGrpSpPr>
            <a:grpSpLocks/>
          </p:cNvGrpSpPr>
          <p:nvPr/>
        </p:nvGrpSpPr>
        <p:grpSpPr bwMode="auto">
          <a:xfrm>
            <a:off x="1684337" y="5799137"/>
            <a:ext cx="1447800" cy="746125"/>
            <a:chOff x="4608" y="1728"/>
            <a:chExt cx="912" cy="470"/>
          </a:xfrm>
        </p:grpSpPr>
        <p:sp>
          <p:nvSpPr>
            <p:cNvPr id="569447" name="Text Box 103"/>
            <p:cNvSpPr txBox="1">
              <a:spLocks noChangeArrowheads="1"/>
            </p:cNvSpPr>
            <p:nvPr/>
          </p:nvSpPr>
          <p:spPr bwMode="auto">
            <a:xfrm>
              <a:off x="4608" y="172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197" name="Line 104"/>
            <p:cNvSpPr>
              <a:spLocks noChangeShapeType="1"/>
            </p:cNvSpPr>
            <p:nvPr/>
          </p:nvSpPr>
          <p:spPr bwMode="auto">
            <a:xfrm>
              <a:off x="4680" y="18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Line 105"/>
            <p:cNvSpPr>
              <a:spLocks noChangeShapeType="1"/>
            </p:cNvSpPr>
            <p:nvPr/>
          </p:nvSpPr>
          <p:spPr bwMode="auto">
            <a:xfrm rot="16200000" flipV="1">
              <a:off x="4920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9" name="Line 106"/>
            <p:cNvSpPr>
              <a:spLocks noChangeShapeType="1"/>
            </p:cNvSpPr>
            <p:nvPr/>
          </p:nvSpPr>
          <p:spPr bwMode="auto">
            <a:xfrm rot="16200000" flipV="1">
              <a:off x="5016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9451" name="Text Box 107"/>
            <p:cNvSpPr txBox="1">
              <a:spLocks noChangeArrowheads="1"/>
            </p:cNvSpPr>
            <p:nvPr/>
          </p:nvSpPr>
          <p:spPr bwMode="auto">
            <a:xfrm>
              <a:off x="5136" y="175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201" name="Line 108"/>
            <p:cNvSpPr>
              <a:spLocks noChangeShapeType="1"/>
            </p:cNvSpPr>
            <p:nvPr/>
          </p:nvSpPr>
          <p:spPr bwMode="auto">
            <a:xfrm>
              <a:off x="5232" y="187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9453" name="Group 109"/>
          <p:cNvGrpSpPr>
            <a:grpSpLocks/>
          </p:cNvGrpSpPr>
          <p:nvPr/>
        </p:nvGrpSpPr>
        <p:grpSpPr bwMode="auto">
          <a:xfrm>
            <a:off x="5892946" y="5770937"/>
            <a:ext cx="1447800" cy="746125"/>
            <a:chOff x="4608" y="1728"/>
            <a:chExt cx="912" cy="470"/>
          </a:xfrm>
        </p:grpSpPr>
        <p:sp>
          <p:nvSpPr>
            <p:cNvPr id="569454" name="Text Box 110"/>
            <p:cNvSpPr txBox="1">
              <a:spLocks noChangeArrowheads="1"/>
            </p:cNvSpPr>
            <p:nvPr/>
          </p:nvSpPr>
          <p:spPr bwMode="auto">
            <a:xfrm>
              <a:off x="4608" y="172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191" name="Line 111"/>
            <p:cNvSpPr>
              <a:spLocks noChangeShapeType="1"/>
            </p:cNvSpPr>
            <p:nvPr/>
          </p:nvSpPr>
          <p:spPr bwMode="auto">
            <a:xfrm>
              <a:off x="4704" y="180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Line 112"/>
            <p:cNvSpPr>
              <a:spLocks noChangeShapeType="1"/>
            </p:cNvSpPr>
            <p:nvPr/>
          </p:nvSpPr>
          <p:spPr bwMode="auto">
            <a:xfrm rot="16200000" flipV="1">
              <a:off x="4920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Line 113"/>
            <p:cNvSpPr>
              <a:spLocks noChangeShapeType="1"/>
            </p:cNvSpPr>
            <p:nvPr/>
          </p:nvSpPr>
          <p:spPr bwMode="auto">
            <a:xfrm rot="16200000" flipV="1">
              <a:off x="5016" y="198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9458" name="Text Box 114"/>
            <p:cNvSpPr txBox="1">
              <a:spLocks noChangeArrowheads="1"/>
            </p:cNvSpPr>
            <p:nvPr/>
          </p:nvSpPr>
          <p:spPr bwMode="auto">
            <a:xfrm>
              <a:off x="5136" y="175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195" name="Line 115"/>
            <p:cNvSpPr>
              <a:spLocks noChangeShapeType="1"/>
            </p:cNvSpPr>
            <p:nvPr/>
          </p:nvSpPr>
          <p:spPr bwMode="auto">
            <a:xfrm>
              <a:off x="5232" y="187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9460" name="Group 116"/>
          <p:cNvGrpSpPr>
            <a:grpSpLocks/>
          </p:cNvGrpSpPr>
          <p:nvPr/>
        </p:nvGrpSpPr>
        <p:grpSpPr bwMode="auto">
          <a:xfrm>
            <a:off x="3830132" y="5776911"/>
            <a:ext cx="1447800" cy="746125"/>
            <a:chOff x="3840" y="2698"/>
            <a:chExt cx="912" cy="470"/>
          </a:xfrm>
        </p:grpSpPr>
        <p:sp>
          <p:nvSpPr>
            <p:cNvPr id="569461" name="Text Box 117"/>
            <p:cNvSpPr txBox="1">
              <a:spLocks noChangeArrowheads="1"/>
            </p:cNvSpPr>
            <p:nvPr/>
          </p:nvSpPr>
          <p:spPr bwMode="auto">
            <a:xfrm>
              <a:off x="3840" y="269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0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185" name="Line 118"/>
            <p:cNvSpPr>
              <a:spLocks noChangeShapeType="1"/>
            </p:cNvSpPr>
            <p:nvPr/>
          </p:nvSpPr>
          <p:spPr bwMode="auto">
            <a:xfrm>
              <a:off x="3921" y="276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Line 119"/>
            <p:cNvSpPr>
              <a:spLocks noChangeShapeType="1"/>
            </p:cNvSpPr>
            <p:nvPr/>
          </p:nvSpPr>
          <p:spPr bwMode="auto">
            <a:xfrm rot="16200000" flipV="1">
              <a:off x="4152" y="295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Line 120"/>
            <p:cNvSpPr>
              <a:spLocks noChangeShapeType="1"/>
            </p:cNvSpPr>
            <p:nvPr/>
          </p:nvSpPr>
          <p:spPr bwMode="auto">
            <a:xfrm rot="16200000" flipV="1">
              <a:off x="4248" y="2951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9465" name="Text Box 121"/>
            <p:cNvSpPr txBox="1">
              <a:spLocks noChangeArrowheads="1"/>
            </p:cNvSpPr>
            <p:nvPr/>
          </p:nvSpPr>
          <p:spPr bwMode="auto">
            <a:xfrm>
              <a:off x="4368" y="272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189" name="Line 122"/>
            <p:cNvSpPr>
              <a:spLocks noChangeShapeType="1"/>
            </p:cNvSpPr>
            <p:nvPr/>
          </p:nvSpPr>
          <p:spPr bwMode="auto">
            <a:xfrm>
              <a:off x="4464" y="277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9467" name="Rectangle 123"/>
          <p:cNvSpPr>
            <a:spLocks noChangeArrowheads="1"/>
          </p:cNvSpPr>
          <p:nvPr/>
        </p:nvSpPr>
        <p:spPr bwMode="auto">
          <a:xfrm>
            <a:off x="304800" y="4941168"/>
            <a:ext cx="873169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600" i="0" dirty="0" smtClean="0"/>
              <a:t>Нулевой </a:t>
            </a:r>
            <a:r>
              <a:rPr lang="ru-RU" sz="2600" i="0" dirty="0"/>
              <a:t>вектор </a:t>
            </a:r>
            <a:r>
              <a:rPr lang="ru-RU" sz="2600" b="0" i="0" dirty="0"/>
              <a:t>считается </a:t>
            </a:r>
            <a:r>
              <a:rPr lang="ru-RU" sz="2600" b="0" i="0" dirty="0" smtClean="0"/>
              <a:t>коллинеарным (</a:t>
            </a:r>
            <a:r>
              <a:rPr lang="ru-RU" sz="2600" b="0" i="0" dirty="0" err="1" smtClean="0"/>
              <a:t>сонаправленным</a:t>
            </a:r>
            <a:r>
              <a:rPr lang="ru-RU" sz="2600" b="0" i="0" dirty="0" smtClean="0"/>
              <a:t>)  с </a:t>
            </a:r>
            <a:r>
              <a:rPr lang="ru-RU" sz="2600" b="0" i="0" dirty="0"/>
              <a:t>любым вектором.</a:t>
            </a:r>
            <a:endParaRPr lang="ru-RU" sz="2600" i="0" dirty="0">
              <a:solidFill>
                <a:srgbClr val="FF0000"/>
              </a:solidFill>
            </a:endParaRPr>
          </a:p>
        </p:txBody>
      </p:sp>
      <p:grpSp>
        <p:nvGrpSpPr>
          <p:cNvPr id="76" name="Group 56"/>
          <p:cNvGrpSpPr>
            <a:grpSpLocks/>
          </p:cNvGrpSpPr>
          <p:nvPr/>
        </p:nvGrpSpPr>
        <p:grpSpPr bwMode="auto">
          <a:xfrm>
            <a:off x="7049294" y="1361499"/>
            <a:ext cx="1447800" cy="746125"/>
            <a:chOff x="4368" y="2064"/>
            <a:chExt cx="912" cy="470"/>
          </a:xfrm>
        </p:grpSpPr>
        <p:sp>
          <p:nvSpPr>
            <p:cNvPr id="77" name="Text Box 37"/>
            <p:cNvSpPr txBox="1">
              <a:spLocks noChangeArrowheads="1"/>
            </p:cNvSpPr>
            <p:nvPr/>
          </p:nvSpPr>
          <p:spPr bwMode="auto">
            <a:xfrm>
              <a:off x="4896" y="2092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" name="Text Box 33"/>
            <p:cNvSpPr txBox="1">
              <a:spLocks noChangeArrowheads="1"/>
            </p:cNvSpPr>
            <p:nvPr/>
          </p:nvSpPr>
          <p:spPr bwMode="auto">
            <a:xfrm>
              <a:off x="4368" y="206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9" name="Line 34"/>
            <p:cNvSpPr>
              <a:spLocks noChangeShapeType="1"/>
            </p:cNvSpPr>
            <p:nvPr/>
          </p:nvSpPr>
          <p:spPr bwMode="auto">
            <a:xfrm>
              <a:off x="4464" y="219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Line 35"/>
            <p:cNvSpPr>
              <a:spLocks noChangeShapeType="1"/>
            </p:cNvSpPr>
            <p:nvPr/>
          </p:nvSpPr>
          <p:spPr bwMode="auto">
            <a:xfrm rot="16200000" flipV="1">
              <a:off x="4680" y="2317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 rot="16200000" flipV="1">
              <a:off x="4776" y="2317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Line 38"/>
            <p:cNvSpPr>
              <a:spLocks noChangeShapeType="1"/>
            </p:cNvSpPr>
            <p:nvPr/>
          </p:nvSpPr>
          <p:spPr bwMode="auto">
            <a:xfrm>
              <a:off x="4992" y="21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3" name="Group 57"/>
          <p:cNvGrpSpPr>
            <a:grpSpLocks/>
          </p:cNvGrpSpPr>
          <p:nvPr/>
        </p:nvGrpSpPr>
        <p:grpSpPr bwMode="auto">
          <a:xfrm>
            <a:off x="7095115" y="2933700"/>
            <a:ext cx="1447800" cy="746125"/>
            <a:chOff x="4368" y="2544"/>
            <a:chExt cx="912" cy="470"/>
          </a:xfrm>
        </p:grpSpPr>
        <p:sp>
          <p:nvSpPr>
            <p:cNvPr id="84" name="Text Box 51"/>
            <p:cNvSpPr txBox="1">
              <a:spLocks noChangeArrowheads="1"/>
            </p:cNvSpPr>
            <p:nvPr/>
          </p:nvSpPr>
          <p:spPr bwMode="auto">
            <a:xfrm>
              <a:off x="4896" y="2572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5" name="Text Box 47"/>
            <p:cNvSpPr txBox="1">
              <a:spLocks noChangeArrowheads="1"/>
            </p:cNvSpPr>
            <p:nvPr/>
          </p:nvSpPr>
          <p:spPr bwMode="auto">
            <a:xfrm>
              <a:off x="4368" y="254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6" name="Line 48"/>
            <p:cNvSpPr>
              <a:spLocks noChangeShapeType="1"/>
            </p:cNvSpPr>
            <p:nvPr/>
          </p:nvSpPr>
          <p:spPr bwMode="auto">
            <a:xfrm>
              <a:off x="4464" y="267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Line 49"/>
            <p:cNvSpPr>
              <a:spLocks noChangeShapeType="1"/>
            </p:cNvSpPr>
            <p:nvPr/>
          </p:nvSpPr>
          <p:spPr bwMode="auto">
            <a:xfrm rot="16200000" flipV="1">
              <a:off x="4680" y="2797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Line 52"/>
            <p:cNvSpPr>
              <a:spLocks noChangeShapeType="1"/>
            </p:cNvSpPr>
            <p:nvPr/>
          </p:nvSpPr>
          <p:spPr bwMode="auto">
            <a:xfrm>
              <a:off x="4992" y="26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Line 55"/>
            <p:cNvSpPr>
              <a:spLocks noChangeShapeType="1"/>
            </p:cNvSpPr>
            <p:nvPr/>
          </p:nvSpPr>
          <p:spPr bwMode="auto">
            <a:xfrm rot="16200000" flipV="1">
              <a:off x="4777" y="2807"/>
              <a:ext cx="24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Овал 1"/>
          <p:cNvSpPr/>
          <p:nvPr/>
        </p:nvSpPr>
        <p:spPr>
          <a:xfrm>
            <a:off x="4653136" y="3203726"/>
            <a:ext cx="111817" cy="11318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91" name="Text Box 33"/>
          <p:cNvSpPr txBox="1">
            <a:spLocks noChangeArrowheads="1"/>
          </p:cNvSpPr>
          <p:nvPr/>
        </p:nvSpPr>
        <p:spPr bwMode="auto">
          <a:xfrm>
            <a:off x="4764953" y="3054350"/>
            <a:ext cx="609600" cy="70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40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" name="Line 38"/>
          <p:cNvSpPr>
            <a:spLocks noChangeShapeType="1"/>
          </p:cNvSpPr>
          <p:nvPr/>
        </p:nvSpPr>
        <p:spPr bwMode="auto">
          <a:xfrm>
            <a:off x="4879831" y="3145344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8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9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9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6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6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56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569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569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6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56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56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56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69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569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6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444" grpId="0"/>
      <p:bldP spid="569467" grpId="0"/>
      <p:bldP spid="2" grpId="0" animBg="1"/>
      <p:bldP spid="91" grpId="0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728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592555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700" i="1" dirty="0">
                <a:solidFill>
                  <a:srgbClr val="FF0000"/>
                </a:solidFill>
              </a:rPr>
              <a:t>Определение </a:t>
            </a:r>
            <a:r>
              <a:rPr lang="ru-RU" sz="2700" i="1" dirty="0" smtClean="0">
                <a:solidFill>
                  <a:srgbClr val="FF0000"/>
                </a:solidFill>
              </a:rPr>
              <a:t>5.</a:t>
            </a:r>
            <a:endParaRPr lang="ru-RU" sz="2700" dirty="0" smtClean="0"/>
          </a:p>
          <a:p>
            <a:pPr>
              <a:defRPr/>
            </a:pPr>
            <a:r>
              <a:rPr lang="ru-RU" sz="2700" dirty="0" smtClean="0"/>
              <a:t>Векторы </a:t>
            </a:r>
            <a:r>
              <a:rPr lang="ru-RU" sz="2700" dirty="0"/>
              <a:t>называются </a:t>
            </a:r>
            <a:r>
              <a:rPr lang="ru-RU" sz="2700" i="1" u="sng" dirty="0">
                <a:solidFill>
                  <a:srgbClr val="FF0000"/>
                </a:solidFill>
              </a:rPr>
              <a:t>равными</a:t>
            </a:r>
            <a:r>
              <a:rPr lang="ru-RU" sz="2700" dirty="0"/>
              <a:t>,</a:t>
            </a:r>
            <a:r>
              <a:rPr lang="ru-RU" sz="2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700" dirty="0" smtClean="0"/>
              <a:t>если :</a:t>
            </a:r>
          </a:p>
          <a:p>
            <a:pPr>
              <a:defRPr/>
            </a:pPr>
            <a:r>
              <a:rPr lang="ru-RU" sz="2700" dirty="0" smtClean="0"/>
              <a:t>1) они </a:t>
            </a:r>
            <a:r>
              <a:rPr lang="ru-RU" sz="2700" dirty="0" err="1"/>
              <a:t>сонаправлены</a:t>
            </a:r>
            <a:r>
              <a:rPr lang="ru-RU" sz="2700" dirty="0"/>
              <a:t> </a:t>
            </a:r>
            <a:endParaRPr lang="ru-RU" sz="2700" dirty="0" smtClean="0"/>
          </a:p>
          <a:p>
            <a:pPr>
              <a:defRPr/>
            </a:pPr>
            <a:r>
              <a:rPr lang="ru-RU" sz="2700" dirty="0" smtClean="0"/>
              <a:t>2) длины их равны</a:t>
            </a:r>
            <a:r>
              <a:rPr lang="ru-RU" sz="2700" dirty="0"/>
              <a:t>.</a:t>
            </a:r>
          </a:p>
        </p:txBody>
      </p:sp>
      <p:sp>
        <p:nvSpPr>
          <p:cNvPr id="4" name="Freeform 67"/>
          <p:cNvSpPr>
            <a:spLocks/>
          </p:cNvSpPr>
          <p:nvPr/>
        </p:nvSpPr>
        <p:spPr bwMode="auto">
          <a:xfrm>
            <a:off x="683568" y="2221277"/>
            <a:ext cx="6146901" cy="1814945"/>
          </a:xfrm>
          <a:custGeom>
            <a:avLst/>
            <a:gdLst>
              <a:gd name="T0" fmla="*/ 0 w 3856"/>
              <a:gd name="T1" fmla="*/ 1854200 h 1168"/>
              <a:gd name="T2" fmla="*/ 6121400 w 3856"/>
              <a:gd name="T3" fmla="*/ 0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856" h="1168">
                <a:moveTo>
                  <a:pt x="0" y="1168"/>
                </a:moveTo>
                <a:lnTo>
                  <a:pt x="3856" y="0"/>
                </a:lnTo>
              </a:path>
            </a:pathLst>
          </a:custGeom>
          <a:noFill/>
          <a:ln w="9525">
            <a:solidFill>
              <a:srgbClr val="B2B2B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101"/>
          <p:cNvGrpSpPr>
            <a:grpSpLocks/>
          </p:cNvGrpSpPr>
          <p:nvPr/>
        </p:nvGrpSpPr>
        <p:grpSpPr bwMode="auto">
          <a:xfrm>
            <a:off x="1050995" y="2862592"/>
            <a:ext cx="3063875" cy="2155223"/>
            <a:chOff x="604" y="2037"/>
            <a:chExt cx="1930" cy="1352"/>
          </a:xfrm>
        </p:grpSpPr>
        <p:grpSp>
          <p:nvGrpSpPr>
            <p:cNvPr id="6" name="Group 70"/>
            <p:cNvGrpSpPr>
              <a:grpSpLocks/>
            </p:cNvGrpSpPr>
            <p:nvPr/>
          </p:nvGrpSpPr>
          <p:grpSpPr bwMode="auto">
            <a:xfrm>
              <a:off x="960" y="2748"/>
              <a:ext cx="1574" cy="641"/>
              <a:chOff x="960" y="2412"/>
              <a:chExt cx="1574" cy="641"/>
            </a:xfrm>
          </p:grpSpPr>
          <p:sp>
            <p:nvSpPr>
              <p:cNvPr id="14" name="Oval 32"/>
              <p:cNvSpPr>
                <a:spLocks noChangeArrowheads="1"/>
              </p:cNvSpPr>
              <p:nvPr/>
            </p:nvSpPr>
            <p:spPr bwMode="auto">
              <a:xfrm>
                <a:off x="960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Text Box 33"/>
              <p:cNvSpPr txBox="1">
                <a:spLocks noChangeArrowheads="1"/>
              </p:cNvSpPr>
              <p:nvPr/>
            </p:nvSpPr>
            <p:spPr bwMode="auto">
              <a:xfrm>
                <a:off x="1611" y="2611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6" name="Line 39"/>
              <p:cNvSpPr>
                <a:spLocks noChangeShapeType="1"/>
              </p:cNvSpPr>
              <p:nvPr/>
            </p:nvSpPr>
            <p:spPr bwMode="auto">
              <a:xfrm>
                <a:off x="1683" y="274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31"/>
              <p:cNvSpPr>
                <a:spLocks/>
              </p:cNvSpPr>
              <p:nvPr/>
            </p:nvSpPr>
            <p:spPr bwMode="auto">
              <a:xfrm>
                <a:off x="1008" y="2412"/>
                <a:ext cx="1526" cy="444"/>
              </a:xfrm>
              <a:custGeom>
                <a:avLst/>
                <a:gdLst>
                  <a:gd name="T0" fmla="*/ 0 w 1526"/>
                  <a:gd name="T1" fmla="*/ 444 h 444"/>
                  <a:gd name="T2" fmla="*/ 1526 w 1526"/>
                  <a:gd name="T3" fmla="*/ 0 h 4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26" h="444">
                    <a:moveTo>
                      <a:pt x="0" y="444"/>
                    </a:moveTo>
                    <a:lnTo>
                      <a:pt x="1526" y="0"/>
                    </a:ln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 type="none" w="med" len="med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69"/>
            <p:cNvGrpSpPr>
              <a:grpSpLocks/>
            </p:cNvGrpSpPr>
            <p:nvPr/>
          </p:nvGrpSpPr>
          <p:grpSpPr bwMode="auto">
            <a:xfrm>
              <a:off x="604" y="2037"/>
              <a:ext cx="1593" cy="656"/>
              <a:chOff x="604" y="1701"/>
              <a:chExt cx="1593" cy="656"/>
            </a:xfrm>
          </p:grpSpPr>
          <p:grpSp>
            <p:nvGrpSpPr>
              <p:cNvPr id="8" name="Group 66"/>
              <p:cNvGrpSpPr>
                <a:grpSpLocks/>
              </p:cNvGrpSpPr>
              <p:nvPr/>
            </p:nvGrpSpPr>
            <p:grpSpPr bwMode="auto">
              <a:xfrm>
                <a:off x="604" y="1858"/>
                <a:ext cx="1593" cy="499"/>
                <a:chOff x="252" y="1970"/>
                <a:chExt cx="1593" cy="499"/>
              </a:xfrm>
            </p:grpSpPr>
            <p:sp>
              <p:nvSpPr>
                <p:cNvPr id="11" name="Freeform 62"/>
                <p:cNvSpPr>
                  <a:spLocks/>
                </p:cNvSpPr>
                <p:nvPr/>
              </p:nvSpPr>
              <p:spPr bwMode="auto">
                <a:xfrm rot="10800000">
                  <a:off x="252" y="2005"/>
                  <a:ext cx="1584" cy="464"/>
                </a:xfrm>
                <a:custGeom>
                  <a:avLst/>
                  <a:gdLst>
                    <a:gd name="T0" fmla="*/ 0 w 950"/>
                    <a:gd name="T1" fmla="*/ 284 h 284"/>
                    <a:gd name="T2" fmla="*/ 950 w 950"/>
                    <a:gd name="T3" fmla="*/ 0 h 28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950" h="284">
                      <a:moveTo>
                        <a:pt x="0" y="284"/>
                      </a:moveTo>
                      <a:lnTo>
                        <a:pt x="950" y="0"/>
                      </a:lnTo>
                    </a:path>
                  </a:pathLst>
                </a:custGeom>
                <a:noFill/>
                <a:ln w="38100" cmpd="sng">
                  <a:solidFill>
                    <a:srgbClr val="FF0000"/>
                  </a:solidFill>
                  <a:round/>
                  <a:headEnd type="none" w="med" len="med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dirty="0" smtClean="0"/>
                    <a:t>                    </a:t>
                  </a:r>
                  <a:endParaRPr lang="ru-RU" dirty="0"/>
                </a:p>
              </p:txBody>
            </p:sp>
            <p:sp>
              <p:nvSpPr>
                <p:cNvPr id="12" name="Oval 63"/>
                <p:cNvSpPr>
                  <a:spLocks noChangeArrowheads="1"/>
                </p:cNvSpPr>
                <p:nvPr/>
              </p:nvSpPr>
              <p:spPr bwMode="auto">
                <a:xfrm>
                  <a:off x="1797" y="197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9" name="Text Box 64"/>
              <p:cNvSpPr txBox="1">
                <a:spLocks noChangeArrowheads="1"/>
              </p:cNvSpPr>
              <p:nvPr/>
            </p:nvSpPr>
            <p:spPr bwMode="auto">
              <a:xfrm>
                <a:off x="1259" y="1701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0" name="Line 65"/>
              <p:cNvSpPr>
                <a:spLocks noChangeShapeType="1"/>
              </p:cNvSpPr>
              <p:nvPr/>
            </p:nvSpPr>
            <p:spPr bwMode="auto">
              <a:xfrm>
                <a:off x="1331" y="174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84"/>
          <p:cNvGrpSpPr>
            <a:grpSpLocks/>
          </p:cNvGrpSpPr>
          <p:nvPr/>
        </p:nvGrpSpPr>
        <p:grpSpPr bwMode="auto">
          <a:xfrm>
            <a:off x="4235057" y="2285995"/>
            <a:ext cx="2403976" cy="1029125"/>
            <a:chOff x="1701" y="3168"/>
            <a:chExt cx="731" cy="312"/>
          </a:xfrm>
        </p:grpSpPr>
        <p:sp>
          <p:nvSpPr>
            <p:cNvPr id="18" name="Freeform 72"/>
            <p:cNvSpPr>
              <a:spLocks/>
            </p:cNvSpPr>
            <p:nvPr/>
          </p:nvSpPr>
          <p:spPr bwMode="auto">
            <a:xfrm>
              <a:off x="1722" y="3168"/>
              <a:ext cx="710" cy="204"/>
            </a:xfrm>
            <a:custGeom>
              <a:avLst/>
              <a:gdLst>
                <a:gd name="T0" fmla="*/ 0 w 710"/>
                <a:gd name="T1" fmla="*/ 204 h 204"/>
                <a:gd name="T2" fmla="*/ 710 w 710"/>
                <a:gd name="T3" fmla="*/ 0 h 2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10" h="204">
                  <a:moveTo>
                    <a:pt x="0" y="204"/>
                  </a:moveTo>
                  <a:lnTo>
                    <a:pt x="710" y="0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Oval 73"/>
            <p:cNvSpPr>
              <a:spLocks noChangeArrowheads="1"/>
            </p:cNvSpPr>
            <p:nvPr/>
          </p:nvSpPr>
          <p:spPr bwMode="auto">
            <a:xfrm>
              <a:off x="1701" y="3360"/>
              <a:ext cx="21" cy="24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" name="Group 83"/>
            <p:cNvGrpSpPr>
              <a:grpSpLocks/>
            </p:cNvGrpSpPr>
            <p:nvPr/>
          </p:nvGrpSpPr>
          <p:grpSpPr bwMode="auto">
            <a:xfrm>
              <a:off x="1981" y="3265"/>
              <a:ext cx="176" cy="215"/>
              <a:chOff x="2413" y="3073"/>
              <a:chExt cx="176" cy="215"/>
            </a:xfrm>
          </p:grpSpPr>
          <p:sp>
            <p:nvSpPr>
              <p:cNvPr id="21" name="Text Box 74"/>
              <p:cNvSpPr txBox="1">
                <a:spLocks noChangeArrowheads="1"/>
              </p:cNvSpPr>
              <p:nvPr/>
            </p:nvSpPr>
            <p:spPr bwMode="auto">
              <a:xfrm>
                <a:off x="2413" y="3073"/>
                <a:ext cx="176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2" name="Line 75"/>
              <p:cNvSpPr>
                <a:spLocks noChangeShapeType="1"/>
              </p:cNvSpPr>
              <p:nvPr/>
            </p:nvSpPr>
            <p:spPr bwMode="auto">
              <a:xfrm>
                <a:off x="2429" y="3131"/>
                <a:ext cx="16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3" name="Freeform 68"/>
          <p:cNvSpPr>
            <a:spLocks/>
          </p:cNvSpPr>
          <p:nvPr/>
        </p:nvSpPr>
        <p:spPr bwMode="auto">
          <a:xfrm>
            <a:off x="899592" y="3080396"/>
            <a:ext cx="6121400" cy="1854200"/>
          </a:xfrm>
          <a:custGeom>
            <a:avLst/>
            <a:gdLst>
              <a:gd name="T0" fmla="*/ 0 w 3856"/>
              <a:gd name="T1" fmla="*/ 1854200 h 1168"/>
              <a:gd name="T2" fmla="*/ 6121400 w 3856"/>
              <a:gd name="T3" fmla="*/ 0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856" h="1168">
                <a:moveTo>
                  <a:pt x="0" y="1168"/>
                </a:moveTo>
                <a:lnTo>
                  <a:pt x="3856" y="0"/>
                </a:lnTo>
              </a:path>
            </a:pathLst>
          </a:custGeom>
          <a:noFill/>
          <a:ln w="9525">
            <a:solidFill>
              <a:srgbClr val="B2B2B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14465" y="3703752"/>
                <a:ext cx="24491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4800" b="0" i="1" smtClean="0">
                          <a:solidFill>
                            <a:srgbClr val="3333CC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ru-RU" sz="4800" i="1" dirty="0">
                  <a:solidFill>
                    <a:srgbClr val="3333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465" y="3703752"/>
                <a:ext cx="2449136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648831" y="4542219"/>
                <a:ext cx="19804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4800" i="1">
                          <a:solidFill>
                            <a:srgbClr val="3333CC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  <m:r>
                        <a:rPr lang="en-US" sz="4800" i="1" smtClean="0">
                          <a:solidFill>
                            <a:srgbClr val="3333CC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  <m:acc>
                        <m:accPr>
                          <m:chr m:val="⃗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ru-RU" sz="4800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831" y="4542219"/>
                <a:ext cx="198040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64216" y="5373216"/>
                <a:ext cx="288634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en-US" sz="4800" b="0" i="1" smtClean="0">
                          <a:solidFill>
                            <a:srgbClr val="3333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sz="4800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216" y="5373216"/>
                <a:ext cx="2886341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5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064" y="404664"/>
            <a:ext cx="807524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>
                <a:solidFill>
                  <a:srgbClr val="FF0000"/>
                </a:solidFill>
              </a:rPr>
              <a:t>Определение </a:t>
            </a:r>
            <a:r>
              <a:rPr lang="ru-RU" sz="2800" i="1" dirty="0" smtClean="0">
                <a:solidFill>
                  <a:srgbClr val="FF0000"/>
                </a:solidFill>
              </a:rPr>
              <a:t>6.</a:t>
            </a:r>
            <a:endParaRPr lang="ru-RU" sz="27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smtClean="0"/>
              <a:t>Векторы называется </a:t>
            </a:r>
            <a:r>
              <a:rPr lang="ru-RU" sz="2600" b="1" i="1" u="sng" dirty="0" smtClean="0">
                <a:solidFill>
                  <a:srgbClr val="FF0000"/>
                </a:solidFill>
              </a:rPr>
              <a:t>противоположным</a:t>
            </a:r>
            <a:r>
              <a:rPr lang="ru-RU" sz="2600" b="1" i="1" u="sng" dirty="0">
                <a:solidFill>
                  <a:srgbClr val="FF0000"/>
                </a:solidFill>
              </a:rPr>
              <a:t>и</a:t>
            </a:r>
            <a:r>
              <a:rPr lang="ru-RU" sz="2600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smtClean="0"/>
              <a:t>если </a:t>
            </a:r>
            <a:r>
              <a:rPr lang="ru-RU" sz="2600" dirty="0"/>
              <a:t>они противоположно </a:t>
            </a:r>
            <a:r>
              <a:rPr lang="ru-RU" sz="2600" dirty="0" smtClean="0"/>
              <a:t>направлены, а </a:t>
            </a:r>
            <a:r>
              <a:rPr lang="ru-RU" sz="2600" dirty="0"/>
              <a:t>длины </a:t>
            </a:r>
            <a:r>
              <a:rPr lang="ru-RU" sz="2600" dirty="0" smtClean="0"/>
              <a:t>их равны.</a:t>
            </a:r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 flipH="1">
            <a:off x="1780704" y="3120010"/>
            <a:ext cx="2590800" cy="151288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V="1">
            <a:off x="1386759" y="2569704"/>
            <a:ext cx="259080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66999" y="2740088"/>
                <a:ext cx="5394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3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99" y="2740088"/>
                <a:ext cx="53940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62265" y="3993027"/>
                <a:ext cx="539403" cy="658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3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265" y="3993027"/>
                <a:ext cx="539403" cy="6580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46845" y="2323114"/>
                <a:ext cx="1980405" cy="94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4800" i="1">
                          <a:solidFill>
                            <a:srgbClr val="3333CC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  <m:r>
                        <a:rPr lang="en-US" sz="4800" i="1" smtClean="0">
                          <a:solidFill>
                            <a:srgbClr val="3333CC"/>
                          </a:solidFill>
                          <a:latin typeface="Cambria Math"/>
                          <a:ea typeface="Cambria Math"/>
                        </a:rPr>
                        <m:t>↓</m:t>
                      </m:r>
                      <m:acc>
                        <m:accPr>
                          <m:chr m:val="⃗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800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845" y="2323114"/>
                <a:ext cx="1980405" cy="9401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96400" y="3147916"/>
                <a:ext cx="3067365" cy="9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en-US" sz="4800" b="0" i="1" smtClean="0">
                          <a:solidFill>
                            <a:srgbClr val="3333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b="0" i="1" smtClean="0">
                              <a:solidFill>
                                <a:srgbClr val="3333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sz="4800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400" y="3147916"/>
                <a:ext cx="3067365" cy="9994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101264" y="5297177"/>
                <a:ext cx="1691682" cy="644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𝑵𝑷</m:t>
                          </m:r>
                          <m:r>
                            <m:rPr>
                              <m:nor/>
                            </m:rPr>
                            <a:rPr lang="ru-RU" sz="3200" dirty="0"/>
                            <m:t> 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64" y="5297177"/>
                <a:ext cx="1691682" cy="6446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736339" y="5338033"/>
                <a:ext cx="965329" cy="644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𝑷𝑵</m:t>
                          </m:r>
                          <m:r>
                            <m:rPr>
                              <m:nor/>
                            </m:rPr>
                            <a:rPr lang="ru-RU" sz="3200" dirty="0"/>
                            <m:t> 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339" y="5338033"/>
                <a:ext cx="965329" cy="6446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8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двух векторов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Изобразить сумму двух векторов можно двумя способами:</a:t>
            </a:r>
          </a:p>
          <a:p>
            <a:pPr marL="0" indent="0">
              <a:buNone/>
            </a:pPr>
            <a:r>
              <a:rPr lang="ru-RU" sz="2800" dirty="0" smtClean="0"/>
              <a:t>1. По правилу треугольника</a:t>
            </a:r>
          </a:p>
          <a:p>
            <a:pPr marL="0" indent="0">
              <a:buNone/>
            </a:pPr>
            <a:r>
              <a:rPr lang="ru-RU" sz="2800" dirty="0" smtClean="0"/>
              <a:t>2. По правилу параллелограмма</a:t>
            </a:r>
            <a:endParaRPr lang="ru-RU" sz="2800" dirty="0"/>
          </a:p>
        </p:txBody>
      </p:sp>
      <p:pic>
        <p:nvPicPr>
          <p:cNvPr id="7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02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9860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5098" y="1029731"/>
                <a:ext cx="8173232" cy="2327261"/>
              </a:xfrm>
              <a:noFill/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500" dirty="0" smtClean="0"/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5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500" dirty="0" smtClean="0"/>
                  <a:t> </a:t>
                </a:r>
                <a:r>
                  <a:rPr lang="ru-RU" sz="2500" dirty="0" smtClean="0"/>
                  <a:t>– два вектора. </a:t>
                </a:r>
                <a:endParaRPr lang="en-US" sz="25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500" dirty="0" smtClean="0"/>
                  <a:t>Отметим</a:t>
                </a:r>
                <a:r>
                  <a:rPr lang="en-US" sz="2500" dirty="0" smtClean="0"/>
                  <a:t> </a:t>
                </a:r>
                <a:r>
                  <a:rPr lang="ru-RU" sz="2500" dirty="0" smtClean="0"/>
                  <a:t>произвольную точку </a:t>
                </a:r>
                <a:r>
                  <a:rPr lang="ru-RU" sz="2500" i="1" dirty="0" smtClean="0"/>
                  <a:t>А</a:t>
                </a:r>
                <a:r>
                  <a:rPr lang="ru-RU" sz="2500" dirty="0" smtClean="0"/>
                  <a:t> и отложим от этой точки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i="1" dirty="0" smtClean="0"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sz="2500" dirty="0" smtClean="0"/>
                  <a:t>,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500" dirty="0" smtClean="0"/>
                  <a:t>. </a:t>
                </a:r>
                <a:endParaRPr lang="en-US" sz="25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500" dirty="0" smtClean="0"/>
                  <a:t>Затем от точки </a:t>
                </a:r>
                <a:r>
                  <a:rPr lang="ru-RU" sz="2500" i="1" dirty="0" smtClean="0"/>
                  <a:t>В</a:t>
                </a:r>
                <a:r>
                  <a:rPr lang="ru-RU" sz="2500" dirty="0" smtClean="0"/>
                  <a:t> отложим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i="0" dirty="0" smtClean="0">
                            <a:latin typeface="Cambria Math"/>
                          </a:rPr>
                          <m:t>ВС</m:t>
                        </m:r>
                      </m:e>
                    </m:acc>
                  </m:oMath>
                </a14:m>
                <a:r>
                  <a:rPr lang="ru-RU" sz="2500" dirty="0" smtClean="0"/>
                  <a:t>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500" dirty="0" smtClean="0"/>
                  <a:t>. </a:t>
                </a:r>
                <a:endParaRPr lang="en-US" sz="25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500" dirty="0" smtClean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i="1" dirty="0" smtClean="0">
                            <a:latin typeface="Cambria Math"/>
                          </a:rPr>
                          <m:t>АС</m:t>
                        </m:r>
                      </m:e>
                    </m:acc>
                    <m:r>
                      <a:rPr lang="ru-RU" sz="2500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называется </a:t>
                </a:r>
                <a:r>
                  <a:rPr lang="ru-RU" sz="2500" b="1" i="1" u="sng" dirty="0" smtClean="0">
                    <a:solidFill>
                      <a:srgbClr val="FF0000"/>
                    </a:solidFill>
                  </a:rPr>
                  <a:t>суммой векторов</a:t>
                </a:r>
                <a:r>
                  <a:rPr lang="ru-RU" sz="2500" i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5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5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5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500" dirty="0" smtClean="0"/>
                  <a:t>.</a:t>
                </a:r>
                <a:endParaRPr lang="en-US" sz="25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249860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5098" y="1029731"/>
                <a:ext cx="8173232" cy="2327261"/>
              </a:xfrm>
              <a:blipFill rotWithShape="1">
                <a:blip r:embed="rId3"/>
                <a:stretch>
                  <a:fillRect l="-1193" b="-1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870" name="Line 14"/>
          <p:cNvSpPr>
            <a:spLocks noChangeShapeType="1"/>
          </p:cNvSpPr>
          <p:nvPr/>
        </p:nvSpPr>
        <p:spPr bwMode="auto">
          <a:xfrm flipV="1">
            <a:off x="467544" y="4521200"/>
            <a:ext cx="1511300" cy="1081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1" name="Line 15"/>
          <p:cNvSpPr>
            <a:spLocks noChangeShapeType="1"/>
          </p:cNvSpPr>
          <p:nvPr/>
        </p:nvSpPr>
        <p:spPr bwMode="auto">
          <a:xfrm flipV="1">
            <a:off x="3708400" y="4724400"/>
            <a:ext cx="1511300" cy="1081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2" name="Line 16"/>
          <p:cNvSpPr>
            <a:spLocks noChangeShapeType="1"/>
          </p:cNvSpPr>
          <p:nvPr/>
        </p:nvSpPr>
        <p:spPr bwMode="auto">
          <a:xfrm>
            <a:off x="3708400" y="5805488"/>
            <a:ext cx="2592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3" name="Line 17"/>
          <p:cNvSpPr>
            <a:spLocks noChangeShapeType="1"/>
          </p:cNvSpPr>
          <p:nvPr/>
        </p:nvSpPr>
        <p:spPr bwMode="auto">
          <a:xfrm>
            <a:off x="5219700" y="4724400"/>
            <a:ext cx="1079500" cy="108108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5" name="Line 19"/>
          <p:cNvSpPr>
            <a:spLocks noChangeShapeType="1"/>
          </p:cNvSpPr>
          <p:nvPr/>
        </p:nvSpPr>
        <p:spPr bwMode="auto">
          <a:xfrm>
            <a:off x="1231068" y="5343193"/>
            <a:ext cx="1079500" cy="108108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84" name="Oval 28"/>
          <p:cNvSpPr>
            <a:spLocks noChangeArrowheads="1"/>
          </p:cNvSpPr>
          <p:nvPr/>
        </p:nvSpPr>
        <p:spPr bwMode="auto">
          <a:xfrm>
            <a:off x="3692091" y="5748914"/>
            <a:ext cx="79736" cy="92771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66" name="Text Box 29"/>
          <p:cNvSpPr txBox="1">
            <a:spLocks noChangeArrowheads="1"/>
          </p:cNvSpPr>
          <p:nvPr/>
        </p:nvSpPr>
        <p:spPr bwMode="auto">
          <a:xfrm>
            <a:off x="5076825" y="429260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B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35867" name="Text Box 30"/>
          <p:cNvSpPr txBox="1">
            <a:spLocks noChangeArrowheads="1"/>
          </p:cNvSpPr>
          <p:nvPr/>
        </p:nvSpPr>
        <p:spPr bwMode="auto">
          <a:xfrm>
            <a:off x="3383035" y="5822372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A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35868" name="Text Box 31"/>
          <p:cNvSpPr txBox="1">
            <a:spLocks noChangeArrowheads="1"/>
          </p:cNvSpPr>
          <p:nvPr/>
        </p:nvSpPr>
        <p:spPr bwMode="auto">
          <a:xfrm>
            <a:off x="6287046" y="5741912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C</a:t>
            </a:r>
            <a:endParaRPr lang="ru-RU" sz="2400" i="1" dirty="0"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26143" y="4615233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43" y="4615233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88174" y="5320774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174" y="5320774"/>
                <a:ext cx="539403" cy="5868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67944" y="483378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833785"/>
                <a:ext cx="53940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47643" y="4801949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43" y="4801949"/>
                <a:ext cx="539403" cy="5868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71714" y="5818217"/>
                <a:ext cx="1210221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28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714" y="5818217"/>
                <a:ext cx="1210221" cy="5872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492547" y="188640"/>
            <a:ext cx="8229600" cy="936104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7. Правило треугольника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27153" y="3442364"/>
                <a:ext cx="8321311" cy="911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b="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sz="2500" b="1" i="1" dirty="0">
                    <a:solidFill>
                      <a:srgbClr val="FF0000"/>
                    </a:solidFill>
                  </a:rPr>
                  <a:t> </a:t>
                </a:r>
                <a:r>
                  <a:rPr lang="ru-RU" sz="2500" dirty="0">
                    <a:solidFill>
                      <a:srgbClr val="FF0000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b="0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ВС</m:t>
                        </m:r>
                      </m:e>
                    </m:acc>
                  </m:oMath>
                </a14:m>
                <a:r>
                  <a:rPr lang="ru-RU" sz="25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5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АС</m:t>
                        </m:r>
                      </m:e>
                    </m:acc>
                  </m:oMath>
                </a14:m>
                <a:r>
                  <a:rPr lang="ru-RU" sz="2500" dirty="0">
                    <a:solidFill>
                      <a:srgbClr val="FF0000"/>
                    </a:solidFill>
                  </a:rPr>
                  <a:t>.</a:t>
                </a:r>
                <a:r>
                  <a:rPr lang="ru-RU" sz="2500" b="1" dirty="0"/>
                  <a:t> </a:t>
                </a:r>
                <a:r>
                  <a:rPr lang="ru-RU" sz="2500" dirty="0"/>
                  <a:t>Это правило сложения векторов называется </a:t>
                </a:r>
                <a:r>
                  <a:rPr lang="ru-RU" sz="2500" b="1" i="1" u="sng" dirty="0">
                    <a:solidFill>
                      <a:srgbClr val="FF0000"/>
                    </a:solidFill>
                  </a:rPr>
                  <a:t>правилом треугольника</a:t>
                </a:r>
                <a:r>
                  <a:rPr lang="ru-RU" sz="2500" i="1" dirty="0">
                    <a:solidFill>
                      <a:srgbClr val="FF0000"/>
                    </a:solidFill>
                  </a:rPr>
                  <a:t>.</a:t>
                </a:r>
                <a:endParaRPr lang="en-US" sz="25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3" y="3442364"/>
                <a:ext cx="8321311" cy="911019"/>
              </a:xfrm>
              <a:prstGeom prst="rect">
                <a:avLst/>
              </a:prstGeom>
              <a:blipFill rotWithShape="1">
                <a:blip r:embed="rId9"/>
                <a:stretch>
                  <a:fillRect l="-1172" b="-15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3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48" y="4147357"/>
            <a:ext cx="1477057" cy="271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18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9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9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9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4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70" grpId="0" uiExpand="1" animBg="1"/>
      <p:bldP spid="249871" grpId="0" uiExpand="1" animBg="1"/>
      <p:bldP spid="249872" grpId="0" uiExpand="1" animBg="1"/>
      <p:bldP spid="249873" grpId="0" uiExpand="1" animBg="1"/>
      <p:bldP spid="249875" grpId="0" uiExpand="1" animBg="1"/>
      <p:bldP spid="249884" grpId="0" uiExpand="1" animBg="1"/>
      <p:bldP spid="35866" grpId="0" uiExpand="1"/>
      <p:bldP spid="35867" grpId="0" uiExpand="1"/>
      <p:bldP spid="35868" grpId="0" uiExpand="1"/>
      <p:bldP spid="2" grpId="0" uiExpand="1"/>
      <p:bldP spid="30" grpId="0" uiExpand="1"/>
      <p:bldP spid="31" grpId="0" uiExpand="1"/>
      <p:bldP spid="32" grpId="0" uiExpand="1"/>
      <p:bldP spid="33" grpId="0" uiExpan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89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6" name="Line 6"/>
          <p:cNvSpPr>
            <a:spLocks noChangeShapeType="1"/>
          </p:cNvSpPr>
          <p:nvPr/>
        </p:nvSpPr>
        <p:spPr bwMode="auto">
          <a:xfrm>
            <a:off x="5580063" y="2708275"/>
            <a:ext cx="16557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 flipV="1">
            <a:off x="4680744" y="3729831"/>
            <a:ext cx="935038" cy="17287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V="1">
            <a:off x="5487987" y="3860800"/>
            <a:ext cx="935038" cy="1728788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9" name="Line 9"/>
          <p:cNvSpPr>
            <a:spLocks noChangeShapeType="1"/>
          </p:cNvSpPr>
          <p:nvPr/>
        </p:nvSpPr>
        <p:spPr bwMode="auto">
          <a:xfrm>
            <a:off x="6429375" y="3886200"/>
            <a:ext cx="1655762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>
            <a:off x="5508625" y="5589588"/>
            <a:ext cx="16557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7164388" y="3860800"/>
            <a:ext cx="935037" cy="1728788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2" name="Line 12"/>
          <p:cNvSpPr>
            <a:spLocks noChangeShapeType="1"/>
          </p:cNvSpPr>
          <p:nvPr/>
        </p:nvSpPr>
        <p:spPr bwMode="auto">
          <a:xfrm flipV="1">
            <a:off x="5508625" y="3860800"/>
            <a:ext cx="2590800" cy="17287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0895" name="Text Box 15"/>
              <p:cNvSpPr txBox="1">
                <a:spLocks noChangeArrowheads="1"/>
              </p:cNvSpPr>
              <p:nvPr/>
            </p:nvSpPr>
            <p:spPr bwMode="auto">
              <a:xfrm>
                <a:off x="6961551" y="3443908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25089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1551" y="3443908"/>
                <a:ext cx="54854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0897" name="Text Box 17"/>
              <p:cNvSpPr txBox="1">
                <a:spLocks noChangeArrowheads="1"/>
              </p:cNvSpPr>
              <p:nvPr/>
            </p:nvSpPr>
            <p:spPr bwMode="auto">
              <a:xfrm>
                <a:off x="7631906" y="4566217"/>
                <a:ext cx="353865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25089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1906" y="4566217"/>
                <a:ext cx="353865" cy="5162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5435600" y="5516563"/>
            <a:ext cx="71438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0906" name="Text Box 26"/>
          <p:cNvSpPr txBox="1">
            <a:spLocks noChangeArrowheads="1"/>
          </p:cNvSpPr>
          <p:nvPr/>
        </p:nvSpPr>
        <p:spPr bwMode="auto">
          <a:xfrm>
            <a:off x="6227763" y="3429000"/>
            <a:ext cx="39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D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7" name="Text Box 27"/>
          <p:cNvSpPr txBox="1">
            <a:spLocks noChangeArrowheads="1"/>
          </p:cNvSpPr>
          <p:nvPr/>
        </p:nvSpPr>
        <p:spPr bwMode="auto">
          <a:xfrm>
            <a:off x="7956550" y="3429000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C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8" name="Text Box 28"/>
          <p:cNvSpPr txBox="1">
            <a:spLocks noChangeArrowheads="1"/>
          </p:cNvSpPr>
          <p:nvPr/>
        </p:nvSpPr>
        <p:spPr bwMode="auto">
          <a:xfrm>
            <a:off x="5148263" y="5589588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A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9" name="Text Box 29"/>
          <p:cNvSpPr txBox="1">
            <a:spLocks noChangeArrowheads="1"/>
          </p:cNvSpPr>
          <p:nvPr/>
        </p:nvSpPr>
        <p:spPr bwMode="auto">
          <a:xfrm>
            <a:off x="6969125" y="5526723"/>
            <a:ext cx="39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B</a:t>
            </a:r>
            <a:endParaRPr lang="ru-RU" sz="2400" i="1" dirty="0"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528"/>
                <a:ext cx="4302126" cy="489654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5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500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– два вектора. </a:t>
                </a:r>
                <a:endParaRPr lang="en-US" sz="2500" dirty="0" smtClean="0">
                  <a:ea typeface="Cambria Math" pitchFamily="18" charset="0"/>
                </a:endParaRPr>
              </a:p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Отметим </a:t>
                </a:r>
                <a:r>
                  <a:rPr lang="ru-RU" sz="2500" dirty="0">
                    <a:ea typeface="Cambria Math" pitchFamily="18" charset="0"/>
                  </a:rPr>
                  <a:t>произвольную точку </a:t>
                </a:r>
                <a:r>
                  <a:rPr lang="ru-RU" sz="2500" b="1" i="1" dirty="0">
                    <a:ea typeface="Cambria Math" pitchFamily="18" charset="0"/>
                  </a:rPr>
                  <a:t>А</a:t>
                </a:r>
                <a:r>
                  <a:rPr lang="ru-RU" sz="2500" i="1" dirty="0">
                    <a:ea typeface="Cambria Math" pitchFamily="18" charset="0"/>
                  </a:rPr>
                  <a:t> </a:t>
                </a:r>
                <a:r>
                  <a:rPr lang="ru-RU" sz="2500" dirty="0">
                    <a:ea typeface="Cambria Math" pitchFamily="18" charset="0"/>
                  </a:rPr>
                  <a:t>и отложим от этой точки </a:t>
                </a: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latin typeface="Cambria Math"/>
                            <a:ea typeface="Cambria Math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,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.</a:t>
                </a:r>
                <a:endParaRPr lang="en-US" sz="2500" dirty="0" smtClean="0">
                  <a:ea typeface="Cambria Math" pitchFamily="18" charset="0"/>
                </a:endParaRPr>
              </a:p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Затем снова от точки </a:t>
                </a:r>
                <a:r>
                  <a:rPr lang="ru-RU" sz="2500" b="1" i="1" dirty="0" smtClean="0">
                    <a:ea typeface="Cambria Math" pitchFamily="18" charset="0"/>
                  </a:rPr>
                  <a:t>А</a:t>
                </a:r>
                <a:r>
                  <a:rPr lang="ru-RU" sz="2500" i="1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отложим</a:t>
                </a:r>
                <a:r>
                  <a:rPr lang="ru-RU" sz="2500" i="1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latin typeface="Cambria Math"/>
                            <a:ea typeface="Cambria Math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,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. </a:t>
                </a:r>
                <a:endParaRPr lang="en-US" sz="2500" dirty="0" smtClean="0">
                  <a:ea typeface="Cambria Math" pitchFamily="18" charset="0"/>
                </a:endParaRPr>
              </a:p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На </a:t>
                </a:r>
                <a:r>
                  <a:rPr lang="ru-RU" sz="2500" dirty="0">
                    <a:ea typeface="Cambria Math" pitchFamily="18" charset="0"/>
                  </a:rPr>
                  <a:t>этих векторах</a:t>
                </a:r>
                <a:r>
                  <a:rPr lang="en-US" sz="2500" dirty="0">
                    <a:ea typeface="Cambria Math" pitchFamily="18" charset="0"/>
                  </a:rPr>
                  <a:t> </a:t>
                </a:r>
                <a:r>
                  <a:rPr lang="ru-RU" sz="2500" dirty="0">
                    <a:ea typeface="Cambria Math" pitchFamily="18" charset="0"/>
                  </a:rPr>
                  <a:t>построим параллелограмм </a:t>
                </a:r>
                <a:r>
                  <a:rPr lang="ru-RU" sz="2500" b="1" i="1" dirty="0">
                    <a:ea typeface="Cambria Math" pitchFamily="18" charset="0"/>
                  </a:rPr>
                  <a:t>АВС</a:t>
                </a:r>
                <a:r>
                  <a:rPr lang="en-US" sz="2500" b="1" i="1" dirty="0" smtClean="0">
                    <a:ea typeface="Cambria Math" pitchFamily="18" charset="0"/>
                  </a:rPr>
                  <a:t>D</a:t>
                </a:r>
                <a:r>
                  <a:rPr lang="ru-RU" sz="2500" dirty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, в нем проведем диагональ </a:t>
                </a:r>
                <a:r>
                  <a:rPr lang="ru-RU" sz="2500" b="1" i="1" dirty="0" smtClean="0">
                    <a:ea typeface="Cambria Math" pitchFamily="18" charset="0"/>
                  </a:rPr>
                  <a:t>А</a:t>
                </a:r>
                <a:r>
                  <a:rPr lang="en-US" sz="2500" b="1" i="1" dirty="0" smtClean="0">
                    <a:ea typeface="Cambria Math" pitchFamily="18" charset="0"/>
                  </a:rPr>
                  <a:t>C</a:t>
                </a:r>
                <a:r>
                  <a:rPr lang="ru-RU" sz="2500" b="1" i="1" dirty="0" smtClean="0">
                    <a:ea typeface="Cambria Math" pitchFamily="18" charset="0"/>
                  </a:rPr>
                  <a:t> .</a:t>
                </a:r>
              </a:p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latin typeface="Cambria Math"/>
                            <a:ea typeface="Cambria Math" pitchFamily="18" charset="0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  является </a:t>
                </a:r>
                <a:r>
                  <a:rPr lang="ru-RU" sz="2500" b="1" i="1" dirty="0" smtClean="0">
                    <a:solidFill>
                      <a:srgbClr val="FF0000"/>
                    </a:solidFill>
                    <a:ea typeface="Cambria Math" pitchFamily="18" charset="0"/>
                  </a:rPr>
                  <a:t>суммой векторов</a:t>
                </a:r>
                <a:r>
                  <a:rPr lang="ru-RU" sz="2500" i="1" dirty="0" smtClean="0">
                    <a:solidFill>
                      <a:srgbClr val="FF0000"/>
                    </a:solidFill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1" i="1" smtClean="0">
                        <a:latin typeface="Cambria Math"/>
                      </a:rPr>
                      <m:t>   </m:t>
                    </m:r>
                    <m:acc>
                      <m:accPr>
                        <m:chr m:val="⃗"/>
                        <m:ctrlPr>
                          <a:rPr lang="ru-RU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4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4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400" dirty="0" smtClean="0"/>
                  <a:t>.</a:t>
                </a:r>
                <a:endParaRPr lang="ru-RU" sz="2500" dirty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6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528"/>
                <a:ext cx="4302126" cy="4896544"/>
              </a:xfrm>
              <a:blipFill rotWithShape="1">
                <a:blip r:embed="rId5"/>
                <a:stretch>
                  <a:fillRect l="-2266" t="-623" r="-3258" b="-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8. Правило параллелограмма</a:t>
            </a:r>
            <a:endParaRPr lang="ru-RU" sz="32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15"/>
              <p:cNvSpPr txBox="1">
                <a:spLocks noChangeArrowheads="1"/>
              </p:cNvSpPr>
              <p:nvPr/>
            </p:nvSpPr>
            <p:spPr bwMode="auto">
              <a:xfrm>
                <a:off x="6148751" y="2246610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39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8751" y="2246610"/>
                <a:ext cx="54854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4572000" y="4289131"/>
                <a:ext cx="706438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4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4289131"/>
                <a:ext cx="706438" cy="5162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15"/>
              <p:cNvSpPr txBox="1">
                <a:spLocks noChangeArrowheads="1"/>
              </p:cNvSpPr>
              <p:nvPr/>
            </p:nvSpPr>
            <p:spPr bwMode="auto">
              <a:xfrm>
                <a:off x="6051820" y="5607643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41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51820" y="5607643"/>
                <a:ext cx="548548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5573188" y="4394847"/>
                <a:ext cx="516031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3188" y="4394847"/>
                <a:ext cx="516031" cy="5162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 rot="19733707">
                <a:off x="6145666" y="4222388"/>
                <a:ext cx="1210221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33707">
                <a:off x="6145666" y="4222388"/>
                <a:ext cx="1210221" cy="5872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01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5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5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5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 animBg="1"/>
      <p:bldP spid="250887" grpId="0" animBg="1"/>
      <p:bldP spid="250888" grpId="0" animBg="1"/>
      <p:bldP spid="250889" grpId="0" animBg="1"/>
      <p:bldP spid="250890" grpId="0" animBg="1"/>
      <p:bldP spid="250891" grpId="0" animBg="1"/>
      <p:bldP spid="250892" grpId="0" animBg="1"/>
      <p:bldP spid="250895" grpId="0"/>
      <p:bldP spid="250897" grpId="0"/>
      <p:bldP spid="250905" grpId="0" animBg="1"/>
      <p:bldP spid="250906" grpId="0"/>
      <p:bldP spid="250907" grpId="0"/>
      <p:bldP spid="250908" grpId="0"/>
      <p:bldP spid="250909" grpId="0"/>
      <p:bldP spid="39" grpId="0"/>
      <p:bldP spid="40" grpId="0"/>
      <p:bldP spid="41" grpId="0"/>
      <p:bldP spid="4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04263" cy="4608512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s=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a+b+c+d+e+f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/>
              <a:t>           </a:t>
            </a:r>
            <a:r>
              <a:rPr lang="en-US" b="1" dirty="0" smtClean="0"/>
              <a:t>    </a:t>
            </a:r>
            <a:r>
              <a:rPr lang="ru-RU" b="1" dirty="0" smtClean="0"/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k+n+m+r+p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ru-RU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</a:t>
            </a:r>
            <a:endParaRPr lang="en-US" i="1" dirty="0" smtClean="0"/>
          </a:p>
          <a:p>
            <a:pPr eaLnBrk="1" hangingPunct="1">
              <a:buFont typeface="Wingdings" pitchFamily="2" charset="2"/>
              <a:buNone/>
            </a:pPr>
            <a:endParaRPr lang="en-US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		</a:t>
            </a:r>
            <a:endParaRPr lang="ru-RU" dirty="0" smtClean="0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>
            <a:off x="68421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4" name="Line 20"/>
          <p:cNvSpPr>
            <a:spLocks noChangeShapeType="1"/>
          </p:cNvSpPr>
          <p:nvPr/>
        </p:nvSpPr>
        <p:spPr bwMode="auto">
          <a:xfrm>
            <a:off x="2627313" y="2852738"/>
            <a:ext cx="1008062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5" name="Line 21"/>
          <p:cNvSpPr>
            <a:spLocks noChangeShapeType="1"/>
          </p:cNvSpPr>
          <p:nvPr/>
        </p:nvSpPr>
        <p:spPr bwMode="auto">
          <a:xfrm flipH="1" flipV="1">
            <a:off x="1835150" y="2852738"/>
            <a:ext cx="7143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6" name="Line 22"/>
          <p:cNvSpPr>
            <a:spLocks noChangeShapeType="1"/>
          </p:cNvSpPr>
          <p:nvPr/>
        </p:nvSpPr>
        <p:spPr bwMode="auto">
          <a:xfrm>
            <a:off x="2339975" y="3284538"/>
            <a:ext cx="1008063" cy="503237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7" name="Line 23"/>
          <p:cNvSpPr>
            <a:spLocks noChangeShapeType="1"/>
          </p:cNvSpPr>
          <p:nvPr/>
        </p:nvSpPr>
        <p:spPr bwMode="auto">
          <a:xfrm flipH="1" flipV="1">
            <a:off x="2339975" y="3284538"/>
            <a:ext cx="71438" cy="79216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8" name="Line 24"/>
          <p:cNvSpPr>
            <a:spLocks noChangeShapeType="1"/>
          </p:cNvSpPr>
          <p:nvPr/>
        </p:nvSpPr>
        <p:spPr bwMode="auto">
          <a:xfrm flipH="1">
            <a:off x="2843213" y="3789363"/>
            <a:ext cx="504825" cy="15843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9" name="Line 25"/>
          <p:cNvSpPr>
            <a:spLocks noChangeShapeType="1"/>
          </p:cNvSpPr>
          <p:nvPr/>
        </p:nvSpPr>
        <p:spPr bwMode="auto">
          <a:xfrm flipV="1">
            <a:off x="1187450" y="4076700"/>
            <a:ext cx="1223963" cy="5762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0" name="Line 26"/>
          <p:cNvSpPr>
            <a:spLocks noChangeShapeType="1"/>
          </p:cNvSpPr>
          <p:nvPr/>
        </p:nvSpPr>
        <p:spPr bwMode="auto">
          <a:xfrm>
            <a:off x="2843213" y="5300663"/>
            <a:ext cx="647700" cy="7207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1" name="Line 27"/>
          <p:cNvSpPr>
            <a:spLocks noChangeShapeType="1"/>
          </p:cNvSpPr>
          <p:nvPr/>
        </p:nvSpPr>
        <p:spPr bwMode="auto">
          <a:xfrm>
            <a:off x="1619250" y="5949950"/>
            <a:ext cx="1871663" cy="730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2" name="Line 28"/>
          <p:cNvSpPr>
            <a:spLocks noChangeShapeType="1"/>
          </p:cNvSpPr>
          <p:nvPr/>
        </p:nvSpPr>
        <p:spPr bwMode="auto">
          <a:xfrm flipH="1" flipV="1">
            <a:off x="1187450" y="4652963"/>
            <a:ext cx="431800" cy="12954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3" name="Oval 29"/>
          <p:cNvSpPr>
            <a:spLocks noChangeArrowheads="1"/>
          </p:cNvSpPr>
          <p:nvPr/>
        </p:nvSpPr>
        <p:spPr bwMode="auto">
          <a:xfrm>
            <a:off x="1547813" y="5876925"/>
            <a:ext cx="71437" cy="71438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1934" name="Line 30"/>
          <p:cNvSpPr>
            <a:spLocks noChangeShapeType="1"/>
          </p:cNvSpPr>
          <p:nvPr/>
        </p:nvSpPr>
        <p:spPr bwMode="auto">
          <a:xfrm flipH="1">
            <a:off x="3419475" y="3500438"/>
            <a:ext cx="504825" cy="1584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5" name="Line 31"/>
          <p:cNvSpPr>
            <a:spLocks noChangeShapeType="1"/>
          </p:cNvSpPr>
          <p:nvPr/>
        </p:nvSpPr>
        <p:spPr bwMode="auto">
          <a:xfrm>
            <a:off x="3419475" y="5229225"/>
            <a:ext cx="6477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6" name="Line 32"/>
          <p:cNvSpPr>
            <a:spLocks noChangeShapeType="1"/>
          </p:cNvSpPr>
          <p:nvPr/>
        </p:nvSpPr>
        <p:spPr bwMode="auto">
          <a:xfrm flipH="1" flipV="1">
            <a:off x="684213" y="4797425"/>
            <a:ext cx="431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7" name="Line 33"/>
          <p:cNvSpPr>
            <a:spLocks noChangeShapeType="1"/>
          </p:cNvSpPr>
          <p:nvPr/>
        </p:nvSpPr>
        <p:spPr bwMode="auto">
          <a:xfrm flipV="1">
            <a:off x="684213" y="3789363"/>
            <a:ext cx="12239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8" name="Text Box 34"/>
          <p:cNvSpPr txBox="1">
            <a:spLocks noChangeArrowheads="1"/>
          </p:cNvSpPr>
          <p:nvPr/>
        </p:nvSpPr>
        <p:spPr bwMode="auto">
          <a:xfrm>
            <a:off x="2843213" y="3141663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08" name="Line 35"/>
          <p:cNvSpPr>
            <a:spLocks noChangeShapeType="1"/>
          </p:cNvSpPr>
          <p:nvPr/>
        </p:nvSpPr>
        <p:spPr bwMode="auto">
          <a:xfrm>
            <a:off x="2843213" y="32131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40" name="Text Box 36"/>
          <p:cNvSpPr txBox="1">
            <a:spLocks noChangeArrowheads="1"/>
          </p:cNvSpPr>
          <p:nvPr/>
        </p:nvSpPr>
        <p:spPr bwMode="auto">
          <a:xfrm>
            <a:off x="1908175" y="3429000"/>
            <a:ext cx="325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c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10" name="Line 37"/>
          <p:cNvSpPr>
            <a:spLocks noChangeShapeType="1"/>
          </p:cNvSpPr>
          <p:nvPr/>
        </p:nvSpPr>
        <p:spPr bwMode="auto">
          <a:xfrm>
            <a:off x="1979613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42" name="Text Box 38"/>
          <p:cNvSpPr txBox="1">
            <a:spLocks noChangeArrowheads="1"/>
          </p:cNvSpPr>
          <p:nvPr/>
        </p:nvSpPr>
        <p:spPr bwMode="auto">
          <a:xfrm>
            <a:off x="3203575" y="4149725"/>
            <a:ext cx="344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e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3" name="Text Box 39"/>
          <p:cNvSpPr txBox="1">
            <a:spLocks noChangeArrowheads="1"/>
          </p:cNvSpPr>
          <p:nvPr/>
        </p:nvSpPr>
        <p:spPr bwMode="auto">
          <a:xfrm>
            <a:off x="3276600" y="5516563"/>
            <a:ext cx="28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f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4" name="Text Box 40"/>
          <p:cNvSpPr txBox="1">
            <a:spLocks noChangeArrowheads="1"/>
          </p:cNvSpPr>
          <p:nvPr/>
        </p:nvSpPr>
        <p:spPr bwMode="auto">
          <a:xfrm>
            <a:off x="2051050" y="5516563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CC3300"/>
                </a:solidFill>
                <a:latin typeface="Tahoma" pitchFamily="34" charset="0"/>
              </a:rPr>
              <a:t>s</a:t>
            </a:r>
            <a:endParaRPr lang="ru-RU" sz="2400" b="1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45" name="Text Box 41"/>
          <p:cNvSpPr txBox="1">
            <a:spLocks noChangeArrowheads="1"/>
          </p:cNvSpPr>
          <p:nvPr/>
        </p:nvSpPr>
        <p:spPr bwMode="auto">
          <a:xfrm>
            <a:off x="1042988" y="5229225"/>
            <a:ext cx="34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a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6" name="Text Box 42"/>
          <p:cNvSpPr txBox="1">
            <a:spLocks noChangeArrowheads="1"/>
          </p:cNvSpPr>
          <p:nvPr/>
        </p:nvSpPr>
        <p:spPr bwMode="auto">
          <a:xfrm>
            <a:off x="1331913" y="40767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b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16" name="Line 43"/>
          <p:cNvSpPr>
            <a:spLocks noChangeShapeType="1"/>
          </p:cNvSpPr>
          <p:nvPr/>
        </p:nvSpPr>
        <p:spPr bwMode="auto">
          <a:xfrm>
            <a:off x="2124075" y="5589588"/>
            <a:ext cx="360363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7" name="Line 44"/>
          <p:cNvSpPr>
            <a:spLocks noChangeShapeType="1"/>
          </p:cNvSpPr>
          <p:nvPr/>
        </p:nvSpPr>
        <p:spPr bwMode="auto">
          <a:xfrm>
            <a:off x="1331913" y="41497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8" name="Line 45"/>
          <p:cNvSpPr>
            <a:spLocks noChangeShapeType="1"/>
          </p:cNvSpPr>
          <p:nvPr/>
        </p:nvSpPr>
        <p:spPr bwMode="auto">
          <a:xfrm>
            <a:off x="3276600" y="41497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9" name="Line 46"/>
          <p:cNvSpPr>
            <a:spLocks noChangeShapeType="1"/>
          </p:cNvSpPr>
          <p:nvPr/>
        </p:nvSpPr>
        <p:spPr bwMode="auto">
          <a:xfrm>
            <a:off x="971550" y="52292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0" name="Line 47"/>
          <p:cNvSpPr>
            <a:spLocks noChangeShapeType="1"/>
          </p:cNvSpPr>
          <p:nvPr/>
        </p:nvSpPr>
        <p:spPr bwMode="auto">
          <a:xfrm>
            <a:off x="32766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2" name="Line 48"/>
          <p:cNvSpPr>
            <a:spLocks noChangeShapeType="1"/>
          </p:cNvSpPr>
          <p:nvPr/>
        </p:nvSpPr>
        <p:spPr bwMode="auto">
          <a:xfrm>
            <a:off x="6011863" y="3429000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3" name="Line 49"/>
          <p:cNvSpPr>
            <a:spLocks noChangeShapeType="1"/>
          </p:cNvSpPr>
          <p:nvPr/>
        </p:nvSpPr>
        <p:spPr bwMode="auto">
          <a:xfrm flipV="1">
            <a:off x="5003800" y="3429000"/>
            <a:ext cx="1008063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4" name="Line 50"/>
          <p:cNvSpPr>
            <a:spLocks noChangeShapeType="1"/>
          </p:cNvSpPr>
          <p:nvPr/>
        </p:nvSpPr>
        <p:spPr bwMode="auto">
          <a:xfrm>
            <a:off x="7451725" y="34290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5" name="Line 51"/>
          <p:cNvSpPr>
            <a:spLocks noChangeShapeType="1"/>
          </p:cNvSpPr>
          <p:nvPr/>
        </p:nvSpPr>
        <p:spPr bwMode="auto">
          <a:xfrm flipH="1" flipV="1">
            <a:off x="5003800" y="4149725"/>
            <a:ext cx="863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6" name="Line 52"/>
          <p:cNvSpPr>
            <a:spLocks noChangeShapeType="1"/>
          </p:cNvSpPr>
          <p:nvPr/>
        </p:nvSpPr>
        <p:spPr bwMode="auto">
          <a:xfrm flipH="1">
            <a:off x="5867400" y="4941888"/>
            <a:ext cx="15843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7" name="Text Box 53"/>
          <p:cNvSpPr txBox="1">
            <a:spLocks noChangeArrowheads="1"/>
          </p:cNvSpPr>
          <p:nvPr/>
        </p:nvSpPr>
        <p:spPr bwMode="auto">
          <a:xfrm>
            <a:off x="5580063" y="5373688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CC3300"/>
                </a:solidFill>
                <a:latin typeface="Tahoma" pitchFamily="34" charset="0"/>
              </a:rPr>
              <a:t>O</a:t>
            </a:r>
            <a:endParaRPr lang="ru-RU" sz="2400" b="1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58" name="Oval 54"/>
          <p:cNvSpPr>
            <a:spLocks noChangeArrowheads="1"/>
          </p:cNvSpPr>
          <p:nvPr/>
        </p:nvSpPr>
        <p:spPr bwMode="auto">
          <a:xfrm>
            <a:off x="5795963" y="5373688"/>
            <a:ext cx="73025" cy="71437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59" name="Text Box 55"/>
          <p:cNvSpPr txBox="1">
            <a:spLocks noChangeArrowheads="1"/>
          </p:cNvSpPr>
          <p:nvPr/>
        </p:nvSpPr>
        <p:spPr bwMode="auto">
          <a:xfrm>
            <a:off x="5127625" y="47371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k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0" name="Text Box 56"/>
          <p:cNvSpPr txBox="1">
            <a:spLocks noChangeArrowheads="1"/>
          </p:cNvSpPr>
          <p:nvPr/>
        </p:nvSpPr>
        <p:spPr bwMode="auto">
          <a:xfrm>
            <a:off x="5148263" y="3284538"/>
            <a:ext cx="563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m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1" name="Text Box 57"/>
          <p:cNvSpPr txBox="1">
            <a:spLocks noChangeArrowheads="1"/>
          </p:cNvSpPr>
          <p:nvPr/>
        </p:nvSpPr>
        <p:spPr bwMode="auto">
          <a:xfrm>
            <a:off x="6496050" y="29368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n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2" name="Text Box 58"/>
          <p:cNvSpPr txBox="1">
            <a:spLocks noChangeArrowheads="1"/>
          </p:cNvSpPr>
          <p:nvPr/>
        </p:nvSpPr>
        <p:spPr bwMode="auto">
          <a:xfrm>
            <a:off x="7575550" y="3944938"/>
            <a:ext cx="29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r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3" name="Text Box 59"/>
          <p:cNvSpPr txBox="1">
            <a:spLocks noChangeArrowheads="1"/>
          </p:cNvSpPr>
          <p:nvPr/>
        </p:nvSpPr>
        <p:spPr bwMode="auto">
          <a:xfrm>
            <a:off x="6659563" y="5084763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33" name="Line 60"/>
          <p:cNvSpPr>
            <a:spLocks noChangeShapeType="1"/>
          </p:cNvSpPr>
          <p:nvPr/>
        </p:nvSpPr>
        <p:spPr bwMode="auto">
          <a:xfrm>
            <a:off x="5219700" y="3429000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4" name="Line 61"/>
          <p:cNvSpPr>
            <a:spLocks noChangeShapeType="1"/>
          </p:cNvSpPr>
          <p:nvPr/>
        </p:nvSpPr>
        <p:spPr bwMode="auto">
          <a:xfrm>
            <a:off x="6516688" y="3068638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5" name="Line 62"/>
          <p:cNvSpPr>
            <a:spLocks noChangeShapeType="1"/>
          </p:cNvSpPr>
          <p:nvPr/>
        </p:nvSpPr>
        <p:spPr bwMode="auto">
          <a:xfrm>
            <a:off x="7596188" y="4076700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6" name="Line 63"/>
          <p:cNvSpPr>
            <a:spLocks noChangeShapeType="1"/>
          </p:cNvSpPr>
          <p:nvPr/>
        </p:nvSpPr>
        <p:spPr bwMode="auto">
          <a:xfrm>
            <a:off x="6732588" y="5229225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7" name="Line 64"/>
          <p:cNvSpPr>
            <a:spLocks noChangeShapeType="1"/>
          </p:cNvSpPr>
          <p:nvPr/>
        </p:nvSpPr>
        <p:spPr bwMode="auto">
          <a:xfrm>
            <a:off x="5148263" y="4797425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8" name="Line 65"/>
          <p:cNvSpPr>
            <a:spLocks noChangeShapeType="1"/>
          </p:cNvSpPr>
          <p:nvPr/>
        </p:nvSpPr>
        <p:spPr bwMode="auto">
          <a:xfrm>
            <a:off x="601186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9" name="Line 66"/>
          <p:cNvSpPr>
            <a:spLocks noChangeShapeType="1"/>
          </p:cNvSpPr>
          <p:nvPr/>
        </p:nvSpPr>
        <p:spPr bwMode="auto">
          <a:xfrm>
            <a:off x="658812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0" name="Line 67"/>
          <p:cNvSpPr>
            <a:spLocks noChangeShapeType="1"/>
          </p:cNvSpPr>
          <p:nvPr/>
        </p:nvSpPr>
        <p:spPr bwMode="auto">
          <a:xfrm>
            <a:off x="558006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1" name="Line 68"/>
          <p:cNvSpPr>
            <a:spLocks noChangeShapeType="1"/>
          </p:cNvSpPr>
          <p:nvPr/>
        </p:nvSpPr>
        <p:spPr bwMode="auto">
          <a:xfrm>
            <a:off x="1187450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2" name="Line 69"/>
          <p:cNvSpPr>
            <a:spLocks noChangeShapeType="1"/>
          </p:cNvSpPr>
          <p:nvPr/>
        </p:nvSpPr>
        <p:spPr bwMode="auto">
          <a:xfrm>
            <a:off x="1619250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3" name="Line 70"/>
          <p:cNvSpPr>
            <a:spLocks noChangeShapeType="1"/>
          </p:cNvSpPr>
          <p:nvPr/>
        </p:nvSpPr>
        <p:spPr bwMode="auto">
          <a:xfrm>
            <a:off x="212407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4" name="Line 71"/>
          <p:cNvSpPr>
            <a:spLocks noChangeShapeType="1"/>
          </p:cNvSpPr>
          <p:nvPr/>
        </p:nvSpPr>
        <p:spPr bwMode="auto">
          <a:xfrm>
            <a:off x="3334431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5" name="Line 72"/>
          <p:cNvSpPr>
            <a:spLocks noChangeShapeType="1"/>
          </p:cNvSpPr>
          <p:nvPr/>
        </p:nvSpPr>
        <p:spPr bwMode="auto">
          <a:xfrm>
            <a:off x="2987675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6" name="Line 73"/>
          <p:cNvSpPr>
            <a:spLocks noChangeShapeType="1"/>
          </p:cNvSpPr>
          <p:nvPr/>
        </p:nvSpPr>
        <p:spPr bwMode="auto">
          <a:xfrm>
            <a:off x="255587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7" name="Line 74"/>
          <p:cNvSpPr>
            <a:spLocks noChangeShapeType="1"/>
          </p:cNvSpPr>
          <p:nvPr/>
        </p:nvSpPr>
        <p:spPr bwMode="auto">
          <a:xfrm>
            <a:off x="7021513" y="2074636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8" name="Line 75"/>
          <p:cNvSpPr>
            <a:spLocks noChangeShapeType="1"/>
          </p:cNvSpPr>
          <p:nvPr/>
        </p:nvSpPr>
        <p:spPr bwMode="auto">
          <a:xfrm>
            <a:off x="7452519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9" name="Line 76"/>
          <p:cNvSpPr>
            <a:spLocks noChangeShapeType="1"/>
          </p:cNvSpPr>
          <p:nvPr/>
        </p:nvSpPr>
        <p:spPr bwMode="auto">
          <a:xfrm>
            <a:off x="8127886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Правило многоугольника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3715" y="1009757"/>
            <a:ext cx="7946652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600" dirty="0" smtClean="0"/>
              <a:t>Сумма нескольких векторов находится по </a:t>
            </a:r>
            <a:r>
              <a:rPr lang="ru-RU" sz="2600" b="1" i="1" dirty="0" smtClean="0">
                <a:solidFill>
                  <a:srgbClr val="FF0000"/>
                </a:solidFill>
              </a:rPr>
              <a:t>правилу многоугольника.</a:t>
            </a:r>
            <a:endParaRPr lang="ru-RU" sz="2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9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1145</Words>
  <Application>Microsoft Office PowerPoint</Application>
  <PresentationFormat>Экран (4:3)</PresentationFormat>
  <Paragraphs>194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Глава IV. Векторы в пространстве §1. Понятие вектора в пространстве. §2. Сложение и вычитание векторов §3. Умножение векторов на число</vt:lpstr>
      <vt:lpstr>Презентация PowerPoint</vt:lpstr>
      <vt:lpstr>Презентация PowerPoint</vt:lpstr>
      <vt:lpstr>Презентация PowerPoint</vt:lpstr>
      <vt:lpstr>Презентация PowerPoint</vt:lpstr>
      <vt:lpstr>Сумма двух векторов</vt:lpstr>
      <vt:lpstr>7. Правило треугольника</vt:lpstr>
      <vt:lpstr>8. Правило параллелограмма</vt:lpstr>
      <vt:lpstr>Правило многоугольника</vt:lpstr>
      <vt:lpstr>9. Построение разности векторов</vt:lpstr>
      <vt:lpstr>Сумма и разность векторов (примеры)</vt:lpstr>
      <vt:lpstr>Определение 11</vt:lpstr>
      <vt:lpstr>12. Построение произведения  вектора на число </vt:lpstr>
      <vt:lpstr>Произведение нулевого вектора</vt:lpstr>
      <vt:lpstr>Пример</vt:lpstr>
      <vt:lpstr>Свойства умножения</vt:lpstr>
      <vt:lpstr>Пример</vt:lpstr>
      <vt:lpstr>Знать и уметь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</dc:title>
  <dc:creator>Догадова</dc:creator>
  <cp:lastModifiedBy>Догадова</cp:lastModifiedBy>
  <cp:revision>35</cp:revision>
  <dcterms:created xsi:type="dcterms:W3CDTF">2016-09-26T14:22:29Z</dcterms:created>
  <dcterms:modified xsi:type="dcterms:W3CDTF">2020-04-28T09:06:38Z</dcterms:modified>
</cp:coreProperties>
</file>